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2.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6"/>
  </p:notesMasterIdLst>
  <p:sldIdLst>
    <p:sldId id="277" r:id="rId5"/>
    <p:sldId id="309" r:id="rId6"/>
    <p:sldId id="312" r:id="rId7"/>
    <p:sldId id="313" r:id="rId8"/>
    <p:sldId id="314" r:id="rId9"/>
    <p:sldId id="315" r:id="rId10"/>
    <p:sldId id="316" r:id="rId11"/>
    <p:sldId id="317" r:id="rId12"/>
    <p:sldId id="318" r:id="rId13"/>
    <p:sldId id="323" r:id="rId14"/>
    <p:sldId id="324" r:id="rId15"/>
    <p:sldId id="325" r:id="rId16"/>
    <p:sldId id="326" r:id="rId17"/>
    <p:sldId id="327" r:id="rId18"/>
    <p:sldId id="328" r:id="rId19"/>
    <p:sldId id="329" r:id="rId20"/>
    <p:sldId id="331" r:id="rId21"/>
    <p:sldId id="332" r:id="rId22"/>
    <p:sldId id="342" r:id="rId23"/>
    <p:sldId id="343" r:id="rId24"/>
    <p:sldId id="344" r:id="rId25"/>
    <p:sldId id="333" r:id="rId26"/>
    <p:sldId id="335" r:id="rId27"/>
    <p:sldId id="336" r:id="rId28"/>
    <p:sldId id="337" r:id="rId29"/>
    <p:sldId id="338" r:id="rId30"/>
    <p:sldId id="339" r:id="rId31"/>
    <p:sldId id="340" r:id="rId32"/>
    <p:sldId id="341" r:id="rId33"/>
    <p:sldId id="345" r:id="rId34"/>
    <p:sldId id="346" r:id="rId35"/>
    <p:sldId id="347" r:id="rId36"/>
    <p:sldId id="348" r:id="rId37"/>
    <p:sldId id="349" r:id="rId38"/>
    <p:sldId id="350" r:id="rId39"/>
    <p:sldId id="353" r:id="rId40"/>
    <p:sldId id="354" r:id="rId41"/>
    <p:sldId id="355" r:id="rId42"/>
    <p:sldId id="356" r:id="rId43"/>
    <p:sldId id="357" r:id="rId44"/>
    <p:sldId id="358" r:id="rId45"/>
    <p:sldId id="359" r:id="rId46"/>
    <p:sldId id="360" r:id="rId47"/>
    <p:sldId id="387" r:id="rId48"/>
    <p:sldId id="351" r:id="rId49"/>
    <p:sldId id="352" r:id="rId50"/>
    <p:sldId id="361" r:id="rId51"/>
    <p:sldId id="362" r:id="rId52"/>
    <p:sldId id="363" r:id="rId53"/>
    <p:sldId id="364" r:id="rId54"/>
    <p:sldId id="365" r:id="rId55"/>
    <p:sldId id="366" r:id="rId56"/>
    <p:sldId id="367" r:id="rId57"/>
    <p:sldId id="368" r:id="rId58"/>
    <p:sldId id="369" r:id="rId59"/>
    <p:sldId id="378" r:id="rId60"/>
    <p:sldId id="370" r:id="rId61"/>
    <p:sldId id="371" r:id="rId62"/>
    <p:sldId id="372" r:id="rId63"/>
    <p:sldId id="373" r:id="rId64"/>
    <p:sldId id="377" r:id="rId65"/>
    <p:sldId id="374" r:id="rId66"/>
    <p:sldId id="376" r:id="rId67"/>
    <p:sldId id="379" r:id="rId68"/>
    <p:sldId id="381" r:id="rId69"/>
    <p:sldId id="382" r:id="rId70"/>
    <p:sldId id="383" r:id="rId71"/>
    <p:sldId id="384" r:id="rId72"/>
    <p:sldId id="385" r:id="rId73"/>
    <p:sldId id="386" r:id="rId74"/>
    <p:sldId id="310" r:id="rId7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309"/>
            <p14:sldId id="312"/>
            <p14:sldId id="313"/>
            <p14:sldId id="314"/>
            <p14:sldId id="315"/>
            <p14:sldId id="316"/>
            <p14:sldId id="317"/>
            <p14:sldId id="318"/>
            <p14:sldId id="323"/>
            <p14:sldId id="324"/>
            <p14:sldId id="325"/>
            <p14:sldId id="326"/>
            <p14:sldId id="327"/>
            <p14:sldId id="328"/>
            <p14:sldId id="329"/>
            <p14:sldId id="331"/>
            <p14:sldId id="332"/>
            <p14:sldId id="342"/>
            <p14:sldId id="343"/>
            <p14:sldId id="344"/>
            <p14:sldId id="333"/>
            <p14:sldId id="335"/>
            <p14:sldId id="336"/>
            <p14:sldId id="337"/>
            <p14:sldId id="338"/>
            <p14:sldId id="339"/>
            <p14:sldId id="340"/>
            <p14:sldId id="341"/>
            <p14:sldId id="345"/>
            <p14:sldId id="346"/>
            <p14:sldId id="347"/>
            <p14:sldId id="348"/>
            <p14:sldId id="349"/>
            <p14:sldId id="350"/>
            <p14:sldId id="353"/>
            <p14:sldId id="354"/>
            <p14:sldId id="355"/>
            <p14:sldId id="356"/>
            <p14:sldId id="357"/>
            <p14:sldId id="358"/>
            <p14:sldId id="359"/>
            <p14:sldId id="360"/>
            <p14:sldId id="387"/>
            <p14:sldId id="351"/>
            <p14:sldId id="352"/>
            <p14:sldId id="361"/>
            <p14:sldId id="362"/>
            <p14:sldId id="363"/>
            <p14:sldId id="364"/>
            <p14:sldId id="365"/>
            <p14:sldId id="366"/>
            <p14:sldId id="367"/>
            <p14:sldId id="368"/>
            <p14:sldId id="369"/>
            <p14:sldId id="378"/>
            <p14:sldId id="370"/>
            <p14:sldId id="371"/>
            <p14:sldId id="372"/>
            <p14:sldId id="373"/>
            <p14:sldId id="377"/>
            <p14:sldId id="374"/>
            <p14:sldId id="376"/>
            <p14:sldId id="379"/>
            <p14:sldId id="381"/>
            <p14:sldId id="382"/>
            <p14:sldId id="383"/>
            <p14:sldId id="384"/>
            <p14:sldId id="385"/>
            <p14:sldId id="386"/>
            <p14:sldId id="310"/>
          </p14:sldIdLst>
        </p14:section>
        <p14:section name="Author Your Presentation" id="{16378913-E5ED-4281-BAF5-F1F938CB0BED}">
          <p14:sldIdLst/>
        </p14:section>
        <p14:section name="Enrich Your Presentation" id="{E2D565D1-BA5E-44E6-A40E-50A644912248}">
          <p14:sldIdLst/>
        </p14:section>
        <p14:section name="Deliver Your Presentation" id="{71D59651-8EFA-4415-9623-98B4C4A8699C}">
          <p14:sldIdLst/>
        </p14:section>
        <p14:section name="There's More!" id="{2E16B512-814A-4DC1-A986-25475E10E0EF}">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F3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89825" autoAdjust="0"/>
  </p:normalViewPr>
  <p:slideViewPr>
    <p:cSldViewPr>
      <p:cViewPr varScale="1">
        <p:scale>
          <a:sx n="66" d="100"/>
          <a:sy n="66" d="100"/>
        </p:scale>
        <p:origin x="-1602" y="-9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89C0BC-3CAC-474B-AAA0-31A239FA9A0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43066EB-9293-45BB-8985-D6EFD31A039B}">
      <dgm:prSet phldrT="[Text]" custT="1"/>
      <dgm:spPr/>
      <dgm:t>
        <a:bodyPr/>
        <a:lstStyle/>
        <a:p>
          <a:r>
            <a:rPr lang="en-US" sz="2000" dirty="0" smtClean="0"/>
            <a:t>package</a:t>
          </a:r>
          <a:endParaRPr lang="en-US" sz="2000" dirty="0"/>
        </a:p>
      </dgm:t>
    </dgm:pt>
    <dgm:pt modelId="{6FE276F6-1468-4C89-8BB6-8EF99722CA29}" type="parTrans" cxnId="{6925012C-5531-4180-9B28-F582B1388F4D}">
      <dgm:prSet/>
      <dgm:spPr/>
      <dgm:t>
        <a:bodyPr/>
        <a:lstStyle/>
        <a:p>
          <a:endParaRPr lang="en-US"/>
        </a:p>
      </dgm:t>
    </dgm:pt>
    <dgm:pt modelId="{5329D64E-1691-474D-9579-2A177EB70A5C}" type="sibTrans" cxnId="{6925012C-5531-4180-9B28-F582B1388F4D}">
      <dgm:prSet/>
      <dgm:spPr/>
      <dgm:t>
        <a:bodyPr/>
        <a:lstStyle/>
        <a:p>
          <a:endParaRPr lang="en-US"/>
        </a:p>
      </dgm:t>
    </dgm:pt>
    <dgm:pt modelId="{85F10A11-C5CD-4151-BF64-E88682E51D59}">
      <dgm:prSet phldrT="[Text]" custT="1"/>
      <dgm:spPr/>
      <dgm:t>
        <a:bodyPr/>
        <a:lstStyle/>
        <a:p>
          <a:r>
            <a:rPr lang="en-US" sz="1600" dirty="0" smtClean="0"/>
            <a:t>System packages</a:t>
          </a:r>
        </a:p>
        <a:p>
          <a:r>
            <a:rPr lang="en-US" sz="1600" dirty="0" smtClean="0"/>
            <a:t>Ex:</a:t>
          </a:r>
        </a:p>
        <a:p>
          <a:r>
            <a:rPr lang="en-US" sz="1600" dirty="0" err="1" smtClean="0"/>
            <a:t>java.lang</a:t>
          </a:r>
          <a:r>
            <a:rPr lang="en-US" sz="1600" dirty="0" smtClean="0"/>
            <a:t>.*</a:t>
          </a:r>
        </a:p>
        <a:p>
          <a:r>
            <a:rPr lang="en-US" sz="1600" dirty="0" err="1" smtClean="0"/>
            <a:t>java.util</a:t>
          </a:r>
          <a:r>
            <a:rPr lang="en-US" sz="1600" dirty="0" smtClean="0"/>
            <a:t>.*</a:t>
          </a:r>
        </a:p>
        <a:p>
          <a:r>
            <a:rPr lang="en-US" sz="1600" dirty="0" smtClean="0"/>
            <a:t>java.io.*</a:t>
          </a:r>
        </a:p>
        <a:p>
          <a:r>
            <a:rPr lang="en-US" sz="1600" dirty="0" smtClean="0"/>
            <a:t>java.sql.*</a:t>
          </a:r>
          <a:endParaRPr lang="en-US" sz="1600" dirty="0"/>
        </a:p>
      </dgm:t>
    </dgm:pt>
    <dgm:pt modelId="{A1061CDE-DE39-4F7B-86D3-5F3C44A8921A}" type="parTrans" cxnId="{A5E9FC3A-80EA-438A-9DEF-C404C9BF75B1}">
      <dgm:prSet/>
      <dgm:spPr/>
      <dgm:t>
        <a:bodyPr/>
        <a:lstStyle/>
        <a:p>
          <a:endParaRPr lang="en-US"/>
        </a:p>
      </dgm:t>
    </dgm:pt>
    <dgm:pt modelId="{99222606-0FEA-4AAB-B86F-1B1446C08202}" type="sibTrans" cxnId="{A5E9FC3A-80EA-438A-9DEF-C404C9BF75B1}">
      <dgm:prSet/>
      <dgm:spPr/>
      <dgm:t>
        <a:bodyPr/>
        <a:lstStyle/>
        <a:p>
          <a:endParaRPr lang="en-US"/>
        </a:p>
      </dgm:t>
    </dgm:pt>
    <dgm:pt modelId="{AB6CF1FF-AA5F-4318-8732-ED5BFC9CC9F8}">
      <dgm:prSet phldrT="[Text]" custT="1"/>
      <dgm:spPr/>
      <dgm:t>
        <a:bodyPr/>
        <a:lstStyle/>
        <a:p>
          <a:r>
            <a:rPr lang="en-US" sz="1600" dirty="0" smtClean="0"/>
            <a:t>User Defined Packages</a:t>
          </a:r>
        </a:p>
        <a:p>
          <a:r>
            <a:rPr lang="en-US" sz="1600" dirty="0" smtClean="0"/>
            <a:t>Created by user .</a:t>
          </a:r>
        </a:p>
        <a:p>
          <a:r>
            <a:rPr lang="en-US" sz="1600" dirty="0" smtClean="0"/>
            <a:t>We have to follow some steps . package </a:t>
          </a:r>
        </a:p>
        <a:p>
          <a:r>
            <a:rPr lang="en-US" sz="1600" dirty="0" smtClean="0"/>
            <a:t>Key word is used to create a package</a:t>
          </a:r>
          <a:endParaRPr lang="en-US" sz="1600" dirty="0"/>
        </a:p>
      </dgm:t>
    </dgm:pt>
    <dgm:pt modelId="{32A10576-BE8D-4A23-8FC8-CD7D9FDDC798}" type="parTrans" cxnId="{C4E4AD55-05FE-475D-A6F8-A30A9D537DBD}">
      <dgm:prSet/>
      <dgm:spPr/>
      <dgm:t>
        <a:bodyPr/>
        <a:lstStyle/>
        <a:p>
          <a:endParaRPr lang="en-US"/>
        </a:p>
      </dgm:t>
    </dgm:pt>
    <dgm:pt modelId="{90A0D0BA-EFF6-4063-A6E9-F494E484CE59}" type="sibTrans" cxnId="{C4E4AD55-05FE-475D-A6F8-A30A9D537DBD}">
      <dgm:prSet/>
      <dgm:spPr/>
      <dgm:t>
        <a:bodyPr/>
        <a:lstStyle/>
        <a:p>
          <a:endParaRPr lang="en-US"/>
        </a:p>
      </dgm:t>
    </dgm:pt>
    <dgm:pt modelId="{9870BAE5-B633-4A81-80DB-1D1955325EED}" type="pres">
      <dgm:prSet presAssocID="{C689C0BC-3CAC-474B-AAA0-31A239FA9A05}" presName="hierChild1" presStyleCnt="0">
        <dgm:presLayoutVars>
          <dgm:orgChart val="1"/>
          <dgm:chPref val="1"/>
          <dgm:dir/>
          <dgm:animOne val="branch"/>
          <dgm:animLvl val="lvl"/>
          <dgm:resizeHandles/>
        </dgm:presLayoutVars>
      </dgm:prSet>
      <dgm:spPr/>
      <dgm:t>
        <a:bodyPr/>
        <a:lstStyle/>
        <a:p>
          <a:endParaRPr lang="en-US"/>
        </a:p>
      </dgm:t>
    </dgm:pt>
    <dgm:pt modelId="{FFF4EC5B-D62D-4301-9838-7041145DC4B1}" type="pres">
      <dgm:prSet presAssocID="{F43066EB-9293-45BB-8985-D6EFD31A039B}" presName="hierRoot1" presStyleCnt="0">
        <dgm:presLayoutVars>
          <dgm:hierBranch val="init"/>
        </dgm:presLayoutVars>
      </dgm:prSet>
      <dgm:spPr/>
    </dgm:pt>
    <dgm:pt modelId="{6C878599-1F6F-49BB-A2DA-996BDC571E7F}" type="pres">
      <dgm:prSet presAssocID="{F43066EB-9293-45BB-8985-D6EFD31A039B}" presName="rootComposite1" presStyleCnt="0"/>
      <dgm:spPr/>
    </dgm:pt>
    <dgm:pt modelId="{F0897B53-B5A4-44B0-8DEC-E94F6A04C30E}" type="pres">
      <dgm:prSet presAssocID="{F43066EB-9293-45BB-8985-D6EFD31A039B}" presName="rootText1" presStyleLbl="node0" presStyleIdx="0" presStyleCnt="1">
        <dgm:presLayoutVars>
          <dgm:chPref val="3"/>
        </dgm:presLayoutVars>
      </dgm:prSet>
      <dgm:spPr/>
      <dgm:t>
        <a:bodyPr/>
        <a:lstStyle/>
        <a:p>
          <a:endParaRPr lang="en-US"/>
        </a:p>
      </dgm:t>
    </dgm:pt>
    <dgm:pt modelId="{4F9912A7-0380-4EE5-B1E4-B83E17641622}" type="pres">
      <dgm:prSet presAssocID="{F43066EB-9293-45BB-8985-D6EFD31A039B}" presName="rootConnector1" presStyleLbl="node1" presStyleIdx="0" presStyleCnt="0"/>
      <dgm:spPr/>
      <dgm:t>
        <a:bodyPr/>
        <a:lstStyle/>
        <a:p>
          <a:endParaRPr lang="en-US"/>
        </a:p>
      </dgm:t>
    </dgm:pt>
    <dgm:pt modelId="{74441980-1E09-4B44-A7B1-CA9A7CB8969E}" type="pres">
      <dgm:prSet presAssocID="{F43066EB-9293-45BB-8985-D6EFD31A039B}" presName="hierChild2" presStyleCnt="0"/>
      <dgm:spPr/>
    </dgm:pt>
    <dgm:pt modelId="{0E978859-03C2-4A7A-847A-3F2319D75CFA}" type="pres">
      <dgm:prSet presAssocID="{A1061CDE-DE39-4F7B-86D3-5F3C44A8921A}" presName="Name37" presStyleLbl="parChTrans1D2" presStyleIdx="0" presStyleCnt="2"/>
      <dgm:spPr/>
      <dgm:t>
        <a:bodyPr/>
        <a:lstStyle/>
        <a:p>
          <a:endParaRPr lang="en-US"/>
        </a:p>
      </dgm:t>
    </dgm:pt>
    <dgm:pt modelId="{D1D7D079-2E6D-4F31-BB55-C10535769B48}" type="pres">
      <dgm:prSet presAssocID="{85F10A11-C5CD-4151-BF64-E88682E51D59}" presName="hierRoot2" presStyleCnt="0">
        <dgm:presLayoutVars>
          <dgm:hierBranch val="init"/>
        </dgm:presLayoutVars>
      </dgm:prSet>
      <dgm:spPr/>
    </dgm:pt>
    <dgm:pt modelId="{DAF87C38-F486-4FF0-B7EB-2E2E655AF1D3}" type="pres">
      <dgm:prSet presAssocID="{85F10A11-C5CD-4151-BF64-E88682E51D59}" presName="rootComposite" presStyleCnt="0"/>
      <dgm:spPr/>
    </dgm:pt>
    <dgm:pt modelId="{E1E8130F-A296-4F77-84A1-ACB6C21952D0}" type="pres">
      <dgm:prSet presAssocID="{85F10A11-C5CD-4151-BF64-E88682E51D59}" presName="rootText" presStyleLbl="node2" presStyleIdx="0" presStyleCnt="2" custScaleY="242046">
        <dgm:presLayoutVars>
          <dgm:chPref val="3"/>
        </dgm:presLayoutVars>
      </dgm:prSet>
      <dgm:spPr/>
      <dgm:t>
        <a:bodyPr/>
        <a:lstStyle/>
        <a:p>
          <a:endParaRPr lang="en-US"/>
        </a:p>
      </dgm:t>
    </dgm:pt>
    <dgm:pt modelId="{65F61070-42FB-4EF4-A7C7-FA8535317DF7}" type="pres">
      <dgm:prSet presAssocID="{85F10A11-C5CD-4151-BF64-E88682E51D59}" presName="rootConnector" presStyleLbl="node2" presStyleIdx="0" presStyleCnt="2"/>
      <dgm:spPr/>
      <dgm:t>
        <a:bodyPr/>
        <a:lstStyle/>
        <a:p>
          <a:endParaRPr lang="en-US"/>
        </a:p>
      </dgm:t>
    </dgm:pt>
    <dgm:pt modelId="{946D2C50-C951-4096-8B7B-BC84D4490C0F}" type="pres">
      <dgm:prSet presAssocID="{85F10A11-C5CD-4151-BF64-E88682E51D59}" presName="hierChild4" presStyleCnt="0"/>
      <dgm:spPr/>
    </dgm:pt>
    <dgm:pt modelId="{A0EE9236-2176-4EC0-9906-617EB912446C}" type="pres">
      <dgm:prSet presAssocID="{85F10A11-C5CD-4151-BF64-E88682E51D59}" presName="hierChild5" presStyleCnt="0"/>
      <dgm:spPr/>
    </dgm:pt>
    <dgm:pt modelId="{702A52B2-6D38-4F8B-A662-0399992BFCEB}" type="pres">
      <dgm:prSet presAssocID="{32A10576-BE8D-4A23-8FC8-CD7D9FDDC798}" presName="Name37" presStyleLbl="parChTrans1D2" presStyleIdx="1" presStyleCnt="2"/>
      <dgm:spPr/>
      <dgm:t>
        <a:bodyPr/>
        <a:lstStyle/>
        <a:p>
          <a:endParaRPr lang="en-US"/>
        </a:p>
      </dgm:t>
    </dgm:pt>
    <dgm:pt modelId="{84F3DBB6-ABF9-4DF8-B6A4-7A5087973AE4}" type="pres">
      <dgm:prSet presAssocID="{AB6CF1FF-AA5F-4318-8732-ED5BFC9CC9F8}" presName="hierRoot2" presStyleCnt="0">
        <dgm:presLayoutVars>
          <dgm:hierBranch val="init"/>
        </dgm:presLayoutVars>
      </dgm:prSet>
      <dgm:spPr/>
    </dgm:pt>
    <dgm:pt modelId="{1DACD6BB-BCED-487D-AB8D-5EAC3EC690F5}" type="pres">
      <dgm:prSet presAssocID="{AB6CF1FF-AA5F-4318-8732-ED5BFC9CC9F8}" presName="rootComposite" presStyleCnt="0"/>
      <dgm:spPr/>
    </dgm:pt>
    <dgm:pt modelId="{D785A682-121F-4ED9-8B66-6BCC6A3AB30A}" type="pres">
      <dgm:prSet presAssocID="{AB6CF1FF-AA5F-4318-8732-ED5BFC9CC9F8}" presName="rootText" presStyleLbl="node2" presStyleIdx="1" presStyleCnt="2" custScaleY="224992">
        <dgm:presLayoutVars>
          <dgm:chPref val="3"/>
        </dgm:presLayoutVars>
      </dgm:prSet>
      <dgm:spPr/>
      <dgm:t>
        <a:bodyPr/>
        <a:lstStyle/>
        <a:p>
          <a:endParaRPr lang="en-US"/>
        </a:p>
      </dgm:t>
    </dgm:pt>
    <dgm:pt modelId="{89590C34-1D5A-496B-910A-E0C967E9B724}" type="pres">
      <dgm:prSet presAssocID="{AB6CF1FF-AA5F-4318-8732-ED5BFC9CC9F8}" presName="rootConnector" presStyleLbl="node2" presStyleIdx="1" presStyleCnt="2"/>
      <dgm:spPr/>
      <dgm:t>
        <a:bodyPr/>
        <a:lstStyle/>
        <a:p>
          <a:endParaRPr lang="en-US"/>
        </a:p>
      </dgm:t>
    </dgm:pt>
    <dgm:pt modelId="{D95C4288-7F24-4003-B84B-420EAF0C254B}" type="pres">
      <dgm:prSet presAssocID="{AB6CF1FF-AA5F-4318-8732-ED5BFC9CC9F8}" presName="hierChild4" presStyleCnt="0"/>
      <dgm:spPr/>
    </dgm:pt>
    <dgm:pt modelId="{5C623016-4E3C-49BE-AF47-01AF887ADAB1}" type="pres">
      <dgm:prSet presAssocID="{AB6CF1FF-AA5F-4318-8732-ED5BFC9CC9F8}" presName="hierChild5" presStyleCnt="0"/>
      <dgm:spPr/>
    </dgm:pt>
    <dgm:pt modelId="{D8507435-9E11-4830-BE0A-118CF85A6147}" type="pres">
      <dgm:prSet presAssocID="{F43066EB-9293-45BB-8985-D6EFD31A039B}" presName="hierChild3" presStyleCnt="0"/>
      <dgm:spPr/>
    </dgm:pt>
  </dgm:ptLst>
  <dgm:cxnLst>
    <dgm:cxn modelId="{1AF3C515-67E9-4134-85B2-39F7844A71F1}" type="presOf" srcId="{AB6CF1FF-AA5F-4318-8732-ED5BFC9CC9F8}" destId="{89590C34-1D5A-496B-910A-E0C967E9B724}" srcOrd="1" destOrd="0" presId="urn:microsoft.com/office/officeart/2005/8/layout/orgChart1"/>
    <dgm:cxn modelId="{4226E84C-33FF-4333-87A5-1FB879A4461D}" type="presOf" srcId="{F43066EB-9293-45BB-8985-D6EFD31A039B}" destId="{4F9912A7-0380-4EE5-B1E4-B83E17641622}" srcOrd="1" destOrd="0" presId="urn:microsoft.com/office/officeart/2005/8/layout/orgChart1"/>
    <dgm:cxn modelId="{51B53D8F-A28A-415D-A2F4-44F8F7C6B2DA}" type="presOf" srcId="{F43066EB-9293-45BB-8985-D6EFD31A039B}" destId="{F0897B53-B5A4-44B0-8DEC-E94F6A04C30E}" srcOrd="0" destOrd="0" presId="urn:microsoft.com/office/officeart/2005/8/layout/orgChart1"/>
    <dgm:cxn modelId="{CF7D4F25-60EC-4FA6-B87A-6046209F73A6}" type="presOf" srcId="{AB6CF1FF-AA5F-4318-8732-ED5BFC9CC9F8}" destId="{D785A682-121F-4ED9-8B66-6BCC6A3AB30A}" srcOrd="0" destOrd="0" presId="urn:microsoft.com/office/officeart/2005/8/layout/orgChart1"/>
    <dgm:cxn modelId="{CEECAB4B-7A51-4191-B2C7-773B35A44D59}" type="presOf" srcId="{32A10576-BE8D-4A23-8FC8-CD7D9FDDC798}" destId="{702A52B2-6D38-4F8B-A662-0399992BFCEB}" srcOrd="0" destOrd="0" presId="urn:microsoft.com/office/officeart/2005/8/layout/orgChart1"/>
    <dgm:cxn modelId="{2E82B96F-48D1-466A-A6E4-23D5516B21F7}" type="presOf" srcId="{A1061CDE-DE39-4F7B-86D3-5F3C44A8921A}" destId="{0E978859-03C2-4A7A-847A-3F2319D75CFA}" srcOrd="0" destOrd="0" presId="urn:microsoft.com/office/officeart/2005/8/layout/orgChart1"/>
    <dgm:cxn modelId="{CE27CFFC-A17D-435B-95D5-9975F31F9389}" type="presOf" srcId="{85F10A11-C5CD-4151-BF64-E88682E51D59}" destId="{65F61070-42FB-4EF4-A7C7-FA8535317DF7}" srcOrd="1" destOrd="0" presId="urn:microsoft.com/office/officeart/2005/8/layout/orgChart1"/>
    <dgm:cxn modelId="{A5E9FC3A-80EA-438A-9DEF-C404C9BF75B1}" srcId="{F43066EB-9293-45BB-8985-D6EFD31A039B}" destId="{85F10A11-C5CD-4151-BF64-E88682E51D59}" srcOrd="0" destOrd="0" parTransId="{A1061CDE-DE39-4F7B-86D3-5F3C44A8921A}" sibTransId="{99222606-0FEA-4AAB-B86F-1B1446C08202}"/>
    <dgm:cxn modelId="{C4E4AD55-05FE-475D-A6F8-A30A9D537DBD}" srcId="{F43066EB-9293-45BB-8985-D6EFD31A039B}" destId="{AB6CF1FF-AA5F-4318-8732-ED5BFC9CC9F8}" srcOrd="1" destOrd="0" parTransId="{32A10576-BE8D-4A23-8FC8-CD7D9FDDC798}" sibTransId="{90A0D0BA-EFF6-4063-A6E9-F494E484CE59}"/>
    <dgm:cxn modelId="{CC6A8989-59AC-4D21-BD4D-85B0C65504F5}" type="presOf" srcId="{85F10A11-C5CD-4151-BF64-E88682E51D59}" destId="{E1E8130F-A296-4F77-84A1-ACB6C21952D0}" srcOrd="0" destOrd="0" presId="urn:microsoft.com/office/officeart/2005/8/layout/orgChart1"/>
    <dgm:cxn modelId="{18446D01-6444-4C39-A464-0F9763EBDB50}" type="presOf" srcId="{C689C0BC-3CAC-474B-AAA0-31A239FA9A05}" destId="{9870BAE5-B633-4A81-80DB-1D1955325EED}" srcOrd="0" destOrd="0" presId="urn:microsoft.com/office/officeart/2005/8/layout/orgChart1"/>
    <dgm:cxn modelId="{6925012C-5531-4180-9B28-F582B1388F4D}" srcId="{C689C0BC-3CAC-474B-AAA0-31A239FA9A05}" destId="{F43066EB-9293-45BB-8985-D6EFD31A039B}" srcOrd="0" destOrd="0" parTransId="{6FE276F6-1468-4C89-8BB6-8EF99722CA29}" sibTransId="{5329D64E-1691-474D-9579-2A177EB70A5C}"/>
    <dgm:cxn modelId="{C5025C81-EFFE-40FC-928E-DEAE209E5557}" type="presParOf" srcId="{9870BAE5-B633-4A81-80DB-1D1955325EED}" destId="{FFF4EC5B-D62D-4301-9838-7041145DC4B1}" srcOrd="0" destOrd="0" presId="urn:microsoft.com/office/officeart/2005/8/layout/orgChart1"/>
    <dgm:cxn modelId="{3DCB87C4-01DE-48B0-990A-107FB1B4AA5B}" type="presParOf" srcId="{FFF4EC5B-D62D-4301-9838-7041145DC4B1}" destId="{6C878599-1F6F-49BB-A2DA-996BDC571E7F}" srcOrd="0" destOrd="0" presId="urn:microsoft.com/office/officeart/2005/8/layout/orgChart1"/>
    <dgm:cxn modelId="{8DF45D0B-A324-4DF8-932E-EB779B9BB63A}" type="presParOf" srcId="{6C878599-1F6F-49BB-A2DA-996BDC571E7F}" destId="{F0897B53-B5A4-44B0-8DEC-E94F6A04C30E}" srcOrd="0" destOrd="0" presId="urn:microsoft.com/office/officeart/2005/8/layout/orgChart1"/>
    <dgm:cxn modelId="{0046D731-76F9-489E-B4FA-5D202BE16912}" type="presParOf" srcId="{6C878599-1F6F-49BB-A2DA-996BDC571E7F}" destId="{4F9912A7-0380-4EE5-B1E4-B83E17641622}" srcOrd="1" destOrd="0" presId="urn:microsoft.com/office/officeart/2005/8/layout/orgChart1"/>
    <dgm:cxn modelId="{3E112C6E-2DF9-4460-AD81-67E2D794F772}" type="presParOf" srcId="{FFF4EC5B-D62D-4301-9838-7041145DC4B1}" destId="{74441980-1E09-4B44-A7B1-CA9A7CB8969E}" srcOrd="1" destOrd="0" presId="urn:microsoft.com/office/officeart/2005/8/layout/orgChart1"/>
    <dgm:cxn modelId="{BF0A76E9-8F19-446D-8DA0-4D40104D8D59}" type="presParOf" srcId="{74441980-1E09-4B44-A7B1-CA9A7CB8969E}" destId="{0E978859-03C2-4A7A-847A-3F2319D75CFA}" srcOrd="0" destOrd="0" presId="urn:microsoft.com/office/officeart/2005/8/layout/orgChart1"/>
    <dgm:cxn modelId="{5035473A-2D28-42C5-949A-A98A9B0A1F23}" type="presParOf" srcId="{74441980-1E09-4B44-A7B1-CA9A7CB8969E}" destId="{D1D7D079-2E6D-4F31-BB55-C10535769B48}" srcOrd="1" destOrd="0" presId="urn:microsoft.com/office/officeart/2005/8/layout/orgChart1"/>
    <dgm:cxn modelId="{19EC1374-6A5E-4936-AEE6-B2303C9B8641}" type="presParOf" srcId="{D1D7D079-2E6D-4F31-BB55-C10535769B48}" destId="{DAF87C38-F486-4FF0-B7EB-2E2E655AF1D3}" srcOrd="0" destOrd="0" presId="urn:microsoft.com/office/officeart/2005/8/layout/orgChart1"/>
    <dgm:cxn modelId="{002B3A03-5438-4F61-8C8E-4C2545E1AC4A}" type="presParOf" srcId="{DAF87C38-F486-4FF0-B7EB-2E2E655AF1D3}" destId="{E1E8130F-A296-4F77-84A1-ACB6C21952D0}" srcOrd="0" destOrd="0" presId="urn:microsoft.com/office/officeart/2005/8/layout/orgChart1"/>
    <dgm:cxn modelId="{EE105DA5-ACED-4403-A169-8D75B2E33B74}" type="presParOf" srcId="{DAF87C38-F486-4FF0-B7EB-2E2E655AF1D3}" destId="{65F61070-42FB-4EF4-A7C7-FA8535317DF7}" srcOrd="1" destOrd="0" presId="urn:microsoft.com/office/officeart/2005/8/layout/orgChart1"/>
    <dgm:cxn modelId="{6CE0ED38-FFEA-434E-8D55-1D2024207CCB}" type="presParOf" srcId="{D1D7D079-2E6D-4F31-BB55-C10535769B48}" destId="{946D2C50-C951-4096-8B7B-BC84D4490C0F}" srcOrd="1" destOrd="0" presId="urn:microsoft.com/office/officeart/2005/8/layout/orgChart1"/>
    <dgm:cxn modelId="{87302082-5DED-450F-8D47-5BB92893BA72}" type="presParOf" srcId="{D1D7D079-2E6D-4F31-BB55-C10535769B48}" destId="{A0EE9236-2176-4EC0-9906-617EB912446C}" srcOrd="2" destOrd="0" presId="urn:microsoft.com/office/officeart/2005/8/layout/orgChart1"/>
    <dgm:cxn modelId="{A1A1607B-CEBE-4C12-AF95-BA8670A6A339}" type="presParOf" srcId="{74441980-1E09-4B44-A7B1-CA9A7CB8969E}" destId="{702A52B2-6D38-4F8B-A662-0399992BFCEB}" srcOrd="2" destOrd="0" presId="urn:microsoft.com/office/officeart/2005/8/layout/orgChart1"/>
    <dgm:cxn modelId="{53BFBD31-4ACC-47FB-98E5-092BE7D9F2B5}" type="presParOf" srcId="{74441980-1E09-4B44-A7B1-CA9A7CB8969E}" destId="{84F3DBB6-ABF9-4DF8-B6A4-7A5087973AE4}" srcOrd="3" destOrd="0" presId="urn:microsoft.com/office/officeart/2005/8/layout/orgChart1"/>
    <dgm:cxn modelId="{9A002C6F-FB3A-4DC6-8475-D52D3BFD6929}" type="presParOf" srcId="{84F3DBB6-ABF9-4DF8-B6A4-7A5087973AE4}" destId="{1DACD6BB-BCED-487D-AB8D-5EAC3EC690F5}" srcOrd="0" destOrd="0" presId="urn:microsoft.com/office/officeart/2005/8/layout/orgChart1"/>
    <dgm:cxn modelId="{AB8B6B23-FD3E-4925-8703-90F83D022EAF}" type="presParOf" srcId="{1DACD6BB-BCED-487D-AB8D-5EAC3EC690F5}" destId="{D785A682-121F-4ED9-8B66-6BCC6A3AB30A}" srcOrd="0" destOrd="0" presId="urn:microsoft.com/office/officeart/2005/8/layout/orgChart1"/>
    <dgm:cxn modelId="{A953667C-8CE3-4F2C-9FE4-4FDE945EB78F}" type="presParOf" srcId="{1DACD6BB-BCED-487D-AB8D-5EAC3EC690F5}" destId="{89590C34-1D5A-496B-910A-E0C967E9B724}" srcOrd="1" destOrd="0" presId="urn:microsoft.com/office/officeart/2005/8/layout/orgChart1"/>
    <dgm:cxn modelId="{F0EE5639-839A-4545-B43D-9D41925A0717}" type="presParOf" srcId="{84F3DBB6-ABF9-4DF8-B6A4-7A5087973AE4}" destId="{D95C4288-7F24-4003-B84B-420EAF0C254B}" srcOrd="1" destOrd="0" presId="urn:microsoft.com/office/officeart/2005/8/layout/orgChart1"/>
    <dgm:cxn modelId="{C863D61E-B21D-4C74-9541-A7F7708C898D}" type="presParOf" srcId="{84F3DBB6-ABF9-4DF8-B6A4-7A5087973AE4}" destId="{5C623016-4E3C-49BE-AF47-01AF887ADAB1}" srcOrd="2" destOrd="0" presId="urn:microsoft.com/office/officeart/2005/8/layout/orgChart1"/>
    <dgm:cxn modelId="{8BA76089-07E4-4178-9AFC-E476A5429055}" type="presParOf" srcId="{FFF4EC5B-D62D-4301-9838-7041145DC4B1}" destId="{D8507435-9E11-4830-BE0A-118CF85A614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9/4/2018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2114670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a:t>
            </a:r>
            <a:r>
              <a:rPr lang="en-US" dirty="0" smtClean="0"/>
              <a:t>presentation demonstrates the new capabilities of PowerPoint and it is best viewed in Slide Show. These slides are designed to give you great ideas for the presentations you’ll create in PowerPoint 2010!</a:t>
            </a:r>
          </a:p>
          <a:p>
            <a:endParaRPr lang="en-US" dirty="0" smtClean="0"/>
          </a:p>
          <a:p>
            <a:r>
              <a:rPr lang="en-US" dirty="0" smtClean="0"/>
              <a:t>For more sample templates, click the File tab, and then on the New tab, click Sample Templates.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11</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12</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13</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14</a:t>
            </a:fld>
            <a:endParaRPr 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15</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16</a:t>
            </a:fld>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17</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18</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19</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20</a:t>
            </a:fld>
            <a:endParaRPr lang="en-US"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21</a:t>
            </a:fld>
            <a:endParaRPr lang="en-US" dirty="0">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22</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71</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5</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6</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9/4/2018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9/4/2018</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9/4/2018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1.xml"/><Relationship Id="rId4" Type="http://schemas.openxmlformats.org/officeDocument/2006/relationships/image" Target="../media/image19.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5.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JAVAPRG/Buttondemo.java" TargetMode="Externa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JAVAPRG/ButtonFrameDemo.java" TargetMode="Externa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tags" Target="../tags/tag2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0"/>
            <a:ext cx="7239000" cy="1828800"/>
          </a:xfrm>
        </p:spPr>
        <p:txBody>
          <a:bodyPr>
            <a:normAutofit/>
          </a:bodyPr>
          <a:lstStyle/>
          <a:p>
            <a:pPr algn="l"/>
            <a:r>
              <a:rPr lang="en-US" sz="2400" b="0" dirty="0" smtClean="0">
                <a:solidFill>
                  <a:srgbClr val="262626"/>
                </a:solidFill>
              </a:rPr>
              <a:t/>
            </a:r>
            <a:br>
              <a:rPr lang="en-US" sz="2400" b="0" dirty="0" smtClean="0">
                <a:solidFill>
                  <a:srgbClr val="262626"/>
                </a:solidFill>
              </a:rPr>
            </a:br>
            <a:r>
              <a:rPr lang="en-US" sz="2400" b="0" dirty="0" smtClean="0">
                <a:solidFill>
                  <a:srgbClr val="262626"/>
                </a:solidFill>
              </a:rPr>
              <a:t>			</a:t>
            </a:r>
            <a:r>
              <a:rPr lang="en-US" sz="8000" b="0" dirty="0" smtClean="0">
                <a:solidFill>
                  <a:prstClr val="white"/>
                </a:solidFill>
              </a:rPr>
              <a:t>JAVA</a:t>
            </a:r>
            <a:endParaRPr lang="en-US" sz="5600" b="0" dirty="0"/>
          </a:p>
        </p:txBody>
      </p:sp>
      <p:graphicFrame>
        <p:nvGraphicFramePr>
          <p:cNvPr id="2" name="Table 1"/>
          <p:cNvGraphicFramePr>
            <a:graphicFrameLocks noGrp="1"/>
          </p:cNvGraphicFramePr>
          <p:nvPr>
            <p:extLst>
              <p:ext uri="{D42A27DB-BD31-4B8C-83A1-F6EECF244321}">
                <p14:modId xmlns:p14="http://schemas.microsoft.com/office/powerpoint/2010/main" val="423297391"/>
              </p:ext>
            </p:extLst>
          </p:nvPr>
        </p:nvGraphicFramePr>
        <p:xfrm>
          <a:off x="539552" y="5805264"/>
          <a:ext cx="3124200" cy="550540"/>
        </p:xfrm>
        <a:graphic>
          <a:graphicData uri="http://schemas.openxmlformats.org/drawingml/2006/table">
            <a:tbl>
              <a:tblPr>
                <a:tableStyleId>{5C22544A-7EE6-4342-B048-85BDC9FD1C3A}</a:tableStyleId>
              </a:tblPr>
              <a:tblGrid>
                <a:gridCol w="3124200"/>
              </a:tblGrid>
              <a:tr h="550540">
                <a:tc>
                  <a:txBody>
                    <a:bodyPr/>
                    <a:lstStyle/>
                    <a:p>
                      <a:pPr algn="l" fontAlgn="ctr"/>
                      <a:r>
                        <a:rPr lang="en-US" sz="2000" b="1" u="none" strike="noStrike" dirty="0">
                          <a:solidFill>
                            <a:srgbClr val="7030A0"/>
                          </a:solidFill>
                          <a:effectLst/>
                        </a:rPr>
                        <a:t>Dr. </a:t>
                      </a:r>
                      <a:r>
                        <a:rPr lang="en-US" sz="2000" b="1" u="none" strike="noStrike" dirty="0" err="1">
                          <a:solidFill>
                            <a:srgbClr val="7030A0"/>
                          </a:solidFill>
                          <a:effectLst/>
                        </a:rPr>
                        <a:t>Yaswant</a:t>
                      </a:r>
                      <a:r>
                        <a:rPr lang="en-US" sz="2000" b="1" u="none" strike="noStrike" dirty="0">
                          <a:solidFill>
                            <a:srgbClr val="7030A0"/>
                          </a:solidFill>
                          <a:effectLst/>
                        </a:rPr>
                        <a:t> </a:t>
                      </a:r>
                      <a:r>
                        <a:rPr lang="en-US" sz="2000" b="1" u="none" strike="noStrike" dirty="0" err="1">
                          <a:solidFill>
                            <a:srgbClr val="7030A0"/>
                          </a:solidFill>
                          <a:effectLst/>
                        </a:rPr>
                        <a:t>Waykar</a:t>
                      </a:r>
                      <a:endParaRPr lang="en-US" sz="2000" b="1" i="0" u="none" strike="noStrike" dirty="0">
                        <a:solidFill>
                          <a:srgbClr val="7030A0"/>
                        </a:solidFill>
                        <a:effectLst/>
                        <a:latin typeface="Calibri"/>
                      </a:endParaRPr>
                    </a:p>
                  </a:txBody>
                  <a:tcPr marL="9525" marR="9525" marT="9525"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6" name="Rectangle 3"/>
          <p:cNvSpPr>
            <a:spLocks noGrp="1" noChangeArrowheads="1"/>
          </p:cNvSpPr>
          <p:nvPr>
            <p:ph sz="quarter" idx="1"/>
          </p:nvPr>
        </p:nvSpPr>
        <p:spPr>
          <a:xfrm>
            <a:off x="285720" y="1004902"/>
            <a:ext cx="8153400" cy="3209916"/>
          </a:xfrm>
        </p:spPr>
        <p:txBody>
          <a:bodyPr>
            <a:normAutofit fontScale="92500" lnSpcReduction="10000"/>
          </a:bodyPr>
          <a:lstStyle/>
          <a:p>
            <a:pPr marL="0" indent="0" eaLnBrk="1" hangingPunct="1">
              <a:buFont typeface="Wingdings" pitchFamily="2" charset="2"/>
              <a:buNone/>
            </a:pPr>
            <a:r>
              <a:rPr lang="en-US" sz="2400" b="1" dirty="0" smtClean="0">
                <a:solidFill>
                  <a:schemeClr val="accent1"/>
                </a:solidFill>
              </a:rPr>
              <a:t>Simple java program</a:t>
            </a:r>
          </a:p>
          <a:p>
            <a:pPr marL="0" indent="0" eaLnBrk="1" hangingPunct="1">
              <a:buFont typeface="Wingdings" pitchFamily="2" charset="2"/>
              <a:buNone/>
            </a:pPr>
            <a:r>
              <a:rPr lang="en-US" sz="1600" dirty="0" smtClean="0"/>
              <a:t>      </a:t>
            </a:r>
          </a:p>
          <a:p>
            <a:pPr marL="0" indent="0" eaLnBrk="1" hangingPunct="1">
              <a:buFont typeface="Wingdings" pitchFamily="2" charset="2"/>
              <a:buNone/>
            </a:pPr>
            <a:r>
              <a:rPr lang="en-US" sz="1600" dirty="0" smtClean="0"/>
              <a:t>	</a:t>
            </a:r>
            <a:r>
              <a:rPr lang="en-US" sz="2000" dirty="0" smtClean="0"/>
              <a:t>class A</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public static void main(String </a:t>
            </a:r>
            <a:r>
              <a:rPr lang="en-US" sz="2000" dirty="0" err="1" smtClean="0"/>
              <a:t>arr</a:t>
            </a:r>
            <a:r>
              <a:rPr lang="en-US" sz="2000" dirty="0" smtClean="0"/>
              <a:t>[])</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a:t>
            </a:r>
            <a:r>
              <a:rPr lang="en-US" sz="2000" dirty="0" err="1" smtClean="0"/>
              <a:t>System.out.println</a:t>
            </a:r>
            <a:r>
              <a:rPr lang="en-US" sz="2000" dirty="0" smtClean="0"/>
              <a:t>(“Hello World”);</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a:t>
            </a:r>
          </a:p>
          <a:p>
            <a:pPr marL="0" indent="0" algn="ctr" eaLnBrk="1" hangingPunct="1">
              <a:buFont typeface="Wingdings" pitchFamily="2" charset="2"/>
              <a:buNone/>
            </a:pPr>
            <a:r>
              <a:rPr lang="en-US" sz="1600" dirty="0" smtClean="0"/>
              <a:t> </a:t>
            </a:r>
          </a:p>
        </p:txBody>
      </p:sp>
      <p:sp>
        <p:nvSpPr>
          <p:cNvPr id="8" name="Rectangle 4"/>
          <p:cNvSpPr txBox="1">
            <a:spLocks noChangeArrowheads="1"/>
          </p:cNvSpPr>
          <p:nvPr/>
        </p:nvSpPr>
        <p:spPr>
          <a:xfrm>
            <a:off x="500034" y="4214818"/>
            <a:ext cx="8358246" cy="2357454"/>
          </a:xfrm>
          <a:prstGeom prst="rect">
            <a:avLst/>
          </a:prstGeom>
        </p:spPr>
        <p:txBody>
          <a:bodyPr vert="horz" lIns="91440" tIns="45720" rIns="91440" bIns="45720" rtlCol="0">
            <a:normAutofit fontScale="70000" lnSpcReduction="20000"/>
          </a:bodyPr>
          <a:lstStyle/>
          <a:p>
            <a:pPr>
              <a:buFont typeface="Arial" pitchFamily="34" charset="0"/>
              <a:buChar char="•"/>
            </a:pPr>
            <a:r>
              <a:rPr lang="en-US" sz="2400" dirty="0" smtClean="0"/>
              <a:t>Public</a:t>
            </a:r>
            <a:r>
              <a:rPr lang="en-US" sz="2400" dirty="0" smtClean="0">
                <a:sym typeface="Wingdings" pitchFamily="2" charset="2"/>
              </a:rPr>
              <a:t> is a access </a:t>
            </a:r>
            <a:r>
              <a:rPr lang="en-US" sz="2400" dirty="0" err="1" smtClean="0">
                <a:sym typeface="Wingdings" pitchFamily="2" charset="2"/>
              </a:rPr>
              <a:t>specifier</a:t>
            </a:r>
            <a:r>
              <a:rPr lang="en-US" sz="2400" dirty="0" smtClean="0"/>
              <a:t> that declares the method ad unprotected and therefore making it accessible to all other classes.</a:t>
            </a:r>
          </a:p>
          <a:p>
            <a:pPr>
              <a:buFont typeface="Arial" pitchFamily="34" charset="0"/>
              <a:buChar char="•"/>
            </a:pPr>
            <a:endParaRPr lang="en-US" sz="2400" dirty="0" smtClean="0"/>
          </a:p>
          <a:p>
            <a:pPr>
              <a:buFont typeface="Arial" pitchFamily="34" charset="0"/>
              <a:buChar char="•"/>
            </a:pPr>
            <a:r>
              <a:rPr lang="en-US" sz="2400" dirty="0" smtClean="0"/>
              <a:t>Static</a:t>
            </a:r>
            <a:r>
              <a:rPr lang="en-US" sz="2400" dirty="0" smtClean="0">
                <a:sym typeface="Wingdings" pitchFamily="2" charset="2"/>
              </a:rPr>
              <a:t> static is a </a:t>
            </a:r>
            <a:r>
              <a:rPr lang="en-US" sz="2400" dirty="0" err="1" smtClean="0">
                <a:sym typeface="Wingdings" pitchFamily="2" charset="2"/>
              </a:rPr>
              <a:t>keyowrd</a:t>
            </a:r>
            <a:r>
              <a:rPr lang="en-US" sz="2400" dirty="0" smtClean="0">
                <a:sym typeface="Wingdings" pitchFamily="2" charset="2"/>
              </a:rPr>
              <a:t> ,which  allows main() to be called without having to instantiate a particular instance of the </a:t>
            </a:r>
            <a:r>
              <a:rPr lang="en-US" sz="2400" dirty="0" err="1" smtClean="0">
                <a:sym typeface="Wingdings" pitchFamily="2" charset="2"/>
              </a:rPr>
              <a:t>class.since</a:t>
            </a:r>
            <a:r>
              <a:rPr lang="en-US" sz="2400" dirty="0" smtClean="0">
                <a:sym typeface="Wingdings" pitchFamily="2" charset="2"/>
              </a:rPr>
              <a:t> main() method is called by the java interpreter before any objects are made.</a:t>
            </a:r>
          </a:p>
          <a:p>
            <a:pPr>
              <a:buFont typeface="Arial" pitchFamily="34" charset="0"/>
              <a:buChar char="•"/>
            </a:pPr>
            <a:endParaRPr lang="en-US" sz="2400" dirty="0" smtClean="0">
              <a:sym typeface="Wingdings" pitchFamily="2" charset="2"/>
            </a:endParaRPr>
          </a:p>
          <a:p>
            <a:pPr>
              <a:buFont typeface="Arial" pitchFamily="34" charset="0"/>
              <a:buChar char="•"/>
            </a:pPr>
            <a:r>
              <a:rPr lang="en-US" sz="2400" dirty="0" smtClean="0">
                <a:sym typeface="Wingdings" pitchFamily="2" charset="2"/>
              </a:rPr>
              <a:t>Void does not return anything.</a:t>
            </a:r>
          </a:p>
          <a:p>
            <a:pPr>
              <a:buFont typeface="Arial" pitchFamily="34" charset="0"/>
              <a:buChar char="•"/>
            </a:pPr>
            <a:endParaRPr lang="en-US" sz="2400" dirty="0" smtClean="0">
              <a:sym typeface="Wingdings" pitchFamily="2" charset="2"/>
            </a:endParaRPr>
          </a:p>
          <a:p>
            <a:pPr>
              <a:buFont typeface="Arial" pitchFamily="34" charset="0"/>
              <a:buChar char="•"/>
            </a:pPr>
            <a:r>
              <a:rPr lang="en-US" sz="2400" dirty="0" err="1" smtClean="0"/>
              <a:t>arr</a:t>
            </a:r>
            <a:r>
              <a:rPr lang="en-US" sz="2400" dirty="0" smtClean="0"/>
              <a:t>[]</a:t>
            </a:r>
            <a:r>
              <a:rPr lang="en-US" sz="2400" dirty="0" smtClean="0">
                <a:sym typeface="Wingdings" pitchFamily="2" charset="2"/>
              </a:rPr>
              <a:t>takes the values of command line arguments. </a:t>
            </a:r>
            <a:endParaRPr lang="en-US" sz="2400"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nodePh="1">
                                  <p:stCondLst>
                                    <p:cond delay="0"/>
                                  </p:stCondLst>
                                  <p:endCondLst>
                                    <p:cond evt="begin" delay="0">
                                      <p:tn val="5"/>
                                    </p:cond>
                                  </p:end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6" name="Rectangle 3"/>
          <p:cNvSpPr>
            <a:spLocks noGrp="1" noChangeArrowheads="1"/>
          </p:cNvSpPr>
          <p:nvPr>
            <p:ph sz="quarter" idx="1"/>
          </p:nvPr>
        </p:nvSpPr>
        <p:spPr>
          <a:xfrm>
            <a:off x="285720" y="1004902"/>
            <a:ext cx="8153400" cy="3209916"/>
          </a:xfrm>
        </p:spPr>
        <p:txBody>
          <a:bodyPr>
            <a:normAutofit fontScale="92500" lnSpcReduction="10000"/>
          </a:bodyPr>
          <a:lstStyle/>
          <a:p>
            <a:pPr marL="0" indent="0" eaLnBrk="1" hangingPunct="1">
              <a:buFont typeface="Wingdings" pitchFamily="2" charset="2"/>
              <a:buNone/>
            </a:pPr>
            <a:r>
              <a:rPr lang="en-US" sz="2400" b="1" dirty="0" smtClean="0">
                <a:solidFill>
                  <a:schemeClr val="accent1"/>
                </a:solidFill>
              </a:rPr>
              <a:t>Simple java program</a:t>
            </a:r>
          </a:p>
          <a:p>
            <a:pPr marL="0" indent="0" eaLnBrk="1" hangingPunct="1">
              <a:buFont typeface="Wingdings" pitchFamily="2" charset="2"/>
              <a:buNone/>
            </a:pPr>
            <a:r>
              <a:rPr lang="en-US" sz="1600" dirty="0" smtClean="0"/>
              <a:t>      </a:t>
            </a:r>
          </a:p>
          <a:p>
            <a:pPr marL="0" indent="0" eaLnBrk="1" hangingPunct="1">
              <a:buFont typeface="Wingdings" pitchFamily="2" charset="2"/>
              <a:buNone/>
            </a:pPr>
            <a:r>
              <a:rPr lang="en-US" sz="1600" dirty="0" smtClean="0"/>
              <a:t>	</a:t>
            </a:r>
            <a:r>
              <a:rPr lang="en-US" sz="2000" dirty="0" smtClean="0"/>
              <a:t>class A</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public static void main(String </a:t>
            </a:r>
            <a:r>
              <a:rPr lang="en-US" sz="2000" dirty="0" err="1" smtClean="0"/>
              <a:t>arr</a:t>
            </a:r>
            <a:r>
              <a:rPr lang="en-US" sz="2000" dirty="0" smtClean="0"/>
              <a:t>[])</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a:t>
            </a:r>
            <a:r>
              <a:rPr lang="en-US" sz="2000" dirty="0" err="1" smtClean="0"/>
              <a:t>System.out.println</a:t>
            </a:r>
            <a:r>
              <a:rPr lang="en-US" sz="2000" dirty="0" smtClean="0"/>
              <a:t>(“Hello World”);</a:t>
            </a:r>
          </a:p>
          <a:p>
            <a:pPr marL="0" indent="0" eaLnBrk="1" hangingPunct="1">
              <a:buFont typeface="Wingdings" pitchFamily="2" charset="2"/>
              <a:buNone/>
            </a:pPr>
            <a:r>
              <a:rPr lang="en-US" sz="2000" dirty="0" smtClean="0"/>
              <a:t>		}</a:t>
            </a:r>
          </a:p>
          <a:p>
            <a:pPr marL="0" indent="0" eaLnBrk="1" hangingPunct="1">
              <a:buFont typeface="Wingdings" pitchFamily="2" charset="2"/>
              <a:buNone/>
            </a:pPr>
            <a:r>
              <a:rPr lang="en-US" sz="2000" dirty="0" smtClean="0"/>
              <a:t>	}</a:t>
            </a:r>
          </a:p>
          <a:p>
            <a:pPr marL="0" indent="0" algn="ctr" eaLnBrk="1" hangingPunct="1">
              <a:buFont typeface="Wingdings" pitchFamily="2" charset="2"/>
              <a:buNone/>
            </a:pPr>
            <a:r>
              <a:rPr lang="en-US" sz="1600" dirty="0" smtClean="0"/>
              <a:t> </a:t>
            </a:r>
          </a:p>
        </p:txBody>
      </p:sp>
      <p:sp>
        <p:nvSpPr>
          <p:cNvPr id="7" name="Rectangle 4"/>
          <p:cNvSpPr txBox="1">
            <a:spLocks noChangeArrowheads="1"/>
          </p:cNvSpPr>
          <p:nvPr/>
        </p:nvSpPr>
        <p:spPr>
          <a:xfrm>
            <a:off x="500034" y="4214818"/>
            <a:ext cx="8358246" cy="2357454"/>
          </a:xfrm>
          <a:prstGeom prst="rect">
            <a:avLst/>
          </a:prstGeom>
        </p:spPr>
        <p:txBody>
          <a:bodyPr vert="horz" lIns="91440" tIns="45720" rIns="91440" bIns="45720" rtlCol="0">
            <a:normAutofit fontScale="70000" lnSpcReduction="20000"/>
          </a:bodyPr>
          <a:lstStyle/>
          <a:p>
            <a:pPr>
              <a:buFont typeface="Arial" pitchFamily="34" charset="0"/>
              <a:buChar char="•"/>
            </a:pPr>
            <a:r>
              <a:rPr lang="en-US" sz="2400" dirty="0" smtClean="0"/>
              <a:t>Public</a:t>
            </a:r>
            <a:r>
              <a:rPr lang="en-US" sz="2400" dirty="0" smtClean="0">
                <a:sym typeface="Wingdings" pitchFamily="2" charset="2"/>
              </a:rPr>
              <a:t> is a access </a:t>
            </a:r>
            <a:r>
              <a:rPr lang="en-US" sz="2400" dirty="0" err="1" smtClean="0">
                <a:sym typeface="Wingdings" pitchFamily="2" charset="2"/>
              </a:rPr>
              <a:t>specifier</a:t>
            </a:r>
            <a:r>
              <a:rPr lang="en-US" sz="2400" dirty="0" smtClean="0"/>
              <a:t> that declares the method ad unprotected and therefore making it accessible to all other classes.</a:t>
            </a:r>
          </a:p>
          <a:p>
            <a:pPr>
              <a:buFont typeface="Arial" pitchFamily="34" charset="0"/>
              <a:buChar char="•"/>
            </a:pPr>
            <a:endParaRPr lang="en-US" sz="2400" dirty="0" smtClean="0"/>
          </a:p>
          <a:p>
            <a:pPr>
              <a:buFont typeface="Arial" pitchFamily="34" charset="0"/>
              <a:buChar char="•"/>
            </a:pPr>
            <a:r>
              <a:rPr lang="en-US" sz="2400" dirty="0" smtClean="0"/>
              <a:t>Static</a:t>
            </a:r>
            <a:r>
              <a:rPr lang="en-US" sz="2400" dirty="0" smtClean="0">
                <a:sym typeface="Wingdings" pitchFamily="2" charset="2"/>
              </a:rPr>
              <a:t> static is a </a:t>
            </a:r>
            <a:r>
              <a:rPr lang="en-US" sz="2400" dirty="0" err="1" smtClean="0">
                <a:sym typeface="Wingdings" pitchFamily="2" charset="2"/>
              </a:rPr>
              <a:t>keyowrd</a:t>
            </a:r>
            <a:r>
              <a:rPr lang="en-US" sz="2400" dirty="0" smtClean="0">
                <a:sym typeface="Wingdings" pitchFamily="2" charset="2"/>
              </a:rPr>
              <a:t> ,which  allows main() to be called without having to instantiate a particular instance of the </a:t>
            </a:r>
            <a:r>
              <a:rPr lang="en-US" sz="2400" dirty="0" err="1" smtClean="0">
                <a:sym typeface="Wingdings" pitchFamily="2" charset="2"/>
              </a:rPr>
              <a:t>class.since</a:t>
            </a:r>
            <a:r>
              <a:rPr lang="en-US" sz="2400" dirty="0" smtClean="0">
                <a:sym typeface="Wingdings" pitchFamily="2" charset="2"/>
              </a:rPr>
              <a:t> main() method is called by the java interpreter before any objects are made.</a:t>
            </a:r>
          </a:p>
          <a:p>
            <a:pPr>
              <a:buFont typeface="Arial" pitchFamily="34" charset="0"/>
              <a:buChar char="•"/>
            </a:pPr>
            <a:endParaRPr lang="en-US" sz="2400" dirty="0" smtClean="0">
              <a:sym typeface="Wingdings" pitchFamily="2" charset="2"/>
            </a:endParaRPr>
          </a:p>
          <a:p>
            <a:pPr>
              <a:buFont typeface="Arial" pitchFamily="34" charset="0"/>
              <a:buChar char="•"/>
            </a:pPr>
            <a:r>
              <a:rPr lang="en-US" sz="2400" dirty="0" smtClean="0">
                <a:sym typeface="Wingdings" pitchFamily="2" charset="2"/>
              </a:rPr>
              <a:t>Void does not return anything.</a:t>
            </a:r>
          </a:p>
          <a:p>
            <a:pPr>
              <a:buFont typeface="Arial" pitchFamily="34" charset="0"/>
              <a:buChar char="•"/>
            </a:pPr>
            <a:endParaRPr lang="en-US" sz="2400" dirty="0" smtClean="0">
              <a:sym typeface="Wingdings" pitchFamily="2" charset="2"/>
            </a:endParaRPr>
          </a:p>
          <a:p>
            <a:pPr>
              <a:buFont typeface="Arial" pitchFamily="34" charset="0"/>
              <a:buChar char="•"/>
            </a:pPr>
            <a:r>
              <a:rPr lang="en-US" sz="2400" dirty="0" err="1" smtClean="0"/>
              <a:t>arr</a:t>
            </a:r>
            <a:r>
              <a:rPr lang="en-US" sz="2400" dirty="0" smtClean="0"/>
              <a:t>[]</a:t>
            </a:r>
            <a:r>
              <a:rPr lang="en-US" sz="2400" dirty="0" smtClean="0">
                <a:sym typeface="Wingdings" pitchFamily="2" charset="2"/>
              </a:rPr>
              <a:t>takes the values of command line arguments. </a:t>
            </a:r>
            <a:endParaRPr lang="en-US" sz="2400" dirty="0" smtClean="0"/>
          </a:p>
        </p:txBody>
      </p:sp>
      <p:sp>
        <p:nvSpPr>
          <p:cNvPr id="8" name="AutoShape 5"/>
          <p:cNvSpPr>
            <a:spLocks noChangeArrowheads="1"/>
          </p:cNvSpPr>
          <p:nvPr/>
        </p:nvSpPr>
        <p:spPr bwMode="auto">
          <a:xfrm rot="5400000" flipV="1">
            <a:off x="4572014" y="1414455"/>
            <a:ext cx="914400" cy="657211"/>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4707 h 21600"/>
              <a:gd name="T14" fmla="*/ 19595 w 21600"/>
              <a:gd name="T15" fmla="*/ 7451 h 21600"/>
            </a:gdLst>
            <a:ahLst/>
            <a:cxnLst>
              <a:cxn ang="T8">
                <a:pos x="T0" y="T1"/>
              </a:cxn>
              <a:cxn ang="T9">
                <a:pos x="T2" y="T3"/>
              </a:cxn>
              <a:cxn ang="T10">
                <a:pos x="T4" y="T5"/>
              </a:cxn>
              <a:cxn ang="T11">
                <a:pos x="T6" y="T7"/>
              </a:cxn>
            </a:cxnLst>
            <a:rect l="T12" t="T13" r="T14" b="T15"/>
            <a:pathLst>
              <a:path w="21600" h="21600">
                <a:moveTo>
                  <a:pt x="21600" y="6079"/>
                </a:moveTo>
                <a:lnTo>
                  <a:pt x="12715" y="0"/>
                </a:lnTo>
                <a:lnTo>
                  <a:pt x="12715" y="4707"/>
                </a:lnTo>
                <a:lnTo>
                  <a:pt x="12427" y="4707"/>
                </a:lnTo>
                <a:cubicBezTo>
                  <a:pt x="5564" y="4707"/>
                  <a:pt x="0" y="8043"/>
                  <a:pt x="0" y="12158"/>
                </a:cubicBezTo>
                <a:lnTo>
                  <a:pt x="0" y="21600"/>
                </a:lnTo>
                <a:lnTo>
                  <a:pt x="2805" y="21600"/>
                </a:lnTo>
                <a:lnTo>
                  <a:pt x="2805" y="12158"/>
                </a:lnTo>
                <a:cubicBezTo>
                  <a:pt x="2805" y="9558"/>
                  <a:pt x="7113" y="7451"/>
                  <a:pt x="12427" y="7451"/>
                </a:cubicBezTo>
                <a:lnTo>
                  <a:pt x="12715" y="7451"/>
                </a:lnTo>
                <a:lnTo>
                  <a:pt x="12715" y="12158"/>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0" name="AutoShape 6"/>
          <p:cNvSpPr>
            <a:spLocks noChangeArrowheads="1"/>
          </p:cNvSpPr>
          <p:nvPr/>
        </p:nvSpPr>
        <p:spPr bwMode="auto">
          <a:xfrm>
            <a:off x="5343548" y="1214422"/>
            <a:ext cx="2514600" cy="304800"/>
          </a:xfrm>
          <a:prstGeom prst="flowChartProcess">
            <a:avLst/>
          </a:prstGeom>
          <a:solidFill>
            <a:schemeClr val="accent1"/>
          </a:solidFill>
          <a:ln w="9525">
            <a:solidFill>
              <a:schemeClr val="tx1"/>
            </a:solidFill>
            <a:miter lim="800000"/>
            <a:headEnd/>
            <a:tailEnd/>
          </a:ln>
        </p:spPr>
        <p:txBody>
          <a:bodyPr wrap="none" anchor="ctr"/>
          <a:lstStyle/>
          <a:p>
            <a:pPr algn="ctr"/>
            <a:r>
              <a:rPr lang="en-US" dirty="0"/>
              <a:t>String array as argument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nodePh="1">
                                  <p:stCondLst>
                                    <p:cond delay="0"/>
                                  </p:stCondLst>
                                  <p:endCondLst>
                                    <p:cond evt="begin" delay="0">
                                      <p:tn val="5"/>
                                    </p:cond>
                                  </p:end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METHOD OVERLOADING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12" name="Rectangle 11"/>
          <p:cNvSpPr/>
          <p:nvPr/>
        </p:nvSpPr>
        <p:spPr>
          <a:xfrm>
            <a:off x="428596" y="1620796"/>
            <a:ext cx="3143272" cy="5022914"/>
          </a:xfrm>
          <a:prstGeom prst="rect">
            <a:avLst/>
          </a:prstGeom>
        </p:spPr>
        <p:txBody>
          <a:bodyPr wrap="square">
            <a:spAutoFit/>
          </a:bodyPr>
          <a:lstStyle/>
          <a:p>
            <a:pPr lvl="0" fontAlgn="base">
              <a:spcBef>
                <a:spcPct val="20000"/>
              </a:spcBef>
              <a:spcAft>
                <a:spcPct val="0"/>
              </a:spcAft>
              <a:buClr>
                <a:schemeClr val="hlink"/>
              </a:buClr>
              <a:buSzPct val="70000"/>
            </a:pPr>
            <a:r>
              <a:rPr lang="en-US" dirty="0" smtClean="0"/>
              <a:t>class Overloading</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err="1" smtClean="0"/>
              <a:t>int</a:t>
            </a:r>
            <a:r>
              <a:rPr lang="en-US" dirty="0" smtClean="0"/>
              <a:t> add(</a:t>
            </a:r>
            <a:r>
              <a:rPr lang="en-US" dirty="0" err="1" smtClean="0"/>
              <a:t>int</a:t>
            </a:r>
            <a:r>
              <a:rPr lang="en-US" dirty="0" smtClean="0"/>
              <a:t> </a:t>
            </a:r>
            <a:r>
              <a:rPr lang="en-US" dirty="0" err="1" smtClean="0"/>
              <a:t>x,int</a:t>
            </a:r>
            <a:r>
              <a:rPr lang="en-US" dirty="0" smtClean="0"/>
              <a:t> y)</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smtClean="0"/>
              <a:t>return </a:t>
            </a:r>
            <a:r>
              <a:rPr lang="en-US" dirty="0" err="1" smtClean="0"/>
              <a:t>x+y</a:t>
            </a:r>
            <a:r>
              <a:rPr lang="en-US" dirty="0" smtClean="0"/>
              <a:t>;</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smtClean="0"/>
              <a:t>float add(float </a:t>
            </a:r>
            <a:r>
              <a:rPr lang="en-US" dirty="0" err="1" smtClean="0"/>
              <a:t>x,float</a:t>
            </a:r>
            <a:r>
              <a:rPr lang="en-US" dirty="0" smtClean="0"/>
              <a:t> y)</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smtClean="0"/>
              <a:t>return </a:t>
            </a:r>
            <a:r>
              <a:rPr lang="en-US" dirty="0" err="1" smtClean="0"/>
              <a:t>x+y</a:t>
            </a:r>
            <a:r>
              <a:rPr lang="en-US" dirty="0" smtClean="0"/>
              <a:t>;</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err="1" smtClean="0"/>
              <a:t>int</a:t>
            </a:r>
            <a:r>
              <a:rPr lang="en-US" dirty="0" smtClean="0"/>
              <a:t> add(</a:t>
            </a:r>
            <a:r>
              <a:rPr lang="en-US" dirty="0" err="1" smtClean="0"/>
              <a:t>int</a:t>
            </a:r>
            <a:r>
              <a:rPr lang="en-US" dirty="0" smtClean="0"/>
              <a:t> </a:t>
            </a:r>
            <a:r>
              <a:rPr lang="en-US" dirty="0" err="1" smtClean="0"/>
              <a:t>x,int</a:t>
            </a:r>
            <a:r>
              <a:rPr lang="en-US" dirty="0" smtClean="0"/>
              <a:t> </a:t>
            </a:r>
            <a:r>
              <a:rPr lang="en-US" dirty="0" err="1" smtClean="0"/>
              <a:t>y,int</a:t>
            </a:r>
            <a:r>
              <a:rPr lang="en-US" dirty="0" smtClean="0"/>
              <a:t> z)</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smtClean="0"/>
              <a:t>return </a:t>
            </a:r>
            <a:r>
              <a:rPr lang="en-US" dirty="0" err="1" smtClean="0"/>
              <a:t>x+y+z</a:t>
            </a:r>
            <a:r>
              <a:rPr lang="en-US" dirty="0" smtClean="0"/>
              <a:t>;</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endParaRPr lang="en-IN" dirty="0"/>
          </a:p>
        </p:txBody>
      </p:sp>
      <p:sp>
        <p:nvSpPr>
          <p:cNvPr id="13" name="Rectangle 12"/>
          <p:cNvSpPr/>
          <p:nvPr/>
        </p:nvSpPr>
        <p:spPr>
          <a:xfrm>
            <a:off x="3643306" y="1643050"/>
            <a:ext cx="4572000" cy="4358116"/>
          </a:xfrm>
          <a:prstGeom prst="rect">
            <a:avLst/>
          </a:prstGeom>
        </p:spPr>
        <p:txBody>
          <a:bodyPr>
            <a:spAutoFit/>
          </a:bodyPr>
          <a:lstStyle/>
          <a:p>
            <a:pPr lvl="0" fontAlgn="base">
              <a:spcBef>
                <a:spcPct val="20000"/>
              </a:spcBef>
              <a:spcAft>
                <a:spcPct val="0"/>
              </a:spcAft>
              <a:buClr>
                <a:schemeClr val="hlink"/>
              </a:buClr>
              <a:buSzPct val="70000"/>
            </a:pPr>
            <a:r>
              <a:rPr lang="en-US" dirty="0" smtClean="0"/>
              <a:t>public static void main(String </a:t>
            </a:r>
            <a:r>
              <a:rPr lang="en-US" dirty="0" err="1" smtClean="0"/>
              <a:t>arr</a:t>
            </a:r>
            <a:r>
              <a:rPr lang="en-US" dirty="0" smtClean="0"/>
              <a:t>[])</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err="1" smtClean="0"/>
              <a:t>int</a:t>
            </a:r>
            <a:r>
              <a:rPr lang="en-US" dirty="0" smtClean="0"/>
              <a:t> result;</a:t>
            </a:r>
          </a:p>
          <a:p>
            <a:pPr lvl="0" fontAlgn="base">
              <a:spcBef>
                <a:spcPct val="20000"/>
              </a:spcBef>
              <a:spcAft>
                <a:spcPct val="0"/>
              </a:spcAft>
              <a:buClr>
                <a:schemeClr val="hlink"/>
              </a:buClr>
              <a:buSzPct val="70000"/>
            </a:pPr>
            <a:r>
              <a:rPr lang="en-US" dirty="0" smtClean="0"/>
              <a:t>float result1;</a:t>
            </a:r>
          </a:p>
          <a:p>
            <a:pPr lvl="0" fontAlgn="base">
              <a:spcBef>
                <a:spcPct val="20000"/>
              </a:spcBef>
              <a:spcAft>
                <a:spcPct val="0"/>
              </a:spcAft>
              <a:buClr>
                <a:schemeClr val="hlink"/>
              </a:buClr>
              <a:buSzPct val="70000"/>
            </a:pPr>
            <a:r>
              <a:rPr lang="en-US" dirty="0" smtClean="0"/>
              <a:t>Overloading </a:t>
            </a:r>
            <a:r>
              <a:rPr lang="en-US" dirty="0" err="1" smtClean="0"/>
              <a:t>ovrld</a:t>
            </a:r>
            <a:r>
              <a:rPr lang="en-US" dirty="0" smtClean="0"/>
              <a:t>=new Overloading();</a:t>
            </a:r>
          </a:p>
          <a:p>
            <a:pPr lvl="0" fontAlgn="base">
              <a:spcBef>
                <a:spcPct val="20000"/>
              </a:spcBef>
              <a:spcAft>
                <a:spcPct val="0"/>
              </a:spcAft>
              <a:buClr>
                <a:schemeClr val="hlink"/>
              </a:buClr>
              <a:buSzPct val="70000"/>
            </a:pPr>
            <a:r>
              <a:rPr lang="en-US" dirty="0" smtClean="0"/>
              <a:t>result=</a:t>
            </a:r>
            <a:r>
              <a:rPr lang="en-US" dirty="0" err="1" smtClean="0"/>
              <a:t>overld.add</a:t>
            </a:r>
            <a:r>
              <a:rPr lang="en-US" dirty="0" smtClean="0"/>
              <a:t>(10,20,30);</a:t>
            </a:r>
          </a:p>
          <a:p>
            <a:pPr lvl="0" fontAlgn="base">
              <a:spcBef>
                <a:spcPct val="20000"/>
              </a:spcBef>
              <a:spcAft>
                <a:spcPct val="0"/>
              </a:spcAft>
              <a:buClr>
                <a:schemeClr val="hlink"/>
              </a:buClr>
              <a:buSzPct val="70000"/>
            </a:pPr>
            <a:r>
              <a:rPr lang="en-US" dirty="0" err="1" smtClean="0"/>
              <a:t>System.out.println</a:t>
            </a:r>
            <a:r>
              <a:rPr lang="en-US" dirty="0" smtClean="0"/>
              <a:t>("Addition is:"result);</a:t>
            </a:r>
          </a:p>
          <a:p>
            <a:pPr lvl="0" fontAlgn="base">
              <a:spcBef>
                <a:spcPct val="20000"/>
              </a:spcBef>
              <a:spcAft>
                <a:spcPct val="0"/>
              </a:spcAft>
              <a:buClr>
                <a:schemeClr val="hlink"/>
              </a:buClr>
              <a:buSzPct val="70000"/>
            </a:pPr>
            <a:r>
              <a:rPr lang="en-US" dirty="0" smtClean="0"/>
              <a:t>result=</a:t>
            </a:r>
            <a:r>
              <a:rPr lang="en-US" dirty="0" err="1" smtClean="0"/>
              <a:t>overld.add</a:t>
            </a:r>
            <a:r>
              <a:rPr lang="en-US" dirty="0" smtClean="0"/>
              <a:t>(100,50);</a:t>
            </a:r>
          </a:p>
          <a:p>
            <a:pPr lvl="0" fontAlgn="base">
              <a:spcBef>
                <a:spcPct val="20000"/>
              </a:spcBef>
              <a:spcAft>
                <a:spcPct val="0"/>
              </a:spcAft>
              <a:buClr>
                <a:schemeClr val="hlink"/>
              </a:buClr>
              <a:buSzPct val="70000"/>
            </a:pPr>
            <a:r>
              <a:rPr lang="en-US" dirty="0" err="1" smtClean="0"/>
              <a:t>System.out.println</a:t>
            </a:r>
            <a:r>
              <a:rPr lang="en-US" dirty="0" smtClean="0"/>
              <a:t>("Addition is:"result);</a:t>
            </a:r>
          </a:p>
          <a:p>
            <a:pPr lvl="0" fontAlgn="base">
              <a:spcBef>
                <a:spcPct val="20000"/>
              </a:spcBef>
              <a:spcAft>
                <a:spcPct val="0"/>
              </a:spcAft>
              <a:buClr>
                <a:schemeClr val="hlink"/>
              </a:buClr>
              <a:buSzPct val="70000"/>
            </a:pPr>
            <a:r>
              <a:rPr lang="en-US" dirty="0" smtClean="0"/>
              <a:t>result1=</a:t>
            </a:r>
            <a:r>
              <a:rPr lang="en-US" dirty="0" err="1" smtClean="0"/>
              <a:t>overld.add</a:t>
            </a:r>
            <a:r>
              <a:rPr lang="en-US" dirty="0" smtClean="0"/>
              <a:t>(10.25f,20.50f);</a:t>
            </a:r>
          </a:p>
          <a:p>
            <a:pPr lvl="0" fontAlgn="base">
              <a:spcBef>
                <a:spcPct val="20000"/>
              </a:spcBef>
              <a:spcAft>
                <a:spcPct val="0"/>
              </a:spcAft>
              <a:buClr>
                <a:schemeClr val="hlink"/>
              </a:buClr>
              <a:buSzPct val="70000"/>
            </a:pPr>
            <a:r>
              <a:rPr lang="en-US" dirty="0" err="1" smtClean="0"/>
              <a:t>System.out.println</a:t>
            </a:r>
            <a:r>
              <a:rPr lang="en-US" dirty="0" smtClean="0"/>
              <a:t>("Addition is:"result1);</a:t>
            </a:r>
          </a:p>
          <a:p>
            <a:pPr lvl="0" fontAlgn="base">
              <a:spcBef>
                <a:spcPct val="20000"/>
              </a:spcBef>
              <a:spcAft>
                <a:spcPct val="0"/>
              </a:spcAft>
              <a:buClr>
                <a:schemeClr val="hlink"/>
              </a:buClr>
              <a:buSzPct val="70000"/>
            </a:pPr>
            <a:r>
              <a:rPr lang="en-US" dirty="0" smtClean="0"/>
              <a:t>}</a:t>
            </a:r>
          </a:p>
          <a:p>
            <a:pPr lvl="0" fontAlgn="base">
              <a:spcBef>
                <a:spcPct val="20000"/>
              </a:spcBef>
              <a:spcAft>
                <a:spcPct val="0"/>
              </a:spcAft>
              <a:buClr>
                <a:schemeClr val="hlink"/>
              </a:buClr>
              <a:buSzPct val="70000"/>
            </a:pPr>
            <a:r>
              <a:rPr lang="en-US" dirty="0" smtClean="0"/>
              <a:t>}</a:t>
            </a:r>
            <a:endParaRPr lang="en-IN"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CONSTRUCTOR OVERLOADING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6" name="Rectangle 5"/>
          <p:cNvSpPr/>
          <p:nvPr/>
        </p:nvSpPr>
        <p:spPr>
          <a:xfrm>
            <a:off x="71406" y="1571612"/>
            <a:ext cx="5000660" cy="4524315"/>
          </a:xfrm>
          <a:prstGeom prst="rect">
            <a:avLst/>
          </a:prstGeom>
        </p:spPr>
        <p:txBody>
          <a:bodyPr wrap="square">
            <a:spAutoFit/>
          </a:bodyPr>
          <a:lstStyle/>
          <a:p>
            <a:r>
              <a:rPr lang="en-US" dirty="0" smtClean="0">
                <a:sym typeface="Wingdings" pitchFamily="2" charset="2"/>
              </a:rPr>
              <a:t>class Area</a:t>
            </a:r>
          </a:p>
          <a:p>
            <a:r>
              <a:rPr lang="en-US" dirty="0" smtClean="0">
                <a:sym typeface="Wingdings" pitchFamily="2" charset="2"/>
              </a:rPr>
              <a:t>{</a:t>
            </a:r>
          </a:p>
          <a:p>
            <a:r>
              <a:rPr lang="en-US" dirty="0" smtClean="0">
                <a:sym typeface="Wingdings" pitchFamily="2" charset="2"/>
              </a:rPr>
              <a:t>	Area()</a:t>
            </a:r>
          </a:p>
          <a:p>
            <a:r>
              <a:rPr lang="en-US" dirty="0" smtClean="0">
                <a:sym typeface="Wingdings" pitchFamily="2" charset="2"/>
              </a:rPr>
              <a:t>	{</a:t>
            </a:r>
          </a:p>
          <a:p>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(“No shape”);</a:t>
            </a:r>
          </a:p>
          <a:p>
            <a:r>
              <a:rPr lang="en-US" dirty="0" smtClean="0">
                <a:sym typeface="Wingdings" pitchFamily="2" charset="2"/>
              </a:rPr>
              <a:t>	}</a:t>
            </a:r>
          </a:p>
          <a:p>
            <a:r>
              <a:rPr lang="en-US" dirty="0" smtClean="0">
                <a:sym typeface="Wingdings" pitchFamily="2" charset="2"/>
              </a:rPr>
              <a:t>	Area(</a:t>
            </a:r>
            <a:r>
              <a:rPr lang="en-US" dirty="0" err="1" smtClean="0">
                <a:sym typeface="Wingdings" pitchFamily="2" charset="2"/>
              </a:rPr>
              <a:t>int</a:t>
            </a:r>
            <a:r>
              <a:rPr lang="en-US" dirty="0" smtClean="0">
                <a:sym typeface="Wingdings" pitchFamily="2" charset="2"/>
              </a:rPr>
              <a:t> a)</a:t>
            </a:r>
          </a:p>
          <a:p>
            <a:r>
              <a:rPr lang="en-US" dirty="0" smtClean="0">
                <a:sym typeface="Wingdings" pitchFamily="2" charset="2"/>
              </a:rPr>
              <a:t>	{</a:t>
            </a:r>
          </a:p>
          <a:p>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(“The area of the 	</a:t>
            </a:r>
            <a:r>
              <a:rPr lang="en-US" dirty="0" err="1" smtClean="0">
                <a:sym typeface="Wingdings" pitchFamily="2" charset="2"/>
              </a:rPr>
              <a:t>Squre</a:t>
            </a:r>
            <a:r>
              <a:rPr lang="en-US" dirty="0" smtClean="0">
                <a:sym typeface="Wingdings" pitchFamily="2" charset="2"/>
              </a:rPr>
              <a:t>=”+(a*a));</a:t>
            </a:r>
          </a:p>
          <a:p>
            <a:r>
              <a:rPr lang="en-US" dirty="0" smtClean="0">
                <a:sym typeface="Wingdings" pitchFamily="2" charset="2"/>
              </a:rPr>
              <a:t>	}</a:t>
            </a:r>
          </a:p>
          <a:p>
            <a:r>
              <a:rPr lang="en-US" dirty="0" smtClean="0">
                <a:sym typeface="Wingdings" pitchFamily="2" charset="2"/>
              </a:rPr>
              <a:t>	Area(double a)</a:t>
            </a:r>
          </a:p>
          <a:p>
            <a:r>
              <a:rPr lang="en-US" dirty="0" smtClean="0">
                <a:sym typeface="Wingdings" pitchFamily="2" charset="2"/>
              </a:rPr>
              <a:t>	{</a:t>
            </a:r>
          </a:p>
          <a:p>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(“Circles area”+ ( 	3.14*a*a) );</a:t>
            </a:r>
          </a:p>
          <a:p>
            <a:r>
              <a:rPr lang="en-US" dirty="0" smtClean="0">
                <a:sym typeface="Wingdings" pitchFamily="2" charset="2"/>
              </a:rPr>
              <a:t>	}</a:t>
            </a:r>
          </a:p>
        </p:txBody>
      </p:sp>
      <p:sp>
        <p:nvSpPr>
          <p:cNvPr id="7" name="Rectangle 6"/>
          <p:cNvSpPr/>
          <p:nvPr/>
        </p:nvSpPr>
        <p:spPr>
          <a:xfrm>
            <a:off x="5214942" y="1857364"/>
            <a:ext cx="3571900" cy="2031325"/>
          </a:xfrm>
          <a:prstGeom prst="rect">
            <a:avLst/>
          </a:prstGeom>
        </p:spPr>
        <p:txBody>
          <a:bodyPr wrap="square">
            <a:spAutoFit/>
          </a:bodyPr>
          <a:lstStyle/>
          <a:p>
            <a:r>
              <a:rPr lang="en-US" dirty="0" smtClean="0">
                <a:sym typeface="Wingdings" pitchFamily="2" charset="2"/>
              </a:rPr>
              <a:t>public static void main(String </a:t>
            </a:r>
            <a:r>
              <a:rPr lang="en-US" dirty="0" err="1" smtClean="0">
                <a:sym typeface="Wingdings" pitchFamily="2" charset="2"/>
              </a:rPr>
              <a:t>arr</a:t>
            </a:r>
            <a:r>
              <a:rPr lang="en-US" dirty="0" smtClean="0">
                <a:sym typeface="Wingdings" pitchFamily="2" charset="2"/>
              </a:rPr>
              <a:t>[])</a:t>
            </a:r>
          </a:p>
          <a:p>
            <a:r>
              <a:rPr lang="en-US" dirty="0" smtClean="0">
                <a:sym typeface="Wingdings" pitchFamily="2" charset="2"/>
              </a:rPr>
              <a:t>{</a:t>
            </a:r>
          </a:p>
          <a:p>
            <a:r>
              <a:rPr lang="en-US" dirty="0" smtClean="0">
                <a:sym typeface="Wingdings" pitchFamily="2" charset="2"/>
              </a:rPr>
              <a:t>Area a=new Area();</a:t>
            </a:r>
          </a:p>
          <a:p>
            <a:r>
              <a:rPr lang="en-US" dirty="0" smtClean="0">
                <a:sym typeface="Wingdings" pitchFamily="2" charset="2"/>
              </a:rPr>
              <a:t>Area a1=new Area(4);</a:t>
            </a:r>
          </a:p>
          <a:p>
            <a:r>
              <a:rPr lang="en-US" dirty="0" smtClean="0">
                <a:sym typeface="Wingdings" pitchFamily="2" charset="2"/>
              </a:rPr>
              <a:t>Area a2=new Area(4.0);</a:t>
            </a:r>
          </a:p>
          <a:p>
            <a:r>
              <a:rPr lang="en-US" dirty="0" smtClean="0">
                <a:sym typeface="Wingdings" pitchFamily="2" charset="2"/>
              </a:rPr>
              <a:t>} </a:t>
            </a:r>
          </a:p>
          <a:p>
            <a:r>
              <a:rPr lang="en-US" dirty="0" smtClean="0">
                <a:sym typeface="Wingdings" pitchFamily="2" charset="2"/>
              </a:rPr>
              <a:t>}</a:t>
            </a:r>
            <a:endParaRPr lang="en-US" dirty="0" smtClean="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INHERITANCE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8" name="Rectangle 5"/>
          <p:cNvSpPr txBox="1">
            <a:spLocks noChangeArrowheads="1"/>
          </p:cNvSpPr>
          <p:nvPr/>
        </p:nvSpPr>
        <p:spPr>
          <a:xfrm>
            <a:off x="381000" y="1447800"/>
            <a:ext cx="8382000" cy="4800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Inheritance: Inheritance is a process, through which we can create a new class from an existing class.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Types:-</a:t>
            </a:r>
            <a:r>
              <a:rPr kumimoji="0" lang="en-US" sz="1800" b="1" i="0" u="none" strike="noStrike" kern="1200" cap="none" spc="0" normalizeH="0" baseline="0" noProof="0" dirty="0" smtClean="0">
                <a:ln>
                  <a:noFill/>
                </a:ln>
                <a:solidFill>
                  <a:schemeClr val="tx1"/>
                </a:solidFill>
                <a:effectLst/>
                <a:uLnTx/>
                <a:uFillTx/>
                <a:latin typeface="+mn-lt"/>
                <a:ea typeface="+mn-ea"/>
                <a:cs typeface="+mn-cs"/>
              </a:rPr>
              <a:t>1.Single</a:t>
            </a:r>
            <a:r>
              <a:rPr kumimoji="0" lang="en-US" sz="1800" b="0" i="0" u="none" strike="noStrike" kern="1200" cap="none" spc="0" normalizeH="0" baseline="0" noProof="0" dirty="0" smtClean="0">
                <a:ln>
                  <a:noFill/>
                </a:ln>
                <a:solidFill>
                  <a:schemeClr val="tx1"/>
                </a:solidFill>
                <a:effectLst/>
                <a:uLnTx/>
                <a:uFillTx/>
                <a:latin typeface="+mn-lt"/>
                <a:ea typeface="+mn-ea"/>
                <a:cs typeface="+mn-cs"/>
              </a:rPr>
              <a:t> 2.Multilevel 3.Multiple 4.Hierarchical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sng" strike="noStrike" kern="1200" cap="none" spc="0" normalizeH="0" baseline="0" noProof="0" dirty="0" smtClean="0">
                <a:ln>
                  <a:noFill/>
                </a:ln>
                <a:solidFill>
                  <a:schemeClr val="tx1"/>
                </a:solidFill>
                <a:effectLst/>
                <a:uLnTx/>
                <a:uFillTx/>
                <a:latin typeface="+mn-lt"/>
                <a:ea typeface="+mn-ea"/>
                <a:cs typeface="+mn-cs"/>
              </a:rPr>
              <a:t>1.Single Inheritance:</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class 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//code</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class B extends A</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//code</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Rectangle 7"/>
          <p:cNvSpPr>
            <a:spLocks noChangeArrowheads="1"/>
          </p:cNvSpPr>
          <p:nvPr/>
        </p:nvSpPr>
        <p:spPr bwMode="auto">
          <a:xfrm>
            <a:off x="4114800" y="31242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A</a:t>
            </a:r>
          </a:p>
        </p:txBody>
      </p:sp>
      <p:sp>
        <p:nvSpPr>
          <p:cNvPr id="11" name="Rectangle 8"/>
          <p:cNvSpPr>
            <a:spLocks noChangeArrowheads="1"/>
          </p:cNvSpPr>
          <p:nvPr/>
        </p:nvSpPr>
        <p:spPr bwMode="auto">
          <a:xfrm>
            <a:off x="4114800" y="45720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B</a:t>
            </a:r>
          </a:p>
        </p:txBody>
      </p:sp>
      <p:sp>
        <p:nvSpPr>
          <p:cNvPr id="12" name="Line 9"/>
          <p:cNvSpPr>
            <a:spLocks noChangeShapeType="1"/>
          </p:cNvSpPr>
          <p:nvPr/>
        </p:nvSpPr>
        <p:spPr bwMode="auto">
          <a:xfrm flipV="1">
            <a:off x="4572000" y="4038600"/>
            <a:ext cx="0" cy="609600"/>
          </a:xfrm>
          <a:prstGeom prst="line">
            <a:avLst/>
          </a:prstGeom>
          <a:noFill/>
          <a:ln w="9525">
            <a:solidFill>
              <a:schemeClr val="tx1"/>
            </a:solidFill>
            <a:round/>
            <a:headEnd/>
            <a:tailEnd type="triangle" w="med" len="med"/>
          </a:ln>
        </p:spPr>
        <p:txBody>
          <a:bodyPr/>
          <a:lstStyle/>
          <a:p>
            <a:endParaRPr lang="en-IN"/>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INHERITANCE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8" name="Rectangle 5"/>
          <p:cNvSpPr txBox="1">
            <a:spLocks noChangeArrowheads="1"/>
          </p:cNvSpPr>
          <p:nvPr/>
        </p:nvSpPr>
        <p:spPr>
          <a:xfrm>
            <a:off x="381000" y="1447800"/>
            <a:ext cx="8382000" cy="4800600"/>
          </a:xfrm>
          <a:prstGeom prst="rect">
            <a:avLst/>
          </a:prstGeom>
        </p:spPr>
        <p:txBody>
          <a:bodyPr vert="horz" lIns="91440" tIns="45720" rIns="91440" bIns="45720" rtlCol="0">
            <a:normAutofit/>
          </a:bodyPr>
          <a:lstStyle/>
          <a:p>
            <a:r>
              <a:rPr lang="en-US" dirty="0" smtClean="0"/>
              <a:t>Types:-1.Single </a:t>
            </a:r>
            <a:r>
              <a:rPr lang="en-US" b="1" dirty="0" smtClean="0"/>
              <a:t>2.Multilevel </a:t>
            </a:r>
            <a:r>
              <a:rPr lang="en-US" dirty="0" smtClean="0"/>
              <a:t>3.Multiple 4.Hierarchical </a:t>
            </a:r>
          </a:p>
          <a:p>
            <a:endParaRPr lang="en-US" u="sng" dirty="0" smtClean="0"/>
          </a:p>
          <a:p>
            <a:r>
              <a:rPr lang="en-US" u="sng" dirty="0" smtClean="0"/>
              <a:t>2.Multilevel Inheritance:</a:t>
            </a:r>
          </a:p>
          <a:p>
            <a:r>
              <a:rPr lang="en-US" dirty="0" smtClean="0"/>
              <a:t>class A</a:t>
            </a:r>
          </a:p>
          <a:p>
            <a:r>
              <a:rPr lang="en-US" dirty="0" smtClean="0"/>
              <a:t>{</a:t>
            </a:r>
          </a:p>
          <a:p>
            <a:r>
              <a:rPr lang="en-US" dirty="0" smtClean="0"/>
              <a:t>//code</a:t>
            </a:r>
          </a:p>
          <a:p>
            <a:r>
              <a:rPr lang="en-US" dirty="0" smtClean="0"/>
              <a:t>}</a:t>
            </a:r>
          </a:p>
          <a:p>
            <a:r>
              <a:rPr lang="en-US" dirty="0" smtClean="0"/>
              <a:t>class B extends A</a:t>
            </a:r>
          </a:p>
          <a:p>
            <a:r>
              <a:rPr lang="en-US" dirty="0" smtClean="0"/>
              <a:t>{</a:t>
            </a:r>
          </a:p>
          <a:p>
            <a:r>
              <a:rPr lang="en-US" dirty="0" smtClean="0"/>
              <a:t>//code</a:t>
            </a:r>
          </a:p>
          <a:p>
            <a:r>
              <a:rPr lang="en-US" dirty="0" smtClean="0"/>
              <a:t>} </a:t>
            </a:r>
          </a:p>
          <a:p>
            <a:r>
              <a:rPr lang="en-US" dirty="0" smtClean="0"/>
              <a:t>class C extends B</a:t>
            </a:r>
          </a:p>
          <a:p>
            <a:r>
              <a:rPr lang="en-US" dirty="0" smtClean="0"/>
              <a:t>{</a:t>
            </a:r>
          </a:p>
          <a:p>
            <a:r>
              <a:rPr lang="en-US" dirty="0" smtClean="0"/>
              <a:t>//code</a:t>
            </a:r>
          </a:p>
          <a:p>
            <a:r>
              <a:rPr lang="en-US" dirty="0" smtClean="0"/>
              <a:t>}</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7"/>
          <p:cNvSpPr>
            <a:spLocks noChangeArrowheads="1"/>
          </p:cNvSpPr>
          <p:nvPr/>
        </p:nvSpPr>
        <p:spPr bwMode="auto">
          <a:xfrm>
            <a:off x="4114800" y="1857364"/>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A</a:t>
            </a:r>
          </a:p>
        </p:txBody>
      </p:sp>
      <p:sp>
        <p:nvSpPr>
          <p:cNvPr id="15" name="Rectangle 8"/>
          <p:cNvSpPr>
            <a:spLocks noChangeArrowheads="1"/>
          </p:cNvSpPr>
          <p:nvPr/>
        </p:nvSpPr>
        <p:spPr bwMode="auto">
          <a:xfrm>
            <a:off x="4114800" y="3305164"/>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B</a:t>
            </a:r>
          </a:p>
        </p:txBody>
      </p:sp>
      <p:sp>
        <p:nvSpPr>
          <p:cNvPr id="16" name="Line 9"/>
          <p:cNvSpPr>
            <a:spLocks noChangeShapeType="1"/>
          </p:cNvSpPr>
          <p:nvPr/>
        </p:nvSpPr>
        <p:spPr bwMode="auto">
          <a:xfrm flipV="1">
            <a:off x="4572000" y="2771764"/>
            <a:ext cx="0" cy="609600"/>
          </a:xfrm>
          <a:prstGeom prst="line">
            <a:avLst/>
          </a:prstGeom>
          <a:noFill/>
          <a:ln w="9525">
            <a:solidFill>
              <a:schemeClr val="tx1"/>
            </a:solidFill>
            <a:round/>
            <a:headEnd/>
            <a:tailEnd type="triangle" w="med" len="med"/>
          </a:ln>
        </p:spPr>
        <p:txBody>
          <a:bodyPr/>
          <a:lstStyle/>
          <a:p>
            <a:endParaRPr lang="en-IN"/>
          </a:p>
        </p:txBody>
      </p:sp>
      <p:sp>
        <p:nvSpPr>
          <p:cNvPr id="17" name="Rectangle 10"/>
          <p:cNvSpPr>
            <a:spLocks noChangeArrowheads="1"/>
          </p:cNvSpPr>
          <p:nvPr/>
        </p:nvSpPr>
        <p:spPr bwMode="auto">
          <a:xfrm>
            <a:off x="4114800" y="4600564"/>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C</a:t>
            </a:r>
          </a:p>
        </p:txBody>
      </p:sp>
      <p:sp>
        <p:nvSpPr>
          <p:cNvPr id="18" name="Line 11"/>
          <p:cNvSpPr>
            <a:spLocks noChangeShapeType="1"/>
          </p:cNvSpPr>
          <p:nvPr/>
        </p:nvSpPr>
        <p:spPr bwMode="auto">
          <a:xfrm flipV="1">
            <a:off x="4572000" y="4067164"/>
            <a:ext cx="0" cy="609600"/>
          </a:xfrm>
          <a:prstGeom prst="line">
            <a:avLst/>
          </a:prstGeom>
          <a:noFill/>
          <a:ln w="9525">
            <a:solidFill>
              <a:schemeClr val="tx1"/>
            </a:solidFill>
            <a:round/>
            <a:headEnd/>
            <a:tailEnd type="triangle" w="med" len="med"/>
          </a:ln>
        </p:spPr>
        <p:txBody>
          <a:bodyPr/>
          <a:lstStyle/>
          <a:p>
            <a:endParaRPr lang="en-IN"/>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INHERITANCE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8" name="Rectangle 5"/>
          <p:cNvSpPr txBox="1">
            <a:spLocks noChangeArrowheads="1"/>
          </p:cNvSpPr>
          <p:nvPr/>
        </p:nvSpPr>
        <p:spPr>
          <a:xfrm>
            <a:off x="381000" y="1447800"/>
            <a:ext cx="8382000" cy="4800600"/>
          </a:xfrm>
          <a:prstGeom prst="rect">
            <a:avLst/>
          </a:prstGeom>
        </p:spPr>
        <p:txBody>
          <a:bodyPr vert="horz" lIns="91440" tIns="45720" rIns="91440" bIns="45720" rtlCol="0">
            <a:normAutofit/>
          </a:bodyPr>
          <a:lstStyle/>
          <a:p>
            <a:r>
              <a:rPr lang="en-US" dirty="0" smtClean="0"/>
              <a:t>Types:-1.Single 2.Multilevel</a:t>
            </a:r>
            <a:r>
              <a:rPr lang="en-US" b="1" dirty="0" smtClean="0"/>
              <a:t> 3.Multiple</a:t>
            </a:r>
            <a:r>
              <a:rPr lang="en-US" dirty="0" smtClean="0"/>
              <a:t> 4.Hierarchical </a:t>
            </a:r>
          </a:p>
          <a:p>
            <a:endParaRPr lang="en-US" u="sng" dirty="0" smtClean="0"/>
          </a:p>
          <a:p>
            <a:r>
              <a:rPr lang="en-US" u="sng" dirty="0" smtClean="0"/>
              <a:t>3.Multiple Inheritance:</a:t>
            </a:r>
            <a:r>
              <a:rPr lang="en-US" dirty="0" smtClean="0"/>
              <a:t> Not supported by Java.</a:t>
            </a:r>
            <a:endParaRPr lang="en-US" u="sng" dirty="0" smtClean="0"/>
          </a:p>
          <a:p>
            <a:endParaRPr lang="en-US" dirty="0" smtClean="0"/>
          </a:p>
          <a:p>
            <a:endParaRPr lang="en-US" dirty="0" smtClean="0"/>
          </a:p>
        </p:txBody>
      </p:sp>
      <p:sp>
        <p:nvSpPr>
          <p:cNvPr id="10" name="Rectangle 23"/>
          <p:cNvSpPr>
            <a:spLocks noChangeArrowheads="1"/>
          </p:cNvSpPr>
          <p:nvPr/>
        </p:nvSpPr>
        <p:spPr bwMode="auto">
          <a:xfrm>
            <a:off x="3886200" y="53340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A</a:t>
            </a:r>
          </a:p>
        </p:txBody>
      </p:sp>
      <p:sp>
        <p:nvSpPr>
          <p:cNvPr id="11" name="Rectangle 24"/>
          <p:cNvSpPr>
            <a:spLocks noChangeArrowheads="1"/>
          </p:cNvSpPr>
          <p:nvPr/>
        </p:nvSpPr>
        <p:spPr bwMode="auto">
          <a:xfrm>
            <a:off x="4038600" y="25908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dirty="0"/>
              <a:t>B</a:t>
            </a:r>
          </a:p>
        </p:txBody>
      </p:sp>
      <p:sp>
        <p:nvSpPr>
          <p:cNvPr id="12" name="Line 25"/>
          <p:cNvSpPr>
            <a:spLocks noChangeShapeType="1"/>
          </p:cNvSpPr>
          <p:nvPr/>
        </p:nvSpPr>
        <p:spPr bwMode="auto">
          <a:xfrm flipV="1">
            <a:off x="4419600" y="3505200"/>
            <a:ext cx="0" cy="1828800"/>
          </a:xfrm>
          <a:prstGeom prst="line">
            <a:avLst/>
          </a:prstGeom>
          <a:noFill/>
          <a:ln w="9525">
            <a:solidFill>
              <a:schemeClr val="tx1"/>
            </a:solidFill>
            <a:round/>
            <a:headEnd/>
            <a:tailEnd type="triangle" w="med" len="med"/>
          </a:ln>
        </p:spPr>
        <p:txBody>
          <a:bodyPr/>
          <a:lstStyle/>
          <a:p>
            <a:endParaRPr lang="en-IN"/>
          </a:p>
        </p:txBody>
      </p:sp>
      <p:sp>
        <p:nvSpPr>
          <p:cNvPr id="19" name="Rectangle 26"/>
          <p:cNvSpPr>
            <a:spLocks noChangeArrowheads="1"/>
          </p:cNvSpPr>
          <p:nvPr/>
        </p:nvSpPr>
        <p:spPr bwMode="auto">
          <a:xfrm>
            <a:off x="2971800" y="39624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C</a:t>
            </a:r>
          </a:p>
        </p:txBody>
      </p:sp>
      <p:sp>
        <p:nvSpPr>
          <p:cNvPr id="20" name="Line 27"/>
          <p:cNvSpPr>
            <a:spLocks noChangeShapeType="1"/>
          </p:cNvSpPr>
          <p:nvPr/>
        </p:nvSpPr>
        <p:spPr bwMode="auto">
          <a:xfrm flipV="1">
            <a:off x="4648200" y="4876800"/>
            <a:ext cx="914400" cy="457200"/>
          </a:xfrm>
          <a:prstGeom prst="line">
            <a:avLst/>
          </a:prstGeom>
          <a:noFill/>
          <a:ln w="9525">
            <a:solidFill>
              <a:schemeClr val="tx1"/>
            </a:solidFill>
            <a:round/>
            <a:headEnd/>
            <a:tailEnd type="triangle" w="med" len="med"/>
          </a:ln>
        </p:spPr>
        <p:txBody>
          <a:bodyPr/>
          <a:lstStyle/>
          <a:p>
            <a:endParaRPr lang="en-IN"/>
          </a:p>
        </p:txBody>
      </p:sp>
      <p:sp>
        <p:nvSpPr>
          <p:cNvPr id="21" name="Rectangle 28"/>
          <p:cNvSpPr>
            <a:spLocks noChangeArrowheads="1"/>
          </p:cNvSpPr>
          <p:nvPr/>
        </p:nvSpPr>
        <p:spPr bwMode="auto">
          <a:xfrm>
            <a:off x="4953000" y="3962400"/>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D</a:t>
            </a:r>
          </a:p>
        </p:txBody>
      </p:sp>
      <p:sp>
        <p:nvSpPr>
          <p:cNvPr id="22" name="Line 29"/>
          <p:cNvSpPr>
            <a:spLocks noChangeShapeType="1"/>
          </p:cNvSpPr>
          <p:nvPr/>
        </p:nvSpPr>
        <p:spPr bwMode="auto">
          <a:xfrm flipH="1" flipV="1">
            <a:off x="3352800" y="4876800"/>
            <a:ext cx="990600" cy="457200"/>
          </a:xfrm>
          <a:prstGeom prst="line">
            <a:avLst/>
          </a:prstGeom>
          <a:noFill/>
          <a:ln w="9525">
            <a:solidFill>
              <a:schemeClr val="tx1"/>
            </a:solidFill>
            <a:round/>
            <a:headEnd/>
            <a:tailEnd type="triangle" w="med" len="med"/>
          </a:ln>
        </p:spPr>
        <p:txBody>
          <a:bodyPr/>
          <a:lstStyle/>
          <a:p>
            <a:endParaRPr lang="en-IN"/>
          </a:p>
        </p:txBody>
      </p:sp>
      <p:sp>
        <p:nvSpPr>
          <p:cNvPr id="23" name="Line 30"/>
          <p:cNvSpPr>
            <a:spLocks noChangeShapeType="1"/>
          </p:cNvSpPr>
          <p:nvPr/>
        </p:nvSpPr>
        <p:spPr bwMode="auto">
          <a:xfrm flipH="1" flipV="1">
            <a:off x="4572000" y="3505200"/>
            <a:ext cx="838200" cy="457200"/>
          </a:xfrm>
          <a:prstGeom prst="line">
            <a:avLst/>
          </a:prstGeom>
          <a:noFill/>
          <a:ln w="9525">
            <a:solidFill>
              <a:schemeClr val="tx1"/>
            </a:solidFill>
            <a:round/>
            <a:headEnd/>
            <a:tailEnd type="triangle" w="med" len="med"/>
          </a:ln>
        </p:spPr>
        <p:txBody>
          <a:bodyPr/>
          <a:lstStyle/>
          <a:p>
            <a:endParaRPr lang="en-IN"/>
          </a:p>
        </p:txBody>
      </p:sp>
      <p:sp>
        <p:nvSpPr>
          <p:cNvPr id="24" name="Line 31"/>
          <p:cNvSpPr>
            <a:spLocks noChangeShapeType="1"/>
          </p:cNvSpPr>
          <p:nvPr/>
        </p:nvSpPr>
        <p:spPr bwMode="auto">
          <a:xfrm flipV="1">
            <a:off x="3352800" y="3505200"/>
            <a:ext cx="914400" cy="457200"/>
          </a:xfrm>
          <a:prstGeom prst="line">
            <a:avLst/>
          </a:prstGeom>
          <a:noFill/>
          <a:ln w="9525">
            <a:solidFill>
              <a:schemeClr val="tx1"/>
            </a:solidFill>
            <a:round/>
            <a:headEnd/>
            <a:tailEnd type="triangle" w="med" len="med"/>
          </a:ln>
        </p:spPr>
        <p:txBody>
          <a:bodyPr/>
          <a:lstStyle/>
          <a:p>
            <a:endParaRPr lang="en-IN"/>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INHERITANCE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8" name="Rectangle 5"/>
          <p:cNvSpPr txBox="1">
            <a:spLocks noChangeArrowheads="1"/>
          </p:cNvSpPr>
          <p:nvPr/>
        </p:nvSpPr>
        <p:spPr>
          <a:xfrm>
            <a:off x="381000" y="1447800"/>
            <a:ext cx="8382000" cy="4800600"/>
          </a:xfrm>
          <a:prstGeom prst="rect">
            <a:avLst/>
          </a:prstGeom>
        </p:spPr>
        <p:txBody>
          <a:bodyPr vert="horz" lIns="91440" tIns="45720" rIns="91440" bIns="45720" rtlCol="0">
            <a:normAutofit lnSpcReduction="10000"/>
          </a:bodyPr>
          <a:lstStyle/>
          <a:p>
            <a:r>
              <a:rPr lang="en-US" dirty="0" smtClean="0"/>
              <a:t>Types:-1.Single 2.Multilevel</a:t>
            </a:r>
            <a:r>
              <a:rPr lang="en-US" b="1" dirty="0" smtClean="0"/>
              <a:t> </a:t>
            </a:r>
            <a:r>
              <a:rPr lang="en-US" dirty="0" smtClean="0"/>
              <a:t>3.Multiple </a:t>
            </a:r>
            <a:r>
              <a:rPr lang="en-US" b="1" dirty="0" smtClean="0"/>
              <a:t>4.Hierarchical</a:t>
            </a:r>
            <a:r>
              <a:rPr lang="en-US" dirty="0" smtClean="0"/>
              <a:t> </a:t>
            </a:r>
          </a:p>
          <a:p>
            <a:r>
              <a:rPr lang="en-US" u="sng" dirty="0" smtClean="0"/>
              <a:t>4.Hierarchical Inheritance:</a:t>
            </a:r>
            <a:r>
              <a:rPr lang="en-US" dirty="0" smtClean="0"/>
              <a:t> </a:t>
            </a:r>
          </a:p>
          <a:p>
            <a:r>
              <a:rPr lang="en-US" dirty="0" smtClean="0"/>
              <a:t>class A</a:t>
            </a:r>
          </a:p>
          <a:p>
            <a:r>
              <a:rPr lang="en-US" dirty="0" smtClean="0"/>
              <a:t>{</a:t>
            </a:r>
          </a:p>
          <a:p>
            <a:r>
              <a:rPr lang="en-US" dirty="0" smtClean="0"/>
              <a:t>//code</a:t>
            </a:r>
          </a:p>
          <a:p>
            <a:r>
              <a:rPr lang="en-US" dirty="0" smtClean="0"/>
              <a:t>}</a:t>
            </a:r>
          </a:p>
          <a:p>
            <a:r>
              <a:rPr lang="en-US" dirty="0" smtClean="0"/>
              <a:t>class B extends A</a:t>
            </a:r>
          </a:p>
          <a:p>
            <a:r>
              <a:rPr lang="en-US" dirty="0" smtClean="0"/>
              <a:t>{</a:t>
            </a:r>
          </a:p>
          <a:p>
            <a:r>
              <a:rPr lang="en-US" dirty="0" smtClean="0"/>
              <a:t>//code</a:t>
            </a:r>
          </a:p>
          <a:p>
            <a:r>
              <a:rPr lang="en-US" dirty="0" smtClean="0"/>
              <a:t>}</a:t>
            </a:r>
          </a:p>
          <a:p>
            <a:r>
              <a:rPr lang="en-US" dirty="0" smtClean="0"/>
              <a:t>class C extends A</a:t>
            </a:r>
          </a:p>
          <a:p>
            <a:r>
              <a:rPr lang="en-US" dirty="0" smtClean="0"/>
              <a:t>{</a:t>
            </a:r>
          </a:p>
          <a:p>
            <a:r>
              <a:rPr lang="en-US" dirty="0" smtClean="0"/>
              <a:t>//code</a:t>
            </a:r>
          </a:p>
          <a:p>
            <a:r>
              <a:rPr lang="en-US" dirty="0" smtClean="0"/>
              <a:t>} </a:t>
            </a:r>
          </a:p>
          <a:p>
            <a:r>
              <a:rPr lang="en-US" dirty="0" smtClean="0"/>
              <a:t>class D extends A</a:t>
            </a:r>
          </a:p>
          <a:p>
            <a:r>
              <a:rPr lang="en-US" dirty="0" smtClean="0"/>
              <a:t>{</a:t>
            </a:r>
          </a:p>
          <a:p>
            <a:r>
              <a:rPr lang="en-US" dirty="0" smtClean="0"/>
              <a:t>//code</a:t>
            </a:r>
          </a:p>
          <a:p>
            <a:r>
              <a:rPr lang="en-US" dirty="0" smtClean="0"/>
              <a:t>}</a:t>
            </a:r>
          </a:p>
        </p:txBody>
      </p:sp>
      <p:sp>
        <p:nvSpPr>
          <p:cNvPr id="15" name="Rectangle 16"/>
          <p:cNvSpPr>
            <a:spLocks noChangeArrowheads="1"/>
          </p:cNvSpPr>
          <p:nvPr/>
        </p:nvSpPr>
        <p:spPr bwMode="auto">
          <a:xfrm>
            <a:off x="4667264" y="2205046"/>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A</a:t>
            </a:r>
          </a:p>
        </p:txBody>
      </p:sp>
      <p:sp>
        <p:nvSpPr>
          <p:cNvPr id="16" name="Rectangle 17"/>
          <p:cNvSpPr>
            <a:spLocks noChangeArrowheads="1"/>
          </p:cNvSpPr>
          <p:nvPr/>
        </p:nvSpPr>
        <p:spPr bwMode="auto">
          <a:xfrm>
            <a:off x="4667264" y="3729046"/>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B</a:t>
            </a:r>
          </a:p>
        </p:txBody>
      </p:sp>
      <p:sp>
        <p:nvSpPr>
          <p:cNvPr id="17" name="Line 18"/>
          <p:cNvSpPr>
            <a:spLocks noChangeShapeType="1"/>
          </p:cNvSpPr>
          <p:nvPr/>
        </p:nvSpPr>
        <p:spPr bwMode="auto">
          <a:xfrm flipV="1">
            <a:off x="5124464" y="3119446"/>
            <a:ext cx="0" cy="609600"/>
          </a:xfrm>
          <a:prstGeom prst="line">
            <a:avLst/>
          </a:prstGeom>
          <a:noFill/>
          <a:ln w="9525">
            <a:solidFill>
              <a:schemeClr val="tx1"/>
            </a:solidFill>
            <a:round/>
            <a:headEnd/>
            <a:tailEnd type="triangle" w="med" len="med"/>
          </a:ln>
        </p:spPr>
        <p:txBody>
          <a:bodyPr/>
          <a:lstStyle/>
          <a:p>
            <a:endParaRPr lang="en-IN"/>
          </a:p>
        </p:txBody>
      </p:sp>
      <p:sp>
        <p:nvSpPr>
          <p:cNvPr id="18" name="Rectangle 19"/>
          <p:cNvSpPr>
            <a:spLocks noChangeArrowheads="1"/>
          </p:cNvSpPr>
          <p:nvPr/>
        </p:nvSpPr>
        <p:spPr bwMode="auto">
          <a:xfrm>
            <a:off x="3676664" y="3729046"/>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C</a:t>
            </a:r>
          </a:p>
        </p:txBody>
      </p:sp>
      <p:sp>
        <p:nvSpPr>
          <p:cNvPr id="25" name="Line 20"/>
          <p:cNvSpPr>
            <a:spLocks noChangeShapeType="1"/>
          </p:cNvSpPr>
          <p:nvPr/>
        </p:nvSpPr>
        <p:spPr bwMode="auto">
          <a:xfrm flipV="1">
            <a:off x="4210064" y="3119446"/>
            <a:ext cx="914400" cy="609600"/>
          </a:xfrm>
          <a:prstGeom prst="line">
            <a:avLst/>
          </a:prstGeom>
          <a:noFill/>
          <a:ln w="9525">
            <a:solidFill>
              <a:schemeClr val="tx1"/>
            </a:solidFill>
            <a:round/>
            <a:headEnd/>
            <a:tailEnd type="triangle" w="med" len="med"/>
          </a:ln>
        </p:spPr>
        <p:txBody>
          <a:bodyPr/>
          <a:lstStyle/>
          <a:p>
            <a:endParaRPr lang="en-IN"/>
          </a:p>
        </p:txBody>
      </p:sp>
      <p:sp>
        <p:nvSpPr>
          <p:cNvPr id="26" name="Rectangle 21"/>
          <p:cNvSpPr>
            <a:spLocks noChangeArrowheads="1"/>
          </p:cNvSpPr>
          <p:nvPr/>
        </p:nvSpPr>
        <p:spPr bwMode="auto">
          <a:xfrm>
            <a:off x="5657864" y="3729046"/>
            <a:ext cx="914400" cy="914400"/>
          </a:xfrm>
          <a:prstGeom prst="rect">
            <a:avLst/>
          </a:prstGeom>
          <a:solidFill>
            <a:schemeClr val="accent1"/>
          </a:solidFill>
          <a:ln w="9525">
            <a:solidFill>
              <a:schemeClr val="tx1"/>
            </a:solidFill>
            <a:miter lim="800000"/>
            <a:headEnd/>
            <a:tailEnd/>
          </a:ln>
        </p:spPr>
        <p:txBody>
          <a:bodyPr wrap="none" anchor="ctr"/>
          <a:lstStyle/>
          <a:p>
            <a:pPr algn="ctr"/>
            <a:r>
              <a:rPr lang="en-US" sz="1400"/>
              <a:t>D</a:t>
            </a:r>
          </a:p>
        </p:txBody>
      </p:sp>
      <p:sp>
        <p:nvSpPr>
          <p:cNvPr id="27" name="Line 22"/>
          <p:cNvSpPr>
            <a:spLocks noChangeShapeType="1"/>
          </p:cNvSpPr>
          <p:nvPr/>
        </p:nvSpPr>
        <p:spPr bwMode="auto">
          <a:xfrm flipH="1" flipV="1">
            <a:off x="5124464" y="3119446"/>
            <a:ext cx="1066800" cy="609600"/>
          </a:xfrm>
          <a:prstGeom prst="line">
            <a:avLst/>
          </a:prstGeom>
          <a:noFill/>
          <a:ln w="9525">
            <a:solidFill>
              <a:schemeClr val="tx1"/>
            </a:solidFill>
            <a:round/>
            <a:headEnd/>
            <a:tailEnd type="triangle" w="med" len="med"/>
          </a:ln>
        </p:spPr>
        <p:txBody>
          <a:bodyPr/>
          <a:lstStyle/>
          <a:p>
            <a:endParaRPr lang="en-IN"/>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INHERITANCE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8" name="Rectangle 5"/>
          <p:cNvSpPr txBox="1">
            <a:spLocks noChangeArrowheads="1"/>
          </p:cNvSpPr>
          <p:nvPr/>
        </p:nvSpPr>
        <p:spPr>
          <a:xfrm>
            <a:off x="381000" y="1447800"/>
            <a:ext cx="5476884" cy="4800600"/>
          </a:xfrm>
          <a:prstGeom prst="rect">
            <a:avLst/>
          </a:prstGeom>
        </p:spPr>
        <p:txBody>
          <a:bodyPr vert="horz" lIns="91440" tIns="45720" rIns="91440" bIns="45720" rtlCol="0">
            <a:noAutofit/>
          </a:bodyPr>
          <a:lstStyle/>
          <a:p>
            <a:pPr>
              <a:lnSpc>
                <a:spcPct val="80000"/>
              </a:lnSpc>
            </a:pPr>
            <a:r>
              <a:rPr lang="en-US" sz="1600" dirty="0" smtClean="0"/>
              <a:t>SIMPLE EXAMPLE OF INHERITANCE</a:t>
            </a:r>
          </a:p>
          <a:p>
            <a:pPr>
              <a:lnSpc>
                <a:spcPct val="80000"/>
              </a:lnSpc>
            </a:pPr>
            <a:r>
              <a:rPr lang="en-US" sz="1600" dirty="0" smtClean="0"/>
              <a:t>class Furniture</a:t>
            </a:r>
          </a:p>
          <a:p>
            <a:pPr>
              <a:lnSpc>
                <a:spcPct val="80000"/>
              </a:lnSpc>
            </a:pPr>
            <a:r>
              <a:rPr lang="en-US" sz="1600" dirty="0" smtClean="0"/>
              <a:t>{</a:t>
            </a:r>
          </a:p>
          <a:p>
            <a:pPr>
              <a:lnSpc>
                <a:spcPct val="80000"/>
              </a:lnSpc>
            </a:pPr>
            <a:r>
              <a:rPr lang="en-US" sz="1600" dirty="0" smtClean="0"/>
              <a:t>	</a:t>
            </a:r>
            <a:r>
              <a:rPr lang="en-US" sz="1600" dirty="0" err="1" smtClean="0"/>
              <a:t>int</a:t>
            </a:r>
            <a:r>
              <a:rPr lang="en-US" sz="1600" dirty="0" smtClean="0"/>
              <a:t> height;</a:t>
            </a:r>
          </a:p>
          <a:p>
            <a:pPr>
              <a:lnSpc>
                <a:spcPct val="80000"/>
              </a:lnSpc>
            </a:pPr>
            <a:r>
              <a:rPr lang="en-US" sz="1600" dirty="0" smtClean="0"/>
              <a:t>	</a:t>
            </a:r>
            <a:r>
              <a:rPr lang="en-US" sz="1600" dirty="0" err="1" smtClean="0"/>
              <a:t>int</a:t>
            </a:r>
            <a:r>
              <a:rPr lang="en-US" sz="1600" dirty="0" smtClean="0"/>
              <a:t> width;</a:t>
            </a:r>
          </a:p>
          <a:p>
            <a:pPr>
              <a:lnSpc>
                <a:spcPct val="80000"/>
              </a:lnSpc>
            </a:pPr>
            <a:r>
              <a:rPr lang="en-US" sz="1600" dirty="0" smtClean="0"/>
              <a:t>	</a:t>
            </a:r>
            <a:r>
              <a:rPr lang="en-US" sz="1600" dirty="0" err="1" smtClean="0"/>
              <a:t>int</a:t>
            </a:r>
            <a:r>
              <a:rPr lang="en-US" sz="1600" dirty="0" smtClean="0"/>
              <a:t> length;</a:t>
            </a:r>
          </a:p>
          <a:p>
            <a:pPr>
              <a:lnSpc>
                <a:spcPct val="80000"/>
              </a:lnSpc>
            </a:pPr>
            <a:r>
              <a:rPr lang="en-US" sz="1600" dirty="0" smtClean="0"/>
              <a:t>}</a:t>
            </a:r>
          </a:p>
          <a:p>
            <a:pPr>
              <a:lnSpc>
                <a:spcPct val="80000"/>
              </a:lnSpc>
            </a:pPr>
            <a:r>
              <a:rPr lang="en-US" sz="1600" dirty="0" smtClean="0"/>
              <a:t>class Table extends Furniture</a:t>
            </a:r>
          </a:p>
          <a:p>
            <a:pPr>
              <a:lnSpc>
                <a:spcPct val="80000"/>
              </a:lnSpc>
            </a:pPr>
            <a:r>
              <a:rPr lang="en-US" sz="1600" dirty="0" smtClean="0"/>
              <a:t>{</a:t>
            </a:r>
          </a:p>
          <a:p>
            <a:pPr>
              <a:lnSpc>
                <a:spcPct val="80000"/>
              </a:lnSpc>
            </a:pPr>
            <a:r>
              <a:rPr lang="en-US" sz="1600" dirty="0" smtClean="0"/>
              <a:t>	</a:t>
            </a:r>
            <a:r>
              <a:rPr lang="en-US" sz="1600" dirty="0" err="1" smtClean="0"/>
              <a:t>int</a:t>
            </a:r>
            <a:r>
              <a:rPr lang="en-US" sz="1600" dirty="0" smtClean="0"/>
              <a:t> </a:t>
            </a:r>
            <a:r>
              <a:rPr lang="en-US" sz="1600" dirty="0" err="1" smtClean="0"/>
              <a:t>no_of_legs</a:t>
            </a:r>
            <a:r>
              <a:rPr lang="en-US" sz="1600" dirty="0" smtClean="0"/>
              <a:t>;</a:t>
            </a:r>
          </a:p>
          <a:p>
            <a:pPr>
              <a:lnSpc>
                <a:spcPct val="80000"/>
              </a:lnSpc>
            </a:pPr>
            <a:r>
              <a:rPr lang="en-US" sz="1600" dirty="0" smtClean="0"/>
              <a:t>	void init()</a:t>
            </a:r>
          </a:p>
          <a:p>
            <a:pPr>
              <a:lnSpc>
                <a:spcPct val="80000"/>
              </a:lnSpc>
            </a:pPr>
            <a:r>
              <a:rPr lang="en-US" sz="1600" dirty="0" smtClean="0"/>
              <a:t>	{</a:t>
            </a:r>
          </a:p>
          <a:p>
            <a:pPr>
              <a:lnSpc>
                <a:spcPct val="80000"/>
              </a:lnSpc>
            </a:pPr>
            <a:r>
              <a:rPr lang="en-US" sz="1600" dirty="0" smtClean="0"/>
              <a:t>	height=10;</a:t>
            </a:r>
          </a:p>
          <a:p>
            <a:pPr>
              <a:lnSpc>
                <a:spcPct val="80000"/>
              </a:lnSpc>
            </a:pPr>
            <a:r>
              <a:rPr lang="en-US" sz="1600" dirty="0" smtClean="0"/>
              <a:t>	width=20;</a:t>
            </a:r>
          </a:p>
          <a:p>
            <a:pPr>
              <a:lnSpc>
                <a:spcPct val="80000"/>
              </a:lnSpc>
            </a:pPr>
            <a:r>
              <a:rPr lang="en-US" sz="1600" dirty="0" smtClean="0"/>
              <a:t>	length=30;</a:t>
            </a:r>
          </a:p>
          <a:p>
            <a:pPr>
              <a:lnSpc>
                <a:spcPct val="80000"/>
              </a:lnSpc>
            </a:pPr>
            <a:r>
              <a:rPr lang="en-US" sz="1600" dirty="0" smtClean="0"/>
              <a:t>	 </a:t>
            </a:r>
            <a:r>
              <a:rPr lang="en-US" sz="1600" dirty="0" err="1" smtClean="0"/>
              <a:t>no_of_legs</a:t>
            </a:r>
            <a:r>
              <a:rPr lang="en-US" sz="1600" dirty="0" smtClean="0"/>
              <a:t>=4;</a:t>
            </a:r>
          </a:p>
          <a:p>
            <a:pPr>
              <a:lnSpc>
                <a:spcPct val="80000"/>
              </a:lnSpc>
            </a:pPr>
            <a:r>
              <a:rPr lang="en-US" sz="1600" dirty="0" smtClean="0"/>
              <a:t>	}</a:t>
            </a:r>
          </a:p>
          <a:p>
            <a:pPr>
              <a:lnSpc>
                <a:spcPct val="80000"/>
              </a:lnSpc>
            </a:pPr>
            <a:r>
              <a:rPr lang="en-US" sz="1600" dirty="0" smtClean="0"/>
              <a:t>	void display()</a:t>
            </a:r>
          </a:p>
          <a:p>
            <a:pPr>
              <a:lnSpc>
                <a:spcPct val="80000"/>
              </a:lnSpc>
            </a:pPr>
            <a:r>
              <a:rPr lang="en-US" sz="1600" dirty="0" smtClean="0"/>
              <a:t>	{</a:t>
            </a:r>
          </a:p>
          <a:p>
            <a:pPr>
              <a:lnSpc>
                <a:spcPct val="80000"/>
              </a:lnSpc>
            </a:pPr>
            <a:r>
              <a:rPr lang="en-US" sz="1600" dirty="0" smtClean="0"/>
              <a:t>	</a:t>
            </a:r>
            <a:r>
              <a:rPr lang="en-US" sz="1600" dirty="0" err="1" smtClean="0"/>
              <a:t>System.out.println</a:t>
            </a:r>
            <a:r>
              <a:rPr lang="en-US" sz="1600" dirty="0" smtClean="0"/>
              <a:t>(“height=”+height);</a:t>
            </a:r>
          </a:p>
          <a:p>
            <a:pPr>
              <a:lnSpc>
                <a:spcPct val="80000"/>
              </a:lnSpc>
            </a:pPr>
            <a:r>
              <a:rPr lang="en-US" sz="1600" dirty="0" smtClean="0"/>
              <a:t>	</a:t>
            </a:r>
            <a:r>
              <a:rPr lang="en-US" sz="1600" dirty="0" err="1" smtClean="0"/>
              <a:t>System.out.println</a:t>
            </a:r>
            <a:r>
              <a:rPr lang="en-US" sz="1600" dirty="0" smtClean="0"/>
              <a:t>(“width=”+width);</a:t>
            </a:r>
          </a:p>
          <a:p>
            <a:pPr>
              <a:lnSpc>
                <a:spcPct val="80000"/>
              </a:lnSpc>
            </a:pPr>
            <a:r>
              <a:rPr lang="en-US" sz="1600" dirty="0" smtClean="0"/>
              <a:t>	</a:t>
            </a:r>
            <a:r>
              <a:rPr lang="en-US" sz="1600" dirty="0" err="1" smtClean="0"/>
              <a:t>System.out.println</a:t>
            </a:r>
            <a:r>
              <a:rPr lang="en-US" sz="1600" dirty="0" smtClean="0"/>
              <a:t>(“length=”+length);</a:t>
            </a:r>
          </a:p>
          <a:p>
            <a:pPr>
              <a:lnSpc>
                <a:spcPct val="80000"/>
              </a:lnSpc>
            </a:pPr>
            <a:r>
              <a:rPr lang="en-US" sz="1600" dirty="0" smtClean="0"/>
              <a:t>	</a:t>
            </a:r>
            <a:r>
              <a:rPr lang="en-US" sz="1600" dirty="0" err="1" smtClean="0"/>
              <a:t>System.out.println</a:t>
            </a:r>
            <a:r>
              <a:rPr lang="en-US" sz="1600" dirty="0" smtClean="0"/>
              <a:t>(“Number of Legs=”+</a:t>
            </a:r>
            <a:r>
              <a:rPr lang="en-US" sz="1600" dirty="0" err="1" smtClean="0"/>
              <a:t>no_of_legs</a:t>
            </a:r>
            <a:r>
              <a:rPr lang="en-US" sz="1600" dirty="0" smtClean="0"/>
              <a:t>);</a:t>
            </a:r>
          </a:p>
          <a:p>
            <a:pPr>
              <a:lnSpc>
                <a:spcPct val="80000"/>
              </a:lnSpc>
            </a:pPr>
            <a:r>
              <a:rPr lang="en-US" sz="1600" dirty="0" smtClean="0"/>
              <a:t>	}</a:t>
            </a:r>
          </a:p>
          <a:p>
            <a:pPr>
              <a:lnSpc>
                <a:spcPct val="80000"/>
              </a:lnSpc>
            </a:pPr>
            <a:endParaRPr lang="en-US" sz="1600" dirty="0" smtClean="0"/>
          </a:p>
          <a:p>
            <a:endParaRPr lang="en-US" sz="1600" dirty="0" smtClean="0"/>
          </a:p>
        </p:txBody>
      </p:sp>
      <p:sp>
        <p:nvSpPr>
          <p:cNvPr id="12" name="Rectangle 11"/>
          <p:cNvSpPr/>
          <p:nvPr/>
        </p:nvSpPr>
        <p:spPr>
          <a:xfrm>
            <a:off x="4214810" y="2000240"/>
            <a:ext cx="4572000" cy="1643527"/>
          </a:xfrm>
          <a:prstGeom prst="rect">
            <a:avLst/>
          </a:prstGeom>
        </p:spPr>
        <p:txBody>
          <a:bodyPr>
            <a:spAutoFit/>
          </a:bodyPr>
          <a:lstStyle/>
          <a:p>
            <a:pPr>
              <a:lnSpc>
                <a:spcPct val="80000"/>
              </a:lnSpc>
            </a:pPr>
            <a:r>
              <a:rPr lang="en-US" dirty="0" smtClean="0"/>
              <a:t>public static void main(String </a:t>
            </a:r>
            <a:r>
              <a:rPr lang="en-US" dirty="0" err="1" smtClean="0"/>
              <a:t>arr</a:t>
            </a:r>
            <a:r>
              <a:rPr lang="en-US" dirty="0" smtClean="0"/>
              <a:t>[])</a:t>
            </a:r>
          </a:p>
          <a:p>
            <a:pPr>
              <a:lnSpc>
                <a:spcPct val="80000"/>
              </a:lnSpc>
            </a:pPr>
            <a:r>
              <a:rPr lang="en-US" dirty="0" smtClean="0"/>
              <a:t>{</a:t>
            </a:r>
          </a:p>
          <a:p>
            <a:pPr>
              <a:lnSpc>
                <a:spcPct val="80000"/>
              </a:lnSpc>
            </a:pPr>
            <a:r>
              <a:rPr lang="en-US" dirty="0" smtClean="0"/>
              <a:t>Table t1=new Table();</a:t>
            </a:r>
          </a:p>
          <a:p>
            <a:pPr>
              <a:lnSpc>
                <a:spcPct val="80000"/>
              </a:lnSpc>
            </a:pPr>
            <a:r>
              <a:rPr lang="en-US" dirty="0" smtClean="0"/>
              <a:t>t1.init();</a:t>
            </a:r>
          </a:p>
          <a:p>
            <a:pPr>
              <a:lnSpc>
                <a:spcPct val="80000"/>
              </a:lnSpc>
            </a:pPr>
            <a:r>
              <a:rPr lang="en-US" dirty="0" smtClean="0"/>
              <a:t>t1.display();</a:t>
            </a:r>
          </a:p>
          <a:p>
            <a:pPr>
              <a:lnSpc>
                <a:spcPct val="80000"/>
              </a:lnSpc>
            </a:pPr>
            <a:r>
              <a:rPr lang="en-US" dirty="0" smtClean="0"/>
              <a:t>}</a:t>
            </a:r>
          </a:p>
          <a:p>
            <a:pPr>
              <a:lnSpc>
                <a:spcPct val="80000"/>
              </a:lnSpc>
            </a:pPr>
            <a:r>
              <a:rPr lang="en-US" dirty="0" smtClean="0"/>
              <a:t>}</a:t>
            </a:r>
            <a:endParaRPr lang="en-IN"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STATIC KEYWORD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6" name="Rectangle 5"/>
          <p:cNvSpPr txBox="1">
            <a:spLocks noChangeArrowheads="1"/>
          </p:cNvSpPr>
          <p:nvPr/>
        </p:nvSpPr>
        <p:spPr>
          <a:xfrm>
            <a:off x="214282" y="1500174"/>
            <a:ext cx="4286280" cy="520542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600" b="0" u="none" strike="noStrike" kern="1200" cap="none" spc="0" normalizeH="0" baseline="0" noProof="0" dirty="0" smtClean="0">
                <a:ln>
                  <a:noFill/>
                </a:ln>
                <a:solidFill>
                  <a:schemeClr val="tx1"/>
                </a:solidFill>
                <a:effectLst/>
                <a:uLnTx/>
                <a:uFillTx/>
                <a:latin typeface="+mn-lt"/>
                <a:ea typeface="+mn-ea"/>
                <a:cs typeface="+mn-cs"/>
              </a:rPr>
              <a:t>class </a:t>
            </a:r>
            <a:r>
              <a:rPr kumimoji="0" lang="en-US" sz="1600" b="0" u="none" strike="noStrike" kern="1200" cap="none" spc="0" normalizeH="0" baseline="0" noProof="0" dirty="0" err="1" smtClean="0">
                <a:ln>
                  <a:noFill/>
                </a:ln>
                <a:solidFill>
                  <a:schemeClr val="tx1"/>
                </a:solidFill>
                <a:effectLst/>
                <a:uLnTx/>
                <a:uFillTx/>
                <a:latin typeface="+mn-lt"/>
                <a:ea typeface="+mn-ea"/>
                <a:cs typeface="+mn-cs"/>
              </a:rPr>
              <a:t>UseStatic</a:t>
            </a: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static </a:t>
            </a:r>
            <a:r>
              <a:rPr kumimoji="0" lang="en-US" sz="1600" b="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600" b="0" u="none" strike="noStrike" kern="1200" cap="none" spc="0" normalizeH="0" baseline="0" noProof="0" dirty="0" smtClean="0">
                <a:ln>
                  <a:noFill/>
                </a:ln>
                <a:solidFill>
                  <a:schemeClr val="tx1"/>
                </a:solidFill>
                <a:effectLst/>
                <a:uLnTx/>
                <a:uFillTx/>
                <a:latin typeface="+mn-lt"/>
                <a:ea typeface="+mn-ea"/>
                <a:cs typeface="+mn-cs"/>
              </a:rPr>
              <a:t> a = 3;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static </a:t>
            </a:r>
            <a:r>
              <a:rPr kumimoji="0" lang="en-US" sz="1600" b="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600" b="0" u="none" strike="noStrike" kern="1200" cap="none" spc="0" normalizeH="0" baseline="0" noProof="0" dirty="0" smtClean="0">
                <a:ln>
                  <a:noFill/>
                </a:ln>
                <a:solidFill>
                  <a:schemeClr val="tx1"/>
                </a:solidFill>
                <a:effectLst/>
                <a:uLnTx/>
                <a:uFillTx/>
                <a:latin typeface="+mn-lt"/>
                <a:ea typeface="+mn-ea"/>
                <a:cs typeface="+mn-cs"/>
              </a:rPr>
              <a:t> b;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static void meth(</a:t>
            </a:r>
            <a:r>
              <a:rPr kumimoji="0" lang="en-US" sz="1600" b="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1600" b="0" u="none" strike="noStrike" kern="1200" cap="none" spc="0" normalizeH="0" baseline="0" noProof="0" dirty="0" smtClean="0">
                <a:ln>
                  <a:noFill/>
                </a:ln>
                <a:solidFill>
                  <a:schemeClr val="tx1"/>
                </a:solidFill>
                <a:effectLst/>
                <a:uLnTx/>
                <a:uFillTx/>
                <a:latin typeface="+mn-lt"/>
                <a:ea typeface="+mn-ea"/>
                <a:cs typeface="+mn-cs"/>
              </a:rPr>
              <a:t> x) {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solidFill>
                <a:effectLst/>
                <a:uLnTx/>
                <a:uFillTx/>
                <a:latin typeface="+mn-lt"/>
                <a:ea typeface="+mn-ea"/>
                <a:cs typeface="+mn-cs"/>
              </a:rPr>
              <a:t>("x = " + x);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solidFill>
                <a:effectLst/>
                <a:uLnTx/>
                <a:uFillTx/>
                <a:latin typeface="+mn-lt"/>
                <a:ea typeface="+mn-ea"/>
                <a:cs typeface="+mn-cs"/>
              </a:rPr>
              <a:t>("a = " + a);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solidFill>
                <a:effectLst/>
                <a:uLnTx/>
                <a:uFillTx/>
                <a:latin typeface="+mn-lt"/>
                <a:ea typeface="+mn-ea"/>
                <a:cs typeface="+mn-cs"/>
              </a:rPr>
              <a:t>("b = " + b);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static //Static Block</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600" b="0" u="none" strike="noStrike" kern="1200" cap="none" spc="0" normalizeH="0" baseline="0" noProof="0" dirty="0" smtClean="0">
                <a:ln>
                  <a:noFill/>
                </a:ln>
                <a:solidFill>
                  <a:schemeClr val="tx1"/>
                </a:solidFill>
                <a:effectLst/>
                <a:uLnTx/>
                <a:uFillTx/>
                <a:latin typeface="+mn-lt"/>
                <a:ea typeface="+mn-ea"/>
                <a:cs typeface="+mn-cs"/>
              </a:rPr>
              <a:t>	{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solidFill>
                <a:effectLst/>
                <a:uLnTx/>
                <a:uFillTx/>
                <a:latin typeface="+mn-lt"/>
                <a:ea typeface="+mn-ea"/>
                <a:cs typeface="+mn-cs"/>
              </a:rPr>
              <a:t>("Static block initialized.");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b = a * 4;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public static void main(String </a:t>
            </a:r>
            <a:r>
              <a:rPr kumimoji="0" lang="en-US" sz="1600" b="0" u="none" strike="noStrike" kern="1200" cap="none" spc="0" normalizeH="0" baseline="0" noProof="0" dirty="0" err="1" smtClean="0">
                <a:ln>
                  <a:noFill/>
                </a:ln>
                <a:solidFill>
                  <a:schemeClr val="tx1"/>
                </a:solidFill>
                <a:effectLst/>
                <a:uLnTx/>
                <a:uFillTx/>
                <a:latin typeface="+mn-lt"/>
                <a:ea typeface="+mn-ea"/>
                <a:cs typeface="+mn-cs"/>
              </a:rPr>
              <a:t>args</a:t>
            </a: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600" b="0" u="none" strike="noStrike" kern="1200" cap="none" spc="0" normalizeH="0" baseline="0" noProof="0" dirty="0" smtClean="0">
                <a:ln>
                  <a:noFill/>
                </a:ln>
                <a:solidFill>
                  <a:schemeClr val="tx1"/>
                </a:solidFill>
                <a:effectLst/>
                <a:uLnTx/>
                <a:uFillTx/>
                <a:latin typeface="+mn-lt"/>
                <a:ea typeface="+mn-ea"/>
                <a:cs typeface="+mn-cs"/>
              </a:rPr>
              <a:t>	{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err="1" smtClean="0">
                <a:ln>
                  <a:noFill/>
                </a:ln>
                <a:solidFill>
                  <a:schemeClr val="tx1"/>
                </a:solidFill>
                <a:effectLst/>
                <a:uLnTx/>
                <a:uFillTx/>
                <a:latin typeface="+mn-lt"/>
                <a:ea typeface="+mn-ea"/>
                <a:cs typeface="+mn-cs"/>
              </a:rPr>
              <a:t>UseStatic.meth</a:t>
            </a:r>
            <a:r>
              <a:rPr kumimoji="0" lang="en-US" sz="1600" b="0" u="none" strike="noStrike" kern="1200" cap="none" spc="0" normalizeH="0" baseline="0" noProof="0" dirty="0" smtClean="0">
                <a:ln>
                  <a:noFill/>
                </a:ln>
                <a:solidFill>
                  <a:schemeClr val="tx1"/>
                </a:solidFill>
                <a:effectLst/>
                <a:uLnTx/>
                <a:uFillTx/>
                <a:latin typeface="+mn-lt"/>
                <a:ea typeface="+mn-ea"/>
                <a:cs typeface="+mn-cs"/>
              </a:rPr>
              <a:t>(42); </a:t>
            </a:r>
            <a:br>
              <a:rPr kumimoji="0" lang="en-US" sz="1600" b="0" u="none" strike="noStrike" kern="1200" cap="none" spc="0" normalizeH="0" baseline="0" noProof="0" dirty="0" smtClean="0">
                <a:ln>
                  <a:noFill/>
                </a:ln>
                <a:solidFill>
                  <a:schemeClr val="tx1"/>
                </a:solidFill>
                <a:effectLst/>
                <a:uLnTx/>
                <a:uFillTx/>
                <a:latin typeface="+mn-lt"/>
                <a:ea typeface="+mn-ea"/>
                <a:cs typeface="+mn-cs"/>
              </a:rPr>
            </a:br>
            <a:r>
              <a:rPr kumimoji="0" lang="en-US" sz="1600" b="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1600" b="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1600" b="0"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pic>
        <p:nvPicPr>
          <p:cNvPr id="13" name="Picture 3" descr="gosling"/>
          <p:cNvPicPr>
            <a:picLocks noGrp="1" noChangeAspect="1" noChangeArrowheads="1"/>
          </p:cNvPicPr>
          <p:nvPr>
            <p:ph sz="half" idx="2"/>
          </p:nvPr>
        </p:nvPicPr>
        <p:blipFill>
          <a:blip r:embed="rId4"/>
          <a:srcRect/>
          <a:stretch>
            <a:fillRect/>
          </a:stretch>
        </p:blipFill>
        <p:spPr>
          <a:xfrm>
            <a:off x="6330978" y="1857364"/>
            <a:ext cx="2241550" cy="2847975"/>
          </a:xfrm>
          <a:noFill/>
          <a:ln/>
        </p:spPr>
      </p:pic>
      <p:sp>
        <p:nvSpPr>
          <p:cNvPr id="14" name="Rectangle 4"/>
          <p:cNvSpPr txBox="1">
            <a:spLocks noChangeArrowheads="1"/>
          </p:cNvSpPr>
          <p:nvPr/>
        </p:nvSpPr>
        <p:spPr>
          <a:xfrm>
            <a:off x="457200" y="1714488"/>
            <a:ext cx="5543560" cy="435771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rgbClr val="0000FF"/>
                </a:solidFill>
                <a:effectLst/>
                <a:uLnTx/>
                <a:uFillTx/>
                <a:latin typeface="+mn-lt"/>
                <a:ea typeface="+mn-ea"/>
                <a:cs typeface="+mn-cs"/>
              </a:rPr>
              <a:t>James Gosling</a:t>
            </a: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is generally credited as the inventor of the Java programming language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He was the first designer of Java and implemented its original compiler and virtual machine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He is also known as the Father of Java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He is currently the Chief Technical Officer of Sun Microsystems</a:t>
            </a:r>
          </a:p>
          <a:p>
            <a:pPr marL="342900" indent="-342900">
              <a:spcBef>
                <a:spcPct val="20000"/>
              </a:spcBef>
              <a:buFont typeface="Arial" pitchFamily="34" charset="0"/>
              <a:buChar char="•"/>
            </a:pPr>
            <a:r>
              <a:rPr lang="en-US" sz="2200" dirty="0" smtClean="0"/>
              <a:t>This language was initially called </a:t>
            </a:r>
            <a:r>
              <a:rPr lang="en-US" sz="2200" b="1" dirty="0" smtClean="0"/>
              <a:t>“oak” </a:t>
            </a:r>
            <a:r>
              <a:rPr lang="en-US" sz="2200" dirty="0" smtClean="0"/>
              <a:t> but was renamed </a:t>
            </a:r>
            <a:r>
              <a:rPr lang="en-US" sz="2200" b="1" dirty="0" smtClean="0"/>
              <a:t>“JAVA” </a:t>
            </a:r>
            <a:r>
              <a:rPr lang="en-US" sz="2200" dirty="0" smtClean="0"/>
              <a:t> in 1995.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strips(downRight)">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strips(downRight)">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strips(downRight)">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strips(downRight)">
                                      <p:cBhvr>
                                        <p:cTn id="27"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429288"/>
          </a:xfrm>
          <a:prstGeom prst="rect">
            <a:avLst/>
          </a:prstGeom>
        </p:spPr>
        <p:txBody>
          <a:bodyPr vert="horz" lIns="91440" tIns="45720" rIns="91440" bIns="45720" rtlCol="0">
            <a:normAutofit fontScale="92500" lnSpcReduction="20000"/>
          </a:bodyPr>
          <a:lstStyle/>
          <a:p>
            <a:pPr marL="342900" lvl="0" indent="-342900">
              <a:spcBef>
                <a:spcPct val="20000"/>
              </a:spcBef>
              <a:defRPr/>
            </a:pPr>
            <a:r>
              <a:rPr lang="en-US" sz="2400" b="1" dirty="0" smtClean="0">
                <a:solidFill>
                  <a:schemeClr val="accent6"/>
                </a:solidFill>
              </a:rPr>
              <a:t>FINAL KEYWORD</a:t>
            </a:r>
          </a:p>
          <a:p>
            <a:pPr marL="342900" lvl="0" indent="-342900">
              <a:spcBef>
                <a:spcPct val="20000"/>
              </a:spcBef>
              <a:defRPr/>
            </a:pPr>
            <a:endParaRPr lang="en-US" sz="2400" b="1" dirty="0" smtClean="0">
              <a:solidFill>
                <a:schemeClr val="accent6"/>
              </a:solidFill>
            </a:endParaRPr>
          </a:p>
          <a:p>
            <a:pPr marL="342900" lvl="0" indent="-342900">
              <a:spcBef>
                <a:spcPct val="20000"/>
              </a:spcBef>
              <a:defRPr/>
            </a:pPr>
            <a:r>
              <a:rPr lang="en-US" sz="1900" b="1" dirty="0" smtClean="0"/>
              <a:t>1] FINAL AS CONSTANT –</a:t>
            </a:r>
          </a:p>
          <a:p>
            <a:pPr marL="342900" lvl="0" indent="-342900">
              <a:spcBef>
                <a:spcPct val="20000"/>
              </a:spcBef>
              <a:defRPr/>
            </a:pPr>
            <a:r>
              <a:rPr lang="en-US" sz="2000" dirty="0" smtClean="0">
                <a:solidFill>
                  <a:schemeClr val="accent6"/>
                </a:solidFill>
              </a:rPr>
              <a:t>	</a:t>
            </a:r>
            <a:r>
              <a:rPr lang="en-US" sz="2000" dirty="0" smtClean="0"/>
              <a:t>EX. Final </a:t>
            </a:r>
            <a:r>
              <a:rPr lang="en-US" sz="2000" dirty="0" err="1" smtClean="0"/>
              <a:t>int</a:t>
            </a:r>
            <a:r>
              <a:rPr lang="en-US" sz="2000" dirty="0" smtClean="0"/>
              <a:t> x=10;</a:t>
            </a:r>
          </a:p>
          <a:p>
            <a:pPr marL="342900" lvl="0" indent="-342900">
              <a:spcBef>
                <a:spcPct val="20000"/>
              </a:spcBef>
              <a:defRPr/>
            </a:pPr>
            <a:r>
              <a:rPr lang="en-US" sz="2000" dirty="0" smtClean="0">
                <a:solidFill>
                  <a:schemeClr val="accent6"/>
                </a:solidFill>
              </a:rPr>
              <a:t>		</a:t>
            </a:r>
            <a:r>
              <a:rPr lang="en-US" sz="2000" dirty="0" smtClean="0"/>
              <a:t>x=34; // error</a:t>
            </a:r>
          </a:p>
          <a:p>
            <a:pPr marL="342900" lvl="0" indent="-342900">
              <a:spcBef>
                <a:spcPct val="20000"/>
              </a:spcBef>
              <a:defRPr/>
            </a:pPr>
            <a:r>
              <a:rPr lang="en-US" sz="1900" b="1" dirty="0" smtClean="0"/>
              <a:t>2] FINAL TO PREVENT OVERRIDING –</a:t>
            </a:r>
          </a:p>
          <a:p>
            <a:pPr marL="342900" lvl="0" indent="-342900">
              <a:spcBef>
                <a:spcPct val="20000"/>
              </a:spcBef>
              <a:defRPr/>
            </a:pPr>
            <a:r>
              <a:rPr lang="en-US" sz="2000" dirty="0" smtClean="0">
                <a:solidFill>
                  <a:schemeClr val="accent6"/>
                </a:solidFill>
              </a:rPr>
              <a:t>	</a:t>
            </a:r>
            <a:r>
              <a:rPr lang="en-US" sz="2000" dirty="0" smtClean="0"/>
              <a:t>EX. Class A</a:t>
            </a:r>
          </a:p>
          <a:p>
            <a:pPr marL="342900" lvl="0" indent="-342900">
              <a:spcBef>
                <a:spcPct val="20000"/>
              </a:spcBef>
              <a:defRPr/>
            </a:pPr>
            <a:r>
              <a:rPr lang="en-US" sz="2000" dirty="0" smtClean="0"/>
              <a:t>		{</a:t>
            </a:r>
          </a:p>
          <a:p>
            <a:pPr marL="342900" lvl="0" indent="-342900">
              <a:spcBef>
                <a:spcPct val="20000"/>
              </a:spcBef>
              <a:defRPr/>
            </a:pPr>
            <a:r>
              <a:rPr lang="en-US" sz="2000" dirty="0" smtClean="0"/>
              <a:t>			final void show()</a:t>
            </a:r>
          </a:p>
          <a:p>
            <a:pPr marL="342900" lvl="0" indent="-342900">
              <a:spcBef>
                <a:spcPct val="20000"/>
              </a:spcBef>
              <a:defRPr/>
            </a:pPr>
            <a:r>
              <a:rPr lang="en-US" sz="2000" dirty="0" smtClean="0"/>
              <a:t>			{ </a:t>
            </a:r>
            <a:r>
              <a:rPr lang="en-US" sz="2000" dirty="0" err="1" smtClean="0"/>
              <a:t>System.out.println</a:t>
            </a:r>
            <a:r>
              <a:rPr lang="en-US" sz="2000" dirty="0" smtClean="0"/>
              <a:t>(“hello”); }</a:t>
            </a:r>
          </a:p>
          <a:p>
            <a:pPr marL="342900" lvl="0" indent="-342900">
              <a:spcBef>
                <a:spcPct val="20000"/>
              </a:spcBef>
              <a:defRPr/>
            </a:pPr>
            <a:r>
              <a:rPr lang="en-US" sz="2000" dirty="0" smtClean="0"/>
              <a:t>		}</a:t>
            </a:r>
          </a:p>
          <a:p>
            <a:pPr marL="342900" lvl="0" indent="-342900">
              <a:spcBef>
                <a:spcPct val="20000"/>
              </a:spcBef>
              <a:defRPr/>
            </a:pPr>
            <a:r>
              <a:rPr lang="en-US" sz="2000" dirty="0" smtClean="0"/>
              <a:t>		class B extends A</a:t>
            </a:r>
          </a:p>
          <a:p>
            <a:pPr marL="342900" lvl="0" indent="-342900">
              <a:spcBef>
                <a:spcPct val="20000"/>
              </a:spcBef>
              <a:defRPr/>
            </a:pPr>
            <a:r>
              <a:rPr lang="en-US" sz="2000" dirty="0" smtClean="0"/>
              <a:t>		{</a:t>
            </a:r>
          </a:p>
          <a:p>
            <a:pPr marL="342900" lvl="0" indent="-342900">
              <a:spcBef>
                <a:spcPct val="20000"/>
              </a:spcBef>
              <a:defRPr/>
            </a:pPr>
            <a:r>
              <a:rPr lang="en-US" sz="2000" dirty="0" smtClean="0"/>
              <a:t>			void show()</a:t>
            </a:r>
          </a:p>
          <a:p>
            <a:pPr marL="342900" lvl="0" indent="-342900">
              <a:spcBef>
                <a:spcPct val="20000"/>
              </a:spcBef>
              <a:defRPr/>
            </a:pPr>
            <a:r>
              <a:rPr lang="en-US" sz="2000" dirty="0" smtClean="0"/>
              <a:t>			{	// error</a:t>
            </a:r>
          </a:p>
          <a:p>
            <a:pPr marL="342900" lvl="0" indent="-342900">
              <a:spcBef>
                <a:spcPct val="20000"/>
              </a:spcBef>
              <a:defRPr/>
            </a:pPr>
            <a:r>
              <a:rPr lang="en-US" sz="2000" dirty="0" smtClean="0">
                <a:solidFill>
                  <a:schemeClr val="accent6"/>
                </a:solidFill>
              </a:rPr>
              <a:t>			</a:t>
            </a:r>
            <a:r>
              <a:rPr lang="en-US" sz="2000" dirty="0" err="1" smtClean="0"/>
              <a:t>System.out.println</a:t>
            </a:r>
            <a:r>
              <a:rPr lang="en-US" sz="2000" dirty="0" smtClean="0"/>
              <a:t>(“hi”);</a:t>
            </a:r>
          </a:p>
          <a:p>
            <a:pPr marL="342900" lvl="0" indent="-342900">
              <a:spcBef>
                <a:spcPct val="20000"/>
              </a:spcBef>
              <a:defRPr/>
            </a:pPr>
            <a:r>
              <a:rPr lang="en-US" sz="2000" dirty="0" smtClean="0"/>
              <a:t>			}</a:t>
            </a:r>
          </a:p>
          <a:p>
            <a:pPr marL="342900" lvl="0" indent="-342900">
              <a:spcBef>
                <a:spcPct val="20000"/>
              </a:spcBef>
              <a:defRPr/>
            </a:pPr>
            <a:r>
              <a:rPr lang="en-US" sz="2000" dirty="0" smtClean="0"/>
              <a:t>		}</a:t>
            </a:r>
          </a:p>
          <a:p>
            <a:pPr marL="342900" lvl="0" indent="-342900">
              <a:spcBef>
                <a:spcPct val="20000"/>
              </a:spcBef>
              <a:defRPr/>
            </a:pPr>
            <a:endParaRPr lang="en-US" sz="2400" b="1" dirty="0" smtClean="0">
              <a:solidFill>
                <a:schemeClr val="accent6"/>
              </a:solidFill>
            </a:endParaRPr>
          </a:p>
          <a:p>
            <a:pPr marL="342900" lvl="0" indent="-342900">
              <a:spcBef>
                <a:spcPct val="20000"/>
              </a:spcBef>
              <a:defRPr/>
            </a:pPr>
            <a:endParaRPr lang="en-US" sz="2000" dirty="0" smtClean="0">
              <a:solidFill>
                <a:schemeClr val="accent6"/>
              </a:solidFill>
            </a:endParaRPr>
          </a:p>
          <a:p>
            <a:pPr marL="342900" lvl="0" indent="-342900">
              <a:spcBef>
                <a:spcPct val="20000"/>
              </a:spcBef>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strips(downRight)">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strips(downRight)">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strips(downRight)">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strips(downRight)">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strips(downRight)">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4">
                                            <p:txEl>
                                              <p:pRg st="7" end="7"/>
                                            </p:txEl>
                                          </p:spTgt>
                                        </p:tgtEl>
                                        <p:attrNameLst>
                                          <p:attrName>style.visibility</p:attrName>
                                        </p:attrNameLst>
                                      </p:cBhvr>
                                      <p:to>
                                        <p:strVal val="visible"/>
                                      </p:to>
                                    </p:set>
                                    <p:animEffect transition="in" filter="strips(downRight)">
                                      <p:cBhvr>
                                        <p:cTn id="37" dur="500"/>
                                        <p:tgtEl>
                                          <p:spTgt spid="1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4">
                                            <p:txEl>
                                              <p:pRg st="8" end="8"/>
                                            </p:txEl>
                                          </p:spTgt>
                                        </p:tgtEl>
                                        <p:attrNameLst>
                                          <p:attrName>style.visibility</p:attrName>
                                        </p:attrNameLst>
                                      </p:cBhvr>
                                      <p:to>
                                        <p:strVal val="visible"/>
                                      </p:to>
                                    </p:set>
                                    <p:animEffect transition="in" filter="strips(downRight)">
                                      <p:cBhvr>
                                        <p:cTn id="42" dur="500"/>
                                        <p:tgtEl>
                                          <p:spTgt spid="1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14">
                                            <p:txEl>
                                              <p:pRg st="9" end="9"/>
                                            </p:txEl>
                                          </p:spTgt>
                                        </p:tgtEl>
                                        <p:attrNameLst>
                                          <p:attrName>style.visibility</p:attrName>
                                        </p:attrNameLst>
                                      </p:cBhvr>
                                      <p:to>
                                        <p:strVal val="visible"/>
                                      </p:to>
                                    </p:set>
                                    <p:animEffect transition="in" filter="strips(downRight)">
                                      <p:cBhvr>
                                        <p:cTn id="47" dur="500"/>
                                        <p:tgtEl>
                                          <p:spTgt spid="1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14">
                                            <p:txEl>
                                              <p:pRg st="10" end="10"/>
                                            </p:txEl>
                                          </p:spTgt>
                                        </p:tgtEl>
                                        <p:attrNameLst>
                                          <p:attrName>style.visibility</p:attrName>
                                        </p:attrNameLst>
                                      </p:cBhvr>
                                      <p:to>
                                        <p:strVal val="visible"/>
                                      </p:to>
                                    </p:set>
                                    <p:animEffect transition="in" filter="strips(downRight)">
                                      <p:cBhvr>
                                        <p:cTn id="52" dur="500"/>
                                        <p:tgtEl>
                                          <p:spTgt spid="1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14">
                                            <p:txEl>
                                              <p:pRg st="11" end="11"/>
                                            </p:txEl>
                                          </p:spTgt>
                                        </p:tgtEl>
                                        <p:attrNameLst>
                                          <p:attrName>style.visibility</p:attrName>
                                        </p:attrNameLst>
                                      </p:cBhvr>
                                      <p:to>
                                        <p:strVal val="visible"/>
                                      </p:to>
                                    </p:set>
                                    <p:animEffect transition="in" filter="strips(downRight)">
                                      <p:cBhvr>
                                        <p:cTn id="57" dur="500"/>
                                        <p:tgtEl>
                                          <p:spTgt spid="1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14">
                                            <p:txEl>
                                              <p:pRg st="12" end="12"/>
                                            </p:txEl>
                                          </p:spTgt>
                                        </p:tgtEl>
                                        <p:attrNameLst>
                                          <p:attrName>style.visibility</p:attrName>
                                        </p:attrNameLst>
                                      </p:cBhvr>
                                      <p:to>
                                        <p:strVal val="visible"/>
                                      </p:to>
                                    </p:set>
                                    <p:animEffect transition="in" filter="strips(downRight)">
                                      <p:cBhvr>
                                        <p:cTn id="62" dur="500"/>
                                        <p:tgtEl>
                                          <p:spTgt spid="14">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14">
                                            <p:txEl>
                                              <p:pRg st="13" end="13"/>
                                            </p:txEl>
                                          </p:spTgt>
                                        </p:tgtEl>
                                        <p:attrNameLst>
                                          <p:attrName>style.visibility</p:attrName>
                                        </p:attrNameLst>
                                      </p:cBhvr>
                                      <p:to>
                                        <p:strVal val="visible"/>
                                      </p:to>
                                    </p:set>
                                    <p:animEffect transition="in" filter="strips(downRight)">
                                      <p:cBhvr>
                                        <p:cTn id="67" dur="500"/>
                                        <p:tgtEl>
                                          <p:spTgt spid="14">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14">
                                            <p:txEl>
                                              <p:pRg st="14" end="14"/>
                                            </p:txEl>
                                          </p:spTgt>
                                        </p:tgtEl>
                                        <p:attrNameLst>
                                          <p:attrName>style.visibility</p:attrName>
                                        </p:attrNameLst>
                                      </p:cBhvr>
                                      <p:to>
                                        <p:strVal val="visible"/>
                                      </p:to>
                                    </p:set>
                                    <p:animEffect transition="in" filter="strips(downRight)">
                                      <p:cBhvr>
                                        <p:cTn id="72" dur="500"/>
                                        <p:tgtEl>
                                          <p:spTgt spid="14">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4">
                                            <p:txEl>
                                              <p:pRg st="15" end="15"/>
                                            </p:txEl>
                                          </p:spTgt>
                                        </p:tgtEl>
                                        <p:attrNameLst>
                                          <p:attrName>style.visibility</p:attrName>
                                        </p:attrNameLst>
                                      </p:cBhvr>
                                      <p:to>
                                        <p:strVal val="visible"/>
                                      </p:to>
                                    </p:set>
                                    <p:animEffect transition="in" filter="strips(downRight)">
                                      <p:cBhvr>
                                        <p:cTn id="77" dur="500"/>
                                        <p:tgtEl>
                                          <p:spTgt spid="14">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14">
                                            <p:txEl>
                                              <p:pRg st="16" end="16"/>
                                            </p:txEl>
                                          </p:spTgt>
                                        </p:tgtEl>
                                        <p:attrNameLst>
                                          <p:attrName>style.visibility</p:attrName>
                                        </p:attrNameLst>
                                      </p:cBhvr>
                                      <p:to>
                                        <p:strVal val="visible"/>
                                      </p:to>
                                    </p:set>
                                    <p:animEffect transition="in" filter="strips(downRight)">
                                      <p:cBhvr>
                                        <p:cTn id="82" dur="500"/>
                                        <p:tgtEl>
                                          <p:spTgt spid="14">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14">
                                            <p:txEl>
                                              <p:pRg st="17" end="17"/>
                                            </p:txEl>
                                          </p:spTgt>
                                        </p:tgtEl>
                                        <p:attrNameLst>
                                          <p:attrName>style.visibility</p:attrName>
                                        </p:attrNameLst>
                                      </p:cBhvr>
                                      <p:to>
                                        <p:strVal val="visible"/>
                                      </p:to>
                                    </p:set>
                                    <p:animEffect transition="in" filter="strips(downRight)">
                                      <p:cBhvr>
                                        <p:cTn id="87" dur="500"/>
                                        <p:tgtEl>
                                          <p:spTgt spid="14">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429288"/>
          </a:xfrm>
          <a:prstGeom prst="rect">
            <a:avLst/>
          </a:prstGeom>
        </p:spPr>
        <p:txBody>
          <a:bodyPr vert="horz" lIns="91440" tIns="45720" rIns="91440" bIns="45720" rtlCol="0">
            <a:normAutofit fontScale="92500" lnSpcReduction="10000"/>
          </a:bodyPr>
          <a:lstStyle/>
          <a:p>
            <a:pPr marL="342900" lvl="0" indent="-342900">
              <a:spcBef>
                <a:spcPct val="20000"/>
              </a:spcBef>
              <a:defRPr/>
            </a:pPr>
            <a:r>
              <a:rPr lang="en-US" sz="2400" b="1" dirty="0" smtClean="0">
                <a:solidFill>
                  <a:schemeClr val="accent6"/>
                </a:solidFill>
              </a:rPr>
              <a:t>FINAL KEYWORD</a:t>
            </a:r>
          </a:p>
          <a:p>
            <a:pPr marL="342900" lvl="0" indent="-342900">
              <a:spcBef>
                <a:spcPct val="20000"/>
              </a:spcBef>
              <a:defRPr/>
            </a:pPr>
            <a:endParaRPr lang="en-US" sz="2400" b="1" dirty="0" smtClean="0">
              <a:solidFill>
                <a:schemeClr val="accent6"/>
              </a:solidFill>
            </a:endParaRPr>
          </a:p>
          <a:p>
            <a:pPr marL="342900" lvl="0" indent="-342900">
              <a:spcBef>
                <a:spcPct val="20000"/>
              </a:spcBef>
              <a:defRPr/>
            </a:pPr>
            <a:r>
              <a:rPr lang="en-US" sz="1900" b="1" dirty="0" smtClean="0"/>
              <a:t>3] FINAL TO PREVENT INHERITENCE –</a:t>
            </a:r>
          </a:p>
          <a:p>
            <a:pPr marL="342900" lvl="0" indent="-342900">
              <a:spcBef>
                <a:spcPct val="20000"/>
              </a:spcBef>
              <a:defRPr/>
            </a:pPr>
            <a:r>
              <a:rPr lang="en-US" sz="2000" dirty="0" smtClean="0">
                <a:solidFill>
                  <a:schemeClr val="accent6"/>
                </a:solidFill>
              </a:rPr>
              <a:t>	</a:t>
            </a:r>
            <a:r>
              <a:rPr lang="en-US" sz="2000" dirty="0" smtClean="0"/>
              <a:t>EX. Class A</a:t>
            </a:r>
          </a:p>
          <a:p>
            <a:pPr marL="342900" lvl="0" indent="-342900">
              <a:spcBef>
                <a:spcPct val="20000"/>
              </a:spcBef>
              <a:defRPr/>
            </a:pPr>
            <a:r>
              <a:rPr lang="en-US" sz="2000" dirty="0" smtClean="0"/>
              <a:t>		{</a:t>
            </a:r>
          </a:p>
          <a:p>
            <a:pPr marL="342900" lvl="0" indent="-342900">
              <a:spcBef>
                <a:spcPct val="20000"/>
              </a:spcBef>
              <a:defRPr/>
            </a:pPr>
            <a:r>
              <a:rPr lang="en-US" sz="2000" dirty="0" smtClean="0"/>
              <a:t>			final void show()</a:t>
            </a:r>
          </a:p>
          <a:p>
            <a:pPr marL="342900" lvl="0" indent="-342900">
              <a:spcBef>
                <a:spcPct val="20000"/>
              </a:spcBef>
              <a:defRPr/>
            </a:pPr>
            <a:r>
              <a:rPr lang="en-US" sz="2000" dirty="0" smtClean="0"/>
              <a:t>			{ </a:t>
            </a:r>
            <a:r>
              <a:rPr lang="en-US" sz="2000" dirty="0" err="1" smtClean="0"/>
              <a:t>System.out.println</a:t>
            </a:r>
            <a:r>
              <a:rPr lang="en-US" sz="2000" dirty="0" smtClean="0"/>
              <a:t>(“hello”); }</a:t>
            </a:r>
          </a:p>
          <a:p>
            <a:pPr marL="342900" lvl="0" indent="-342900">
              <a:spcBef>
                <a:spcPct val="20000"/>
              </a:spcBef>
              <a:defRPr/>
            </a:pPr>
            <a:r>
              <a:rPr lang="en-US" sz="2000" dirty="0" smtClean="0"/>
              <a:t>		}</a:t>
            </a:r>
          </a:p>
          <a:p>
            <a:pPr marL="342900" lvl="0" indent="-342900">
              <a:spcBef>
                <a:spcPct val="20000"/>
              </a:spcBef>
              <a:defRPr/>
            </a:pPr>
            <a:r>
              <a:rPr lang="en-US" sz="2000" dirty="0" smtClean="0"/>
              <a:t>		class B extends A		 // error</a:t>
            </a:r>
          </a:p>
          <a:p>
            <a:pPr marL="342900" lvl="0" indent="-342900">
              <a:spcBef>
                <a:spcPct val="20000"/>
              </a:spcBef>
              <a:defRPr/>
            </a:pPr>
            <a:r>
              <a:rPr lang="en-US" sz="2000" dirty="0" smtClean="0"/>
              <a:t>		{</a:t>
            </a:r>
          </a:p>
          <a:p>
            <a:pPr marL="342900" lvl="0" indent="-342900">
              <a:spcBef>
                <a:spcPct val="20000"/>
              </a:spcBef>
              <a:defRPr/>
            </a:pPr>
            <a:r>
              <a:rPr lang="en-US" sz="2000" dirty="0" smtClean="0"/>
              <a:t>			void show()</a:t>
            </a:r>
          </a:p>
          <a:p>
            <a:pPr marL="342900" lvl="0" indent="-342900">
              <a:spcBef>
                <a:spcPct val="20000"/>
              </a:spcBef>
              <a:defRPr/>
            </a:pPr>
            <a:r>
              <a:rPr lang="en-US" sz="2000" dirty="0" smtClean="0"/>
              <a:t>			{	</a:t>
            </a:r>
          </a:p>
          <a:p>
            <a:pPr marL="342900" lvl="0" indent="-342900">
              <a:spcBef>
                <a:spcPct val="20000"/>
              </a:spcBef>
              <a:defRPr/>
            </a:pPr>
            <a:r>
              <a:rPr lang="en-US" sz="2000" dirty="0" smtClean="0">
                <a:solidFill>
                  <a:schemeClr val="accent6"/>
                </a:solidFill>
              </a:rPr>
              <a:t>			</a:t>
            </a:r>
            <a:r>
              <a:rPr lang="en-US" sz="2000" dirty="0" err="1" smtClean="0"/>
              <a:t>System.out.println</a:t>
            </a:r>
            <a:r>
              <a:rPr lang="en-US" sz="2000" dirty="0" smtClean="0"/>
              <a:t>(“hi”);</a:t>
            </a:r>
          </a:p>
          <a:p>
            <a:pPr marL="342900" lvl="0" indent="-342900">
              <a:spcBef>
                <a:spcPct val="20000"/>
              </a:spcBef>
              <a:defRPr/>
            </a:pPr>
            <a:r>
              <a:rPr lang="en-US" sz="2000" dirty="0" smtClean="0"/>
              <a:t>			}</a:t>
            </a:r>
          </a:p>
          <a:p>
            <a:pPr marL="342900" lvl="0" indent="-342900">
              <a:spcBef>
                <a:spcPct val="20000"/>
              </a:spcBef>
              <a:defRPr/>
            </a:pPr>
            <a:r>
              <a:rPr lang="en-US" sz="2000" dirty="0" smtClean="0"/>
              <a:t>		}</a:t>
            </a:r>
          </a:p>
          <a:p>
            <a:pPr marL="342900" lvl="0" indent="-342900">
              <a:spcBef>
                <a:spcPct val="20000"/>
              </a:spcBef>
              <a:defRPr/>
            </a:pPr>
            <a:r>
              <a:rPr lang="en-US" sz="2000" dirty="0" smtClean="0"/>
              <a:t>The class that is declared as final implicitly all its methods as final.</a:t>
            </a:r>
          </a:p>
          <a:p>
            <a:pPr marL="342900" lvl="0" indent="-342900">
              <a:spcBef>
                <a:spcPct val="20000"/>
              </a:spcBef>
              <a:defRPr/>
            </a:pPr>
            <a:endParaRPr lang="en-US" sz="2400" b="1" dirty="0" smtClean="0">
              <a:solidFill>
                <a:schemeClr val="accent6"/>
              </a:solidFill>
            </a:endParaRPr>
          </a:p>
          <a:p>
            <a:pPr marL="342900" lvl="0" indent="-342900">
              <a:spcBef>
                <a:spcPct val="20000"/>
              </a:spcBef>
              <a:defRPr/>
            </a:pPr>
            <a:endParaRPr lang="en-US" sz="2000" dirty="0" smtClean="0">
              <a:solidFill>
                <a:schemeClr val="accent6"/>
              </a:solidFill>
            </a:endParaRPr>
          </a:p>
          <a:p>
            <a:pPr marL="342900" lvl="0" indent="-342900">
              <a:spcBef>
                <a:spcPct val="20000"/>
              </a:spcBef>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strips(downRight)">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strips(downRight)">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strips(downRight)">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strips(downRight)">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strips(downRight)">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4">
                                            <p:txEl>
                                              <p:pRg st="7" end="7"/>
                                            </p:txEl>
                                          </p:spTgt>
                                        </p:tgtEl>
                                        <p:attrNameLst>
                                          <p:attrName>style.visibility</p:attrName>
                                        </p:attrNameLst>
                                      </p:cBhvr>
                                      <p:to>
                                        <p:strVal val="visible"/>
                                      </p:to>
                                    </p:set>
                                    <p:animEffect transition="in" filter="strips(downRight)">
                                      <p:cBhvr>
                                        <p:cTn id="37" dur="500"/>
                                        <p:tgtEl>
                                          <p:spTgt spid="1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4">
                                            <p:txEl>
                                              <p:pRg st="8" end="8"/>
                                            </p:txEl>
                                          </p:spTgt>
                                        </p:tgtEl>
                                        <p:attrNameLst>
                                          <p:attrName>style.visibility</p:attrName>
                                        </p:attrNameLst>
                                      </p:cBhvr>
                                      <p:to>
                                        <p:strVal val="visible"/>
                                      </p:to>
                                    </p:set>
                                    <p:animEffect transition="in" filter="strips(downRight)">
                                      <p:cBhvr>
                                        <p:cTn id="42" dur="500"/>
                                        <p:tgtEl>
                                          <p:spTgt spid="1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14">
                                            <p:txEl>
                                              <p:pRg st="9" end="9"/>
                                            </p:txEl>
                                          </p:spTgt>
                                        </p:tgtEl>
                                        <p:attrNameLst>
                                          <p:attrName>style.visibility</p:attrName>
                                        </p:attrNameLst>
                                      </p:cBhvr>
                                      <p:to>
                                        <p:strVal val="visible"/>
                                      </p:to>
                                    </p:set>
                                    <p:animEffect transition="in" filter="strips(downRight)">
                                      <p:cBhvr>
                                        <p:cTn id="47" dur="500"/>
                                        <p:tgtEl>
                                          <p:spTgt spid="1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14">
                                            <p:txEl>
                                              <p:pRg st="10" end="10"/>
                                            </p:txEl>
                                          </p:spTgt>
                                        </p:tgtEl>
                                        <p:attrNameLst>
                                          <p:attrName>style.visibility</p:attrName>
                                        </p:attrNameLst>
                                      </p:cBhvr>
                                      <p:to>
                                        <p:strVal val="visible"/>
                                      </p:to>
                                    </p:set>
                                    <p:animEffect transition="in" filter="strips(downRight)">
                                      <p:cBhvr>
                                        <p:cTn id="52" dur="500"/>
                                        <p:tgtEl>
                                          <p:spTgt spid="1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14">
                                            <p:txEl>
                                              <p:pRg st="11" end="11"/>
                                            </p:txEl>
                                          </p:spTgt>
                                        </p:tgtEl>
                                        <p:attrNameLst>
                                          <p:attrName>style.visibility</p:attrName>
                                        </p:attrNameLst>
                                      </p:cBhvr>
                                      <p:to>
                                        <p:strVal val="visible"/>
                                      </p:to>
                                    </p:set>
                                    <p:animEffect transition="in" filter="strips(downRight)">
                                      <p:cBhvr>
                                        <p:cTn id="57" dur="500"/>
                                        <p:tgtEl>
                                          <p:spTgt spid="1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14">
                                            <p:txEl>
                                              <p:pRg st="12" end="12"/>
                                            </p:txEl>
                                          </p:spTgt>
                                        </p:tgtEl>
                                        <p:attrNameLst>
                                          <p:attrName>style.visibility</p:attrName>
                                        </p:attrNameLst>
                                      </p:cBhvr>
                                      <p:to>
                                        <p:strVal val="visible"/>
                                      </p:to>
                                    </p:set>
                                    <p:animEffect transition="in" filter="strips(downRight)">
                                      <p:cBhvr>
                                        <p:cTn id="62" dur="500"/>
                                        <p:tgtEl>
                                          <p:spTgt spid="14">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14">
                                            <p:txEl>
                                              <p:pRg st="13" end="13"/>
                                            </p:txEl>
                                          </p:spTgt>
                                        </p:tgtEl>
                                        <p:attrNameLst>
                                          <p:attrName>style.visibility</p:attrName>
                                        </p:attrNameLst>
                                      </p:cBhvr>
                                      <p:to>
                                        <p:strVal val="visible"/>
                                      </p:to>
                                    </p:set>
                                    <p:animEffect transition="in" filter="strips(downRight)">
                                      <p:cBhvr>
                                        <p:cTn id="67" dur="500"/>
                                        <p:tgtEl>
                                          <p:spTgt spid="14">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14">
                                            <p:txEl>
                                              <p:pRg st="14" end="14"/>
                                            </p:txEl>
                                          </p:spTgt>
                                        </p:tgtEl>
                                        <p:attrNameLst>
                                          <p:attrName>style.visibility</p:attrName>
                                        </p:attrNameLst>
                                      </p:cBhvr>
                                      <p:to>
                                        <p:strVal val="visible"/>
                                      </p:to>
                                    </p:set>
                                    <p:animEffect transition="in" filter="strips(downRight)">
                                      <p:cBhvr>
                                        <p:cTn id="72" dur="500"/>
                                        <p:tgtEl>
                                          <p:spTgt spid="14">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14">
                                            <p:txEl>
                                              <p:pRg st="15" end="15"/>
                                            </p:txEl>
                                          </p:spTgt>
                                        </p:tgtEl>
                                        <p:attrNameLst>
                                          <p:attrName>style.visibility</p:attrName>
                                        </p:attrNameLst>
                                      </p:cBhvr>
                                      <p:to>
                                        <p:strVal val="visible"/>
                                      </p:to>
                                    </p:set>
                                    <p:animEffect transition="in" filter="strips(downRight)">
                                      <p:cBhvr>
                                        <p:cTn id="77" dur="500"/>
                                        <p:tgtEl>
                                          <p:spTgt spid="1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6" name="Rectangle 5"/>
          <p:cNvSpPr txBox="1">
            <a:spLocks noChangeArrowheads="1"/>
          </p:cNvSpPr>
          <p:nvPr/>
        </p:nvSpPr>
        <p:spPr>
          <a:xfrm>
            <a:off x="285720" y="909662"/>
            <a:ext cx="5500726" cy="6019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80000"/>
              </a:lnSpc>
              <a:spcBef>
                <a:spcPct val="20000"/>
              </a:spcBef>
              <a:spcAft>
                <a:spcPts val="0"/>
              </a:spcAft>
              <a:buClrTx/>
              <a:buSzTx/>
              <a:tabLst/>
              <a:defRPr/>
            </a:pPr>
            <a:r>
              <a:rPr lang="en-US" sz="2400" b="1" dirty="0" smtClean="0">
                <a:solidFill>
                  <a:schemeClr val="accent1"/>
                </a:solidFill>
              </a:rPr>
              <a:t>THIS KEYWORD</a:t>
            </a:r>
            <a:r>
              <a:rPr kumimoji="0" lang="en-US" sz="2400" b="0" i="0" strike="noStrike" kern="1200" cap="none" spc="0" normalizeH="0" baseline="0" noProof="0" dirty="0" smtClean="0">
                <a:ln>
                  <a:noFill/>
                </a:ln>
                <a:solidFill>
                  <a:schemeClr val="accent1"/>
                </a:solidFill>
                <a:effectLst/>
                <a:uLnTx/>
                <a:uFillTx/>
                <a:latin typeface="+mn-lt"/>
                <a:ea typeface="+mn-ea"/>
                <a:cs typeface="+mn-cs"/>
              </a:rPr>
              <a:t>: </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this keyword is used to refer to the current object.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‘this’- is always a reference to object on which the method was invoked.</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Example:</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class Box{</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double width;</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double height;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double depth;</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Box(double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w,double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h,double</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d)	{</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this.width</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=w;</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this.height</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=h;</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this.depth</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=d;</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double volume(){</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return width*height*depth;</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class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BoxDemo</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public static void main(String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arr</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Box mybox1=new Box(10,20,30);</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Box mybox2=new Box(3,6,9);</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double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vol</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vol</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=mybox1.volume();</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("Volume is"+</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vol</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vol</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=mybox2.volume();</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System.out.println</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("Volume is"+</a:t>
            </a:r>
            <a:r>
              <a:rPr kumimoji="0" lang="en-US" sz="1400" b="0" i="0" u="none" strike="noStrike" kern="1200" cap="none" spc="0" normalizeH="0" baseline="0" noProof="0" dirty="0" err="1" smtClean="0">
                <a:ln>
                  <a:noFill/>
                </a:ln>
                <a:solidFill>
                  <a:schemeClr val="tx1"/>
                </a:solidFill>
                <a:effectLst/>
                <a:uLnTx/>
                <a:uFillTx/>
                <a:latin typeface="+mn-lt"/>
                <a:ea typeface="+mn-ea"/>
                <a:cs typeface="+mn-cs"/>
              </a:rPr>
              <a:t>vol</a:t>
            </a:r>
            <a:r>
              <a:rPr kumimoji="0" lang="en-US" sz="14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p>
        </p:txBody>
      </p:sp>
      <p:graphicFrame>
        <p:nvGraphicFramePr>
          <p:cNvPr id="7" name="Group 14"/>
          <p:cNvGraphicFramePr>
            <a:graphicFrameLocks noGrp="1"/>
          </p:cNvGraphicFramePr>
          <p:nvPr/>
        </p:nvGraphicFramePr>
        <p:xfrm>
          <a:off x="3962400" y="1981200"/>
          <a:ext cx="4953000" cy="3163824"/>
        </p:xfrm>
        <a:graphic>
          <a:graphicData uri="http://schemas.openxmlformats.org/drawingml/2006/table">
            <a:tbl>
              <a:tblPr/>
              <a:tblGrid>
                <a:gridCol w="4953000"/>
              </a:tblGrid>
              <a:tr h="2514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Verdana" pitchFamily="34" charset="0"/>
                        </a:rPr>
                        <a:t>It is illegal in Java to declare two local variables with the same name inside the same or enclosing scopes .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Verdana" pitchFamily="34" charset="0"/>
                        </a:rPr>
                        <a:t>When a local variable  has the same name as an instance variable, the local variable hides the instance variable.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Verdana" pitchFamily="34" charset="0"/>
                        </a:rPr>
                        <a:t>That’s why </a:t>
                      </a:r>
                      <a:r>
                        <a:rPr kumimoji="0" lang="en-US" sz="1200" b="1" i="0" u="none" strike="noStrike" cap="none" normalizeH="0" baseline="0" dirty="0" smtClean="0">
                          <a:ln>
                            <a:noFill/>
                          </a:ln>
                          <a:solidFill>
                            <a:schemeClr val="tx1"/>
                          </a:solidFill>
                          <a:effectLst/>
                          <a:latin typeface="Verdana" pitchFamily="34" charset="0"/>
                        </a:rPr>
                        <a:t>width, height and depth </a:t>
                      </a:r>
                      <a:r>
                        <a:rPr kumimoji="0" lang="en-US" sz="1200" b="0" i="0" u="none" strike="noStrike" cap="none" normalizeH="0" baseline="0" dirty="0" smtClean="0">
                          <a:ln>
                            <a:noFill/>
                          </a:ln>
                          <a:solidFill>
                            <a:schemeClr val="tx1"/>
                          </a:solidFill>
                          <a:effectLst/>
                          <a:latin typeface="Verdana" pitchFamily="34" charset="0"/>
                        </a:rPr>
                        <a:t>were not used as the names of the parameters to the Box() constructor inside the Box class.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Verdana" pitchFamily="34" charset="0"/>
                        </a:rPr>
                        <a:t>This can used to solve this name-space collision that might occur between instance variables and local variables.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Verdana" pitchFamily="34" charset="0"/>
                        </a:rPr>
                        <a:t>We can use</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smtClean="0">
                          <a:ln>
                            <a:noFill/>
                          </a:ln>
                          <a:solidFill>
                            <a:schemeClr val="tx1"/>
                          </a:solidFill>
                          <a:effectLst/>
                          <a:latin typeface="Verdana" pitchFamily="34" charset="0"/>
                        </a:rPr>
                        <a:t>Box(double </a:t>
                      </a:r>
                      <a:r>
                        <a:rPr kumimoji="0" lang="en-US" sz="1000" b="0" i="1" u="none" strike="noStrike" cap="none" normalizeH="0" baseline="0" dirty="0" err="1" smtClean="0">
                          <a:ln>
                            <a:noFill/>
                          </a:ln>
                          <a:solidFill>
                            <a:schemeClr val="tx1"/>
                          </a:solidFill>
                          <a:effectLst/>
                          <a:latin typeface="Verdana" pitchFamily="34" charset="0"/>
                        </a:rPr>
                        <a:t>width,double</a:t>
                      </a:r>
                      <a:r>
                        <a:rPr kumimoji="0" lang="en-US" sz="1000" b="0" i="1" u="none" strike="noStrike" cap="none" normalizeH="0" baseline="0" dirty="0" smtClean="0">
                          <a:ln>
                            <a:noFill/>
                          </a:ln>
                          <a:solidFill>
                            <a:schemeClr val="tx1"/>
                          </a:solidFill>
                          <a:effectLst/>
                          <a:latin typeface="Verdana" pitchFamily="34" charset="0"/>
                        </a:rPr>
                        <a:t> </a:t>
                      </a:r>
                      <a:r>
                        <a:rPr kumimoji="0" lang="en-US" sz="1000" b="0" i="1" u="none" strike="noStrike" cap="none" normalizeH="0" baseline="0" dirty="0" err="1" smtClean="0">
                          <a:ln>
                            <a:noFill/>
                          </a:ln>
                          <a:solidFill>
                            <a:schemeClr val="tx1"/>
                          </a:solidFill>
                          <a:effectLst/>
                          <a:latin typeface="Verdana" pitchFamily="34" charset="0"/>
                        </a:rPr>
                        <a:t>height,double</a:t>
                      </a:r>
                      <a:r>
                        <a:rPr kumimoji="0" lang="en-US" sz="1000" b="0" i="1" u="none" strike="noStrike" cap="none" normalizeH="0" baseline="0" dirty="0" smtClean="0">
                          <a:ln>
                            <a:noFill/>
                          </a:ln>
                          <a:solidFill>
                            <a:schemeClr val="tx1"/>
                          </a:solidFill>
                          <a:effectLst/>
                          <a:latin typeface="Verdana" pitchFamily="34" charset="0"/>
                        </a:rPr>
                        <a:t> depth)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smtClean="0">
                          <a:ln>
                            <a:noFill/>
                          </a:ln>
                          <a:solidFill>
                            <a:schemeClr val="tx1"/>
                          </a:solidFill>
                          <a:effectLst/>
                          <a:latin typeface="Verdana"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err="1" smtClean="0">
                          <a:ln>
                            <a:noFill/>
                          </a:ln>
                          <a:solidFill>
                            <a:schemeClr val="tx1"/>
                          </a:solidFill>
                          <a:effectLst/>
                          <a:latin typeface="Verdana" pitchFamily="34" charset="0"/>
                        </a:rPr>
                        <a:t>this.width</a:t>
                      </a:r>
                      <a:r>
                        <a:rPr kumimoji="0" lang="en-US" sz="1000" b="0" i="1" u="none" strike="noStrike" cap="none" normalizeH="0" baseline="0" dirty="0" smtClean="0">
                          <a:ln>
                            <a:noFill/>
                          </a:ln>
                          <a:solidFill>
                            <a:schemeClr val="tx1"/>
                          </a:solidFill>
                          <a:effectLst/>
                          <a:latin typeface="Verdana" pitchFamily="34" charset="0"/>
                        </a:rPr>
                        <a:t>=width;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err="1" smtClean="0">
                          <a:ln>
                            <a:noFill/>
                          </a:ln>
                          <a:solidFill>
                            <a:schemeClr val="tx1"/>
                          </a:solidFill>
                          <a:effectLst/>
                          <a:latin typeface="Verdana" pitchFamily="34" charset="0"/>
                        </a:rPr>
                        <a:t>this.height</a:t>
                      </a:r>
                      <a:r>
                        <a:rPr kumimoji="0" lang="en-US" sz="1000" b="0" i="1" u="none" strike="noStrike" cap="none" normalizeH="0" baseline="0" dirty="0" smtClean="0">
                          <a:ln>
                            <a:noFill/>
                          </a:ln>
                          <a:solidFill>
                            <a:schemeClr val="tx1"/>
                          </a:solidFill>
                          <a:effectLst/>
                          <a:latin typeface="Verdana" pitchFamily="34" charset="0"/>
                        </a:rPr>
                        <a:t>=height;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err="1" smtClean="0">
                          <a:ln>
                            <a:noFill/>
                          </a:ln>
                          <a:solidFill>
                            <a:schemeClr val="tx1"/>
                          </a:solidFill>
                          <a:effectLst/>
                          <a:latin typeface="Verdana" pitchFamily="34" charset="0"/>
                        </a:rPr>
                        <a:t>this.depth</a:t>
                      </a:r>
                      <a:r>
                        <a:rPr kumimoji="0" lang="en-US" sz="1000" b="0" i="1" u="none" strike="noStrike" cap="none" normalizeH="0" baseline="0" dirty="0" smtClean="0">
                          <a:ln>
                            <a:noFill/>
                          </a:ln>
                          <a:solidFill>
                            <a:schemeClr val="tx1"/>
                          </a:solidFill>
                          <a:effectLst/>
                          <a:latin typeface="Verdana" pitchFamily="34" charset="0"/>
                        </a:rPr>
                        <a:t>=depth</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000" b="0" i="1" u="none" strike="noStrike" cap="none" normalizeH="0" baseline="0" dirty="0" smtClean="0">
                          <a:ln>
                            <a:noFill/>
                          </a:ln>
                          <a:solidFill>
                            <a:schemeClr val="tx1"/>
                          </a:solidFill>
                          <a:effectLst/>
                          <a:latin typeface="Verdana" pitchFamily="34" charset="0"/>
                        </a:rPr>
                        <a:t>}</a:t>
                      </a:r>
                      <a:endParaRPr kumimoji="0" lang="en-US" sz="1000" b="1" i="1"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AutoShape 15"/>
          <p:cNvSpPr>
            <a:spLocks noChangeArrowheads="1"/>
          </p:cNvSpPr>
          <p:nvPr/>
        </p:nvSpPr>
        <p:spPr bwMode="auto">
          <a:xfrm rot="1997777">
            <a:off x="2876550" y="3338513"/>
            <a:ext cx="1066800" cy="304800"/>
          </a:xfrm>
          <a:prstGeom prst="leftRightArrow">
            <a:avLst>
              <a:gd name="adj1" fmla="val 50000"/>
              <a:gd name="adj2" fmla="val 70000"/>
            </a:avLst>
          </a:prstGeom>
          <a:solidFill>
            <a:schemeClr val="accent1"/>
          </a:solidFill>
          <a:ln w="9525">
            <a:solidFill>
              <a:schemeClr val="tx1"/>
            </a:solidFill>
            <a:miter lim="800000"/>
            <a:headEnd/>
            <a:tailEnd/>
          </a:ln>
        </p:spPr>
        <p:txBody>
          <a:bodyPr wrap="none" anchor="ctr"/>
          <a:lstStyle/>
          <a:p>
            <a:endParaRPr lang="en-US"/>
          </a:p>
        </p:txBody>
      </p:sp>
      <p:sp>
        <p:nvSpPr>
          <p:cNvPr id="11" name="Rectangle 16"/>
          <p:cNvSpPr>
            <a:spLocks noChangeArrowheads="1"/>
          </p:cNvSpPr>
          <p:nvPr/>
        </p:nvSpPr>
        <p:spPr bwMode="auto">
          <a:xfrm>
            <a:off x="5638800" y="5638800"/>
            <a:ext cx="2133600" cy="914400"/>
          </a:xfrm>
          <a:prstGeom prst="rect">
            <a:avLst/>
          </a:prstGeom>
          <a:solidFill>
            <a:schemeClr val="accent1"/>
          </a:solidFill>
          <a:ln w="9525">
            <a:solidFill>
              <a:schemeClr val="tx1"/>
            </a:solidFill>
            <a:miter lim="800000"/>
            <a:headEnd/>
            <a:tailEnd/>
          </a:ln>
        </p:spPr>
        <p:txBody>
          <a:bodyPr wrap="none" anchor="ctr"/>
          <a:lstStyle/>
          <a:p>
            <a:r>
              <a:rPr lang="en-US" dirty="0"/>
              <a:t>Output</a:t>
            </a:r>
            <a:r>
              <a:rPr lang="en-US" dirty="0" smtClean="0"/>
              <a:t>:</a:t>
            </a:r>
            <a:endParaRPr lang="en-US" dirty="0"/>
          </a:p>
          <a:p>
            <a:r>
              <a:rPr lang="en-US" dirty="0"/>
              <a:t>Volume is6000.0</a:t>
            </a:r>
          </a:p>
          <a:p>
            <a:r>
              <a:rPr lang="en-US" dirty="0"/>
              <a:t>Volume is162.0</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3" name="Rectangle 2"/>
          <p:cNvSpPr/>
          <p:nvPr/>
        </p:nvSpPr>
        <p:spPr>
          <a:xfrm>
            <a:off x="71406" y="857232"/>
            <a:ext cx="4572000" cy="5947542"/>
          </a:xfrm>
          <a:prstGeom prst="rect">
            <a:avLst/>
          </a:prstGeom>
        </p:spPr>
        <p:txBody>
          <a:bodyPr wrap="square">
            <a:spAutoFit/>
          </a:bodyPr>
          <a:lstStyle/>
          <a:p>
            <a:pPr>
              <a:lnSpc>
                <a:spcPct val="80000"/>
              </a:lnSpc>
            </a:pPr>
            <a:r>
              <a:rPr lang="en-US" sz="2400" b="1" dirty="0" smtClean="0">
                <a:solidFill>
                  <a:schemeClr val="accent1"/>
                </a:solidFill>
              </a:rPr>
              <a:t>METHOD OVERRIDING:</a:t>
            </a:r>
          </a:p>
          <a:p>
            <a:pPr>
              <a:lnSpc>
                <a:spcPct val="80000"/>
              </a:lnSpc>
            </a:pPr>
            <a:endParaRPr lang="en-US" sz="1600" b="1" dirty="0" smtClean="0"/>
          </a:p>
          <a:p>
            <a:pPr>
              <a:lnSpc>
                <a:spcPct val="80000"/>
              </a:lnSpc>
            </a:pPr>
            <a:r>
              <a:rPr lang="en-US" sz="1600" dirty="0" smtClean="0"/>
              <a:t>Method Overriding is a process through which a base class method overridden by a derived class method </a:t>
            </a:r>
          </a:p>
          <a:p>
            <a:pPr>
              <a:lnSpc>
                <a:spcPct val="80000"/>
              </a:lnSpc>
            </a:pPr>
            <a:endParaRPr lang="en-US" sz="1600" dirty="0" smtClean="0"/>
          </a:p>
          <a:p>
            <a:pPr>
              <a:lnSpc>
                <a:spcPct val="80000"/>
              </a:lnSpc>
            </a:pPr>
            <a:r>
              <a:rPr lang="en-US" sz="1600" dirty="0" smtClean="0">
                <a:sym typeface="Wingdings" pitchFamily="2" charset="2"/>
              </a:rPr>
              <a:t>For method Overriding Method name and signature should be same.</a:t>
            </a:r>
          </a:p>
          <a:p>
            <a:pPr>
              <a:lnSpc>
                <a:spcPct val="80000"/>
              </a:lnSpc>
            </a:pPr>
            <a:endParaRPr lang="en-US" sz="1600" dirty="0" smtClean="0">
              <a:sym typeface="Wingdings" pitchFamily="2" charset="2"/>
            </a:endParaRPr>
          </a:p>
          <a:p>
            <a:pPr>
              <a:lnSpc>
                <a:spcPct val="80000"/>
              </a:lnSpc>
            </a:pPr>
            <a:r>
              <a:rPr lang="en-US" sz="1600" dirty="0" smtClean="0"/>
              <a:t>		</a:t>
            </a:r>
          </a:p>
          <a:p>
            <a:pPr>
              <a:lnSpc>
                <a:spcPct val="80000"/>
              </a:lnSpc>
            </a:pPr>
            <a:r>
              <a:rPr lang="en-US" sz="1600" dirty="0" smtClean="0"/>
              <a:t>class Furniture</a:t>
            </a:r>
          </a:p>
          <a:p>
            <a:pPr>
              <a:lnSpc>
                <a:spcPct val="80000"/>
              </a:lnSpc>
            </a:pPr>
            <a:r>
              <a:rPr lang="en-US" sz="1600" dirty="0" smtClean="0"/>
              <a:t>{</a:t>
            </a:r>
          </a:p>
          <a:p>
            <a:pPr>
              <a:lnSpc>
                <a:spcPct val="80000"/>
              </a:lnSpc>
            </a:pPr>
            <a:r>
              <a:rPr lang="en-US" sz="1600" dirty="0" smtClean="0"/>
              <a:t> </a:t>
            </a:r>
            <a:r>
              <a:rPr lang="en-US" sz="1600" dirty="0" err="1" smtClean="0"/>
              <a:t>int</a:t>
            </a:r>
            <a:r>
              <a:rPr lang="en-US" sz="1600" dirty="0" smtClean="0"/>
              <a:t> height;</a:t>
            </a:r>
          </a:p>
          <a:p>
            <a:pPr>
              <a:lnSpc>
                <a:spcPct val="80000"/>
              </a:lnSpc>
            </a:pPr>
            <a:r>
              <a:rPr lang="en-US" sz="1600" dirty="0" smtClean="0"/>
              <a:t> </a:t>
            </a:r>
            <a:r>
              <a:rPr lang="en-US" sz="1600" dirty="0" err="1" smtClean="0"/>
              <a:t>int</a:t>
            </a:r>
            <a:r>
              <a:rPr lang="en-US" sz="1600" dirty="0" smtClean="0"/>
              <a:t> width;</a:t>
            </a:r>
          </a:p>
          <a:p>
            <a:pPr>
              <a:lnSpc>
                <a:spcPct val="80000"/>
              </a:lnSpc>
            </a:pPr>
            <a:r>
              <a:rPr lang="en-US" sz="1600" dirty="0" smtClean="0"/>
              <a:t> </a:t>
            </a:r>
            <a:r>
              <a:rPr lang="en-US" sz="1600" dirty="0" err="1" smtClean="0"/>
              <a:t>int</a:t>
            </a:r>
            <a:r>
              <a:rPr lang="en-US" sz="1600" dirty="0" smtClean="0"/>
              <a:t> length;</a:t>
            </a:r>
          </a:p>
          <a:p>
            <a:pPr>
              <a:lnSpc>
                <a:spcPct val="80000"/>
              </a:lnSpc>
            </a:pPr>
            <a:endParaRPr lang="en-US" sz="1600" dirty="0" smtClean="0"/>
          </a:p>
          <a:p>
            <a:pPr>
              <a:lnSpc>
                <a:spcPct val="80000"/>
              </a:lnSpc>
            </a:pPr>
            <a:r>
              <a:rPr lang="en-US" sz="1600" dirty="0" smtClean="0"/>
              <a:t>Furniture(</a:t>
            </a:r>
            <a:r>
              <a:rPr lang="en-US" sz="1600" dirty="0" err="1" smtClean="0"/>
              <a:t>int</a:t>
            </a:r>
            <a:r>
              <a:rPr lang="en-US" sz="1600" dirty="0" smtClean="0"/>
              <a:t> </a:t>
            </a:r>
            <a:r>
              <a:rPr lang="en-US" sz="1600" dirty="0" err="1" smtClean="0"/>
              <a:t>height,int</a:t>
            </a:r>
            <a:r>
              <a:rPr lang="en-US" sz="1600" dirty="0" smtClean="0"/>
              <a:t> </a:t>
            </a:r>
            <a:r>
              <a:rPr lang="en-US" sz="1600" dirty="0" err="1" smtClean="0"/>
              <a:t>width,int</a:t>
            </a:r>
            <a:r>
              <a:rPr lang="en-US" sz="1600" dirty="0" smtClean="0"/>
              <a:t> length)</a:t>
            </a:r>
          </a:p>
          <a:p>
            <a:pPr>
              <a:lnSpc>
                <a:spcPct val="80000"/>
              </a:lnSpc>
            </a:pPr>
            <a:r>
              <a:rPr lang="en-US" sz="1600" dirty="0" smtClean="0"/>
              <a:t>  {</a:t>
            </a:r>
          </a:p>
          <a:p>
            <a:pPr>
              <a:lnSpc>
                <a:spcPct val="80000"/>
              </a:lnSpc>
            </a:pPr>
            <a:r>
              <a:rPr lang="en-US" sz="1600" dirty="0" smtClean="0"/>
              <a:t>	</a:t>
            </a:r>
            <a:r>
              <a:rPr lang="en-US" sz="1600" dirty="0" err="1" smtClean="0"/>
              <a:t>this.height</a:t>
            </a:r>
            <a:r>
              <a:rPr lang="en-US" sz="1600" dirty="0" smtClean="0"/>
              <a:t>=height;</a:t>
            </a:r>
          </a:p>
          <a:p>
            <a:pPr>
              <a:lnSpc>
                <a:spcPct val="80000"/>
              </a:lnSpc>
            </a:pPr>
            <a:r>
              <a:rPr lang="en-US" sz="1600" dirty="0" smtClean="0"/>
              <a:t>	</a:t>
            </a:r>
            <a:r>
              <a:rPr lang="en-US" sz="1600" dirty="0" err="1" smtClean="0"/>
              <a:t>this.width</a:t>
            </a:r>
            <a:r>
              <a:rPr lang="en-US" sz="1600" dirty="0" smtClean="0"/>
              <a:t>=width;</a:t>
            </a:r>
          </a:p>
          <a:p>
            <a:pPr>
              <a:lnSpc>
                <a:spcPct val="80000"/>
              </a:lnSpc>
            </a:pPr>
            <a:r>
              <a:rPr lang="en-US" sz="1600" dirty="0" smtClean="0"/>
              <a:t>	</a:t>
            </a:r>
            <a:r>
              <a:rPr lang="en-US" sz="1600" dirty="0" err="1" smtClean="0"/>
              <a:t>this.length</a:t>
            </a:r>
            <a:r>
              <a:rPr lang="en-US" sz="1600" dirty="0" smtClean="0"/>
              <a:t>=length;</a:t>
            </a:r>
          </a:p>
          <a:p>
            <a:pPr>
              <a:lnSpc>
                <a:spcPct val="80000"/>
              </a:lnSpc>
            </a:pPr>
            <a:r>
              <a:rPr lang="en-US" sz="1600" dirty="0" smtClean="0"/>
              <a:t>}</a:t>
            </a:r>
          </a:p>
          <a:p>
            <a:pPr>
              <a:lnSpc>
                <a:spcPct val="80000"/>
              </a:lnSpc>
            </a:pPr>
            <a:endParaRPr lang="en-US" sz="1600" dirty="0" smtClean="0"/>
          </a:p>
          <a:p>
            <a:pPr>
              <a:lnSpc>
                <a:spcPct val="80000"/>
              </a:lnSpc>
            </a:pPr>
            <a:r>
              <a:rPr lang="en-US" sz="1600" dirty="0" smtClean="0"/>
              <a:t>  void display()</a:t>
            </a:r>
          </a:p>
          <a:p>
            <a:pPr>
              <a:lnSpc>
                <a:spcPct val="80000"/>
              </a:lnSpc>
            </a:pPr>
            <a:r>
              <a:rPr lang="en-US" sz="1600" dirty="0" smtClean="0"/>
              <a:t>{</a:t>
            </a:r>
          </a:p>
          <a:p>
            <a:pPr>
              <a:lnSpc>
                <a:spcPct val="80000"/>
              </a:lnSpc>
            </a:pPr>
            <a:r>
              <a:rPr lang="en-US" sz="1600" dirty="0" smtClean="0"/>
              <a:t>	</a:t>
            </a:r>
            <a:r>
              <a:rPr lang="en-US" sz="1600" dirty="0" err="1" smtClean="0"/>
              <a:t>System.out.println</a:t>
            </a:r>
            <a:r>
              <a:rPr lang="en-US" sz="1600" dirty="0" smtClean="0"/>
              <a:t>("height"+height);</a:t>
            </a:r>
          </a:p>
          <a:p>
            <a:pPr>
              <a:lnSpc>
                <a:spcPct val="80000"/>
              </a:lnSpc>
            </a:pPr>
            <a:r>
              <a:rPr lang="en-US" sz="1600" dirty="0" smtClean="0"/>
              <a:t>	</a:t>
            </a:r>
            <a:r>
              <a:rPr lang="en-US" sz="1600" dirty="0" err="1" smtClean="0"/>
              <a:t>System.out.println</a:t>
            </a:r>
            <a:r>
              <a:rPr lang="en-US" sz="1600" dirty="0" smtClean="0"/>
              <a:t>("width"+width);</a:t>
            </a:r>
          </a:p>
          <a:p>
            <a:pPr>
              <a:lnSpc>
                <a:spcPct val="80000"/>
              </a:lnSpc>
            </a:pPr>
            <a:r>
              <a:rPr lang="en-US" sz="1600" dirty="0" smtClean="0"/>
              <a:t>	</a:t>
            </a:r>
            <a:r>
              <a:rPr lang="en-US" sz="1600" dirty="0" err="1" smtClean="0"/>
              <a:t>System.out.println</a:t>
            </a:r>
            <a:r>
              <a:rPr lang="en-US" sz="1600" dirty="0" smtClean="0"/>
              <a:t>("length"+length);</a:t>
            </a:r>
          </a:p>
          <a:p>
            <a:pPr>
              <a:lnSpc>
                <a:spcPct val="80000"/>
              </a:lnSpc>
            </a:pPr>
            <a:r>
              <a:rPr lang="en-US" sz="1600" dirty="0" smtClean="0"/>
              <a:t>}</a:t>
            </a:r>
          </a:p>
          <a:p>
            <a:pPr>
              <a:lnSpc>
                <a:spcPct val="80000"/>
              </a:lnSpc>
            </a:pPr>
            <a:r>
              <a:rPr lang="en-US" sz="1600" dirty="0" smtClean="0"/>
              <a:t>}</a:t>
            </a:r>
          </a:p>
        </p:txBody>
      </p:sp>
      <p:sp>
        <p:nvSpPr>
          <p:cNvPr id="4" name="Rectangle 3"/>
          <p:cNvSpPr/>
          <p:nvPr/>
        </p:nvSpPr>
        <p:spPr>
          <a:xfrm>
            <a:off x="4500562" y="1214421"/>
            <a:ext cx="4643438" cy="4425827"/>
          </a:xfrm>
          <a:prstGeom prst="rect">
            <a:avLst/>
          </a:prstGeom>
        </p:spPr>
        <p:txBody>
          <a:bodyPr wrap="square">
            <a:spAutoFit/>
          </a:bodyPr>
          <a:lstStyle/>
          <a:p>
            <a:pPr>
              <a:lnSpc>
                <a:spcPct val="80000"/>
              </a:lnSpc>
            </a:pPr>
            <a:r>
              <a:rPr lang="en-US" sz="1600" dirty="0" smtClean="0"/>
              <a:t>class Table1 extends Furniture</a:t>
            </a:r>
          </a:p>
          <a:p>
            <a:pPr>
              <a:lnSpc>
                <a:spcPct val="80000"/>
              </a:lnSpc>
            </a:pPr>
            <a:r>
              <a:rPr lang="en-US" sz="1600" dirty="0" smtClean="0"/>
              <a:t>{</a:t>
            </a:r>
          </a:p>
          <a:p>
            <a:pPr>
              <a:lnSpc>
                <a:spcPct val="80000"/>
              </a:lnSpc>
            </a:pPr>
            <a:endParaRPr lang="en-US" sz="1600" dirty="0" smtClean="0"/>
          </a:p>
          <a:p>
            <a:pPr>
              <a:lnSpc>
                <a:spcPct val="80000"/>
              </a:lnSpc>
            </a:pPr>
            <a:r>
              <a:rPr lang="en-US" sz="1600" dirty="0" err="1" smtClean="0"/>
              <a:t>int</a:t>
            </a:r>
            <a:r>
              <a:rPr lang="en-US" sz="1600" dirty="0" smtClean="0"/>
              <a:t> </a:t>
            </a:r>
            <a:r>
              <a:rPr lang="en-US" sz="1600" dirty="0" err="1" smtClean="0"/>
              <a:t>no_of_legs</a:t>
            </a:r>
            <a:r>
              <a:rPr lang="en-US" sz="1600" dirty="0" smtClean="0"/>
              <a:t>;</a:t>
            </a:r>
          </a:p>
          <a:p>
            <a:pPr>
              <a:lnSpc>
                <a:spcPct val="80000"/>
              </a:lnSpc>
            </a:pPr>
            <a:endParaRPr lang="en-US" sz="1600" dirty="0" smtClean="0"/>
          </a:p>
          <a:p>
            <a:pPr>
              <a:lnSpc>
                <a:spcPct val="80000"/>
              </a:lnSpc>
            </a:pPr>
            <a:r>
              <a:rPr lang="en-US" sz="1600" dirty="0" smtClean="0"/>
              <a:t>Table1(</a:t>
            </a:r>
            <a:r>
              <a:rPr lang="en-US" sz="1600" dirty="0" err="1" smtClean="0"/>
              <a:t>int</a:t>
            </a:r>
            <a:r>
              <a:rPr lang="en-US" sz="1600" dirty="0" smtClean="0"/>
              <a:t> </a:t>
            </a:r>
            <a:r>
              <a:rPr lang="en-US" sz="1600" dirty="0" err="1" smtClean="0"/>
              <a:t>height,int</a:t>
            </a:r>
            <a:r>
              <a:rPr lang="en-US" sz="1600" dirty="0" smtClean="0"/>
              <a:t> </a:t>
            </a:r>
            <a:r>
              <a:rPr lang="en-US" sz="1600" dirty="0" err="1" smtClean="0"/>
              <a:t>width,int</a:t>
            </a:r>
            <a:r>
              <a:rPr lang="en-US" sz="1600" dirty="0" smtClean="0"/>
              <a:t> </a:t>
            </a:r>
            <a:r>
              <a:rPr lang="en-US" sz="1600" dirty="0" err="1" smtClean="0"/>
              <a:t>length,int</a:t>
            </a:r>
            <a:r>
              <a:rPr lang="en-US" sz="1600" dirty="0" smtClean="0"/>
              <a:t> </a:t>
            </a:r>
            <a:r>
              <a:rPr lang="en-US" sz="1600" dirty="0" err="1" smtClean="0"/>
              <a:t>no_of_legs</a:t>
            </a:r>
            <a:r>
              <a:rPr lang="en-US" sz="1600" dirty="0" smtClean="0"/>
              <a:t>)</a:t>
            </a:r>
          </a:p>
          <a:p>
            <a:pPr>
              <a:lnSpc>
                <a:spcPct val="80000"/>
              </a:lnSpc>
            </a:pPr>
            <a:r>
              <a:rPr lang="en-US" sz="1600" dirty="0" smtClean="0"/>
              <a:t>{</a:t>
            </a:r>
          </a:p>
          <a:p>
            <a:pPr>
              <a:lnSpc>
                <a:spcPct val="80000"/>
              </a:lnSpc>
            </a:pPr>
            <a:r>
              <a:rPr lang="en-US" sz="1600" dirty="0" smtClean="0"/>
              <a:t>	</a:t>
            </a:r>
            <a:r>
              <a:rPr lang="en-US" sz="1600" dirty="0" smtClean="0">
                <a:solidFill>
                  <a:srgbClr val="FF0000"/>
                </a:solidFill>
              </a:rPr>
              <a:t>super(</a:t>
            </a:r>
            <a:r>
              <a:rPr lang="en-US" sz="1600" dirty="0" err="1" smtClean="0">
                <a:solidFill>
                  <a:srgbClr val="FF0000"/>
                </a:solidFill>
              </a:rPr>
              <a:t>height,width,length</a:t>
            </a:r>
            <a:r>
              <a:rPr lang="en-US" sz="1600" dirty="0" smtClean="0">
                <a:solidFill>
                  <a:srgbClr val="FF0000"/>
                </a:solidFill>
              </a:rPr>
              <a:t>);</a:t>
            </a:r>
          </a:p>
          <a:p>
            <a:pPr>
              <a:lnSpc>
                <a:spcPct val="80000"/>
              </a:lnSpc>
            </a:pPr>
            <a:r>
              <a:rPr lang="en-US" sz="1600" dirty="0" smtClean="0"/>
              <a:t>	</a:t>
            </a:r>
            <a:r>
              <a:rPr lang="en-US" sz="1600" dirty="0" err="1" smtClean="0"/>
              <a:t>this.no_of_legs</a:t>
            </a:r>
            <a:r>
              <a:rPr lang="en-US" sz="1600" dirty="0" smtClean="0"/>
              <a:t>=</a:t>
            </a:r>
            <a:r>
              <a:rPr lang="en-US" sz="1600" dirty="0" err="1" smtClean="0"/>
              <a:t>no_of_legs</a:t>
            </a:r>
            <a:r>
              <a:rPr lang="en-US" sz="1600" dirty="0" smtClean="0"/>
              <a:t>;</a:t>
            </a:r>
          </a:p>
          <a:p>
            <a:pPr>
              <a:lnSpc>
                <a:spcPct val="80000"/>
              </a:lnSpc>
            </a:pPr>
            <a:r>
              <a:rPr lang="en-US" sz="1600" dirty="0" smtClean="0"/>
              <a:t>}</a:t>
            </a:r>
          </a:p>
          <a:p>
            <a:pPr>
              <a:lnSpc>
                <a:spcPct val="80000"/>
              </a:lnSpc>
            </a:pPr>
            <a:r>
              <a:rPr lang="en-US" sz="1600" dirty="0" smtClean="0"/>
              <a:t>void display()</a:t>
            </a:r>
          </a:p>
          <a:p>
            <a:pPr>
              <a:lnSpc>
                <a:spcPct val="80000"/>
              </a:lnSpc>
            </a:pPr>
            <a:r>
              <a:rPr lang="en-US" sz="1600" dirty="0" smtClean="0"/>
              <a:t>{</a:t>
            </a:r>
          </a:p>
          <a:p>
            <a:pPr>
              <a:lnSpc>
                <a:spcPct val="80000"/>
              </a:lnSpc>
            </a:pPr>
            <a:r>
              <a:rPr lang="en-US" sz="1600" dirty="0" smtClean="0"/>
              <a:t>	</a:t>
            </a:r>
            <a:r>
              <a:rPr lang="en-US" sz="1600" dirty="0" err="1" smtClean="0">
                <a:solidFill>
                  <a:srgbClr val="FF0000"/>
                </a:solidFill>
              </a:rPr>
              <a:t>super.display</a:t>
            </a:r>
            <a:r>
              <a:rPr lang="en-US" sz="1600" dirty="0" smtClean="0">
                <a:solidFill>
                  <a:srgbClr val="FF0000"/>
                </a:solidFill>
              </a:rPr>
              <a:t>();</a:t>
            </a:r>
          </a:p>
          <a:p>
            <a:pPr>
              <a:lnSpc>
                <a:spcPct val="80000"/>
              </a:lnSpc>
            </a:pPr>
            <a:r>
              <a:rPr lang="en-US" sz="1600" dirty="0" smtClean="0"/>
              <a:t>       </a:t>
            </a:r>
            <a:r>
              <a:rPr lang="en-US" sz="1600" dirty="0" err="1" smtClean="0"/>
              <a:t>System.out.println</a:t>
            </a:r>
            <a:r>
              <a:rPr lang="en-US" sz="1600" dirty="0" smtClean="0"/>
              <a:t>("</a:t>
            </a:r>
            <a:r>
              <a:rPr lang="en-US" sz="1600" dirty="0" err="1" smtClean="0"/>
              <a:t>no_of_legs</a:t>
            </a:r>
            <a:r>
              <a:rPr lang="en-US" sz="1600" dirty="0" smtClean="0"/>
              <a:t>"+</a:t>
            </a:r>
            <a:r>
              <a:rPr lang="en-US" sz="1600" dirty="0" err="1" smtClean="0"/>
              <a:t>no_of_legs</a:t>
            </a:r>
            <a:r>
              <a:rPr lang="en-US" sz="1600" dirty="0" smtClean="0"/>
              <a:t>);</a:t>
            </a:r>
          </a:p>
          <a:p>
            <a:pPr>
              <a:lnSpc>
                <a:spcPct val="80000"/>
              </a:lnSpc>
            </a:pPr>
            <a:r>
              <a:rPr lang="en-US" sz="1600" dirty="0" smtClean="0"/>
              <a:t>}</a:t>
            </a:r>
          </a:p>
          <a:p>
            <a:pPr>
              <a:lnSpc>
                <a:spcPct val="80000"/>
              </a:lnSpc>
            </a:pPr>
            <a:endParaRPr lang="en-US" sz="1600" dirty="0" smtClean="0"/>
          </a:p>
          <a:p>
            <a:pPr>
              <a:lnSpc>
                <a:spcPct val="80000"/>
              </a:lnSpc>
            </a:pPr>
            <a:r>
              <a:rPr lang="en-US" sz="1600" dirty="0" smtClean="0"/>
              <a:t>public static void main(String </a:t>
            </a:r>
            <a:r>
              <a:rPr lang="en-US" sz="1600" dirty="0" err="1" smtClean="0"/>
              <a:t>arr</a:t>
            </a:r>
            <a:r>
              <a:rPr lang="en-US" sz="1600" dirty="0" smtClean="0"/>
              <a:t>[])</a:t>
            </a:r>
          </a:p>
          <a:p>
            <a:pPr>
              <a:lnSpc>
                <a:spcPct val="80000"/>
              </a:lnSpc>
            </a:pPr>
            <a:r>
              <a:rPr lang="en-US" sz="1600" dirty="0" smtClean="0"/>
              <a:t>{</a:t>
            </a:r>
          </a:p>
          <a:p>
            <a:pPr>
              <a:lnSpc>
                <a:spcPct val="80000"/>
              </a:lnSpc>
            </a:pPr>
            <a:r>
              <a:rPr lang="en-US" sz="1600" dirty="0" smtClean="0"/>
              <a:t>	Table1 t1=new Table1(100,200,200,4);</a:t>
            </a:r>
          </a:p>
          <a:p>
            <a:pPr>
              <a:lnSpc>
                <a:spcPct val="80000"/>
              </a:lnSpc>
            </a:pPr>
            <a:r>
              <a:rPr lang="en-US" sz="1600" dirty="0" smtClean="0"/>
              <a:t>	t1.display();</a:t>
            </a:r>
          </a:p>
          <a:p>
            <a:pPr>
              <a:lnSpc>
                <a:spcPct val="80000"/>
              </a:lnSpc>
            </a:pPr>
            <a:r>
              <a:rPr lang="en-US" sz="1600" dirty="0" smtClean="0"/>
              <a:t>}</a:t>
            </a:r>
          </a:p>
          <a:p>
            <a:pPr>
              <a:lnSpc>
                <a:spcPct val="80000"/>
              </a:lnSpc>
            </a:pPr>
            <a:r>
              <a:rPr lang="en-US" sz="1600"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4" name="Rectangle 3"/>
          <p:cNvSpPr txBox="1">
            <a:spLocks noChangeArrowheads="1"/>
          </p:cNvSpPr>
          <p:nvPr/>
        </p:nvSpPr>
        <p:spPr>
          <a:xfrm>
            <a:off x="304800" y="1500174"/>
            <a:ext cx="3754438" cy="542928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SIMPLE EXAMPLE:</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abstract class A</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abstract void show();</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display()</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 class A”);</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endPar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abstract class B extends A</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abstract void show1();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display1()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 class B”);</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p:txBody>
      </p:sp>
      <p:sp>
        <p:nvSpPr>
          <p:cNvPr id="6" name="Rectangle 4"/>
          <p:cNvSpPr txBox="1">
            <a:spLocks noChangeArrowheads="1"/>
          </p:cNvSpPr>
          <p:nvPr/>
        </p:nvSpPr>
        <p:spPr>
          <a:xfrm>
            <a:off x="4572000" y="857232"/>
            <a:ext cx="4286280" cy="571504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class C extends B</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show()</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Definiton</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of show”);</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show1()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(“Definition of show1”);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class Ex</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public static void main(String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arr</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C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=new C();</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c.display</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c.display1();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600" b="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c.show</a:t>
            </a: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c.show1();</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1600" b="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p:txBody>
      </p:sp>
      <p:sp>
        <p:nvSpPr>
          <p:cNvPr id="8"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ABSTRACT CLASS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INTERFACE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7" name="Rectangle 3"/>
          <p:cNvSpPr txBox="1">
            <a:spLocks noChangeArrowheads="1"/>
          </p:cNvSpPr>
          <p:nvPr/>
        </p:nvSpPr>
        <p:spPr>
          <a:xfrm>
            <a:off x="428596" y="1428736"/>
            <a:ext cx="8337579" cy="5072098"/>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20000"/>
              </a:lnSpc>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Interface is nothing but a prototype.</a:t>
            </a: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lang="en-US" dirty="0" smtClean="0">
              <a:solidFill>
                <a:schemeClr val="tx1">
                  <a:lumMod val="85000"/>
                  <a:lumOff val="15000"/>
                </a:schemeClr>
              </a:solidFill>
              <a:sym typeface="Wingdings" pitchFamily="2" charset="2"/>
            </a:endParaRP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All the methods in an Interface are abstract. An Interface can not have any non-abstract</a:t>
            </a: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method.</a:t>
            </a: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endParaRP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Using the keyword </a:t>
            </a:r>
            <a:r>
              <a:rPr kumimoji="0" lang="en-US"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interface.</a:t>
            </a: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kumimoji="0" lang="en-US"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endParaRP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r>
              <a:rPr kumimoji="0" lang="en-US"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rPr>
              <a:t>Interfaces are fully abstract.</a:t>
            </a: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kumimoji="0" lang="en-US" b="1"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endParaRPr>
          </a:p>
          <a:p>
            <a:pPr marL="342900" lvl="0" indent="-342900">
              <a:lnSpc>
                <a:spcPct val="120000"/>
              </a:lnSpc>
              <a:buFont typeface="Arial" pitchFamily="34" charset="0"/>
              <a:buChar char="•"/>
              <a:defRPr/>
            </a:pPr>
            <a:r>
              <a:rPr lang="en-US" dirty="0" smtClean="0">
                <a:solidFill>
                  <a:schemeClr val="tx1">
                    <a:lumMod val="85000"/>
                    <a:lumOff val="15000"/>
                  </a:schemeClr>
                </a:solidFill>
                <a:sym typeface="Wingdings" pitchFamily="2" charset="2"/>
              </a:rPr>
              <a:t>No Class can inherit an Interface, but can implement.</a:t>
            </a:r>
          </a:p>
          <a:p>
            <a:pPr marL="342900" lvl="0" indent="-342900">
              <a:lnSpc>
                <a:spcPct val="120000"/>
              </a:lnSpc>
              <a:buFont typeface="Arial" pitchFamily="34" charset="0"/>
              <a:buChar char="•"/>
              <a:defRPr/>
            </a:pPr>
            <a:endParaRPr lang="en-US" dirty="0" smtClean="0">
              <a:solidFill>
                <a:schemeClr val="tx1">
                  <a:lumMod val="85000"/>
                  <a:lumOff val="15000"/>
                </a:schemeClr>
              </a:solidFill>
              <a:sym typeface="Wingdings" pitchFamily="2" charset="2"/>
            </a:endParaRPr>
          </a:p>
          <a:p>
            <a:pPr marL="342900" lvl="0" indent="-342900">
              <a:lnSpc>
                <a:spcPct val="120000"/>
              </a:lnSpc>
              <a:buFont typeface="Arial" pitchFamily="34" charset="0"/>
              <a:buChar char="•"/>
              <a:defRPr/>
            </a:pPr>
            <a:r>
              <a:rPr lang="en-US" dirty="0" smtClean="0">
                <a:solidFill>
                  <a:schemeClr val="tx1">
                    <a:lumMod val="85000"/>
                    <a:lumOff val="15000"/>
                  </a:schemeClr>
                </a:solidFill>
                <a:sym typeface="Wingdings" pitchFamily="2" charset="2"/>
              </a:rPr>
              <a:t>In Java Multiple Inheritance can be implemented through Interfaces. That is one class</a:t>
            </a:r>
          </a:p>
          <a:p>
            <a:pPr marL="342900" lvl="0" indent="-342900">
              <a:lnSpc>
                <a:spcPct val="120000"/>
              </a:lnSpc>
              <a:buFont typeface="Arial" pitchFamily="34" charset="0"/>
              <a:buChar char="•"/>
              <a:defRPr/>
            </a:pPr>
            <a:r>
              <a:rPr lang="en-US" dirty="0" smtClean="0">
                <a:solidFill>
                  <a:schemeClr val="tx1">
                    <a:lumMod val="85000"/>
                    <a:lumOff val="15000"/>
                  </a:schemeClr>
                </a:solidFill>
                <a:sym typeface="Wingdings" pitchFamily="2" charset="2"/>
              </a:rPr>
              <a:t>implement more than one interfaces.</a:t>
            </a:r>
          </a:p>
          <a:p>
            <a:pPr marL="342900" lvl="0" indent="-342900">
              <a:lnSpc>
                <a:spcPct val="120000"/>
              </a:lnSpc>
              <a:buFont typeface="Arial" pitchFamily="34" charset="0"/>
              <a:buChar char="•"/>
              <a:defRPr/>
            </a:pPr>
            <a:endParaRPr lang="en-US" dirty="0" smtClean="0">
              <a:solidFill>
                <a:schemeClr val="tx1">
                  <a:lumMod val="85000"/>
                  <a:lumOff val="15000"/>
                </a:schemeClr>
              </a:solidFill>
              <a:sym typeface="Wingdings" pitchFamily="2" charset="2"/>
            </a:endParaRPr>
          </a:p>
          <a:p>
            <a:pPr marL="342900" indent="-342900">
              <a:lnSpc>
                <a:spcPct val="120000"/>
              </a:lnSpc>
              <a:buFont typeface="Arial" pitchFamily="34" charset="0"/>
              <a:buChar char="•"/>
              <a:defRPr/>
            </a:pPr>
            <a:r>
              <a:rPr lang="en-US" dirty="0" smtClean="0">
                <a:solidFill>
                  <a:schemeClr val="tx1">
                    <a:lumMod val="85000"/>
                    <a:lumOff val="15000"/>
                  </a:schemeClr>
                </a:solidFill>
                <a:sym typeface="Wingdings" pitchFamily="2" charset="2"/>
              </a:rPr>
              <a:t>One Interface can inherit another Interface.</a:t>
            </a:r>
            <a:endParaRPr lang="en-US" dirty="0" smtClean="0">
              <a:solidFill>
                <a:schemeClr val="tx1">
                  <a:lumMod val="85000"/>
                  <a:lumOff val="15000"/>
                </a:schemeClr>
              </a:solidFill>
            </a:endParaRPr>
          </a:p>
          <a:p>
            <a:pPr marL="342900" lvl="0" indent="-342900">
              <a:lnSpc>
                <a:spcPct val="120000"/>
              </a:lnSpc>
              <a:buFont typeface="Arial" pitchFamily="34" charset="0"/>
              <a:buChar char="•"/>
              <a:defRPr/>
            </a:pPr>
            <a:endParaRPr lang="en-US" dirty="0" smtClean="0">
              <a:solidFill>
                <a:schemeClr val="tx1">
                  <a:lumMod val="85000"/>
                  <a:lumOff val="15000"/>
                </a:schemeClr>
              </a:solidFill>
            </a:endParaRP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sym typeface="Wingdings" pitchFamily="2" charset="2"/>
            </a:endParaRPr>
          </a:p>
          <a:p>
            <a:pPr marL="342900" marR="0" lvl="0" indent="-342900" algn="l" defTabSz="914400" rtl="0" eaLnBrk="1" fontAlgn="auto" latinLnBrk="0" hangingPunct="1">
              <a:lnSpc>
                <a:spcPct val="120000"/>
              </a:lnSpc>
              <a:spcAft>
                <a:spcPts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10" name="Rectangle 3"/>
          <p:cNvSpPr txBox="1">
            <a:spLocks noChangeArrowheads="1"/>
          </p:cNvSpPr>
          <p:nvPr/>
        </p:nvSpPr>
        <p:spPr>
          <a:xfrm>
            <a:off x="1000100" y="4929198"/>
            <a:ext cx="7296176" cy="142876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28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slide(fromBottom)">
                                      <p:cBhvr>
                                        <p:cTn id="12" dur="500">
                                          <p:stCondLst>
                                            <p:cond delay="0"/>
                                          </p:stCondLst>
                                        </p:cTn>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slide(fromBottom)">
                                      <p:cBhvr>
                                        <p:cTn id="17" dur="500">
                                          <p:stCondLst>
                                            <p:cond delay="0"/>
                                          </p:stCondLst>
                                        </p:cTn>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slide(fromBottom)">
                                      <p:cBhvr>
                                        <p:cTn id="22" dur="500">
                                          <p:stCondLst>
                                            <p:cond delay="0"/>
                                          </p:stCondLst>
                                        </p:cTn>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slide(fromBottom)">
                                      <p:cBhvr>
                                        <p:cTn id="27" dur="500">
                                          <p:stCondLst>
                                            <p:cond delay="0"/>
                                          </p:stCondLst>
                                        </p:cTn>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slide(fromBottom)">
                                      <p:cBhvr>
                                        <p:cTn id="32" dur="500">
                                          <p:stCondLst>
                                            <p:cond delay="0"/>
                                          </p:stCondLst>
                                        </p:cTn>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animEffect transition="in" filter="slide(fromBottom)">
                                      <p:cBhvr>
                                        <p:cTn id="37" dur="500">
                                          <p:stCondLst>
                                            <p:cond delay="0"/>
                                          </p:stCondLst>
                                        </p:cTn>
                                        <p:tgtEl>
                                          <p:spTgt spid="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7">
                                            <p:txEl>
                                              <p:pRg st="11" end="11"/>
                                            </p:txEl>
                                          </p:spTgt>
                                        </p:tgtEl>
                                        <p:attrNameLst>
                                          <p:attrName>style.visibility</p:attrName>
                                        </p:attrNameLst>
                                      </p:cBhvr>
                                      <p:to>
                                        <p:strVal val="visible"/>
                                      </p:to>
                                    </p:set>
                                    <p:animEffect transition="in" filter="slide(fromBottom)">
                                      <p:cBhvr>
                                        <p:cTn id="42" dur="500">
                                          <p:stCondLst>
                                            <p:cond delay="0"/>
                                          </p:stCondLst>
                                        </p:cTn>
                                        <p:tgtEl>
                                          <p:spTgt spid="7">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7">
                                            <p:txEl>
                                              <p:pRg st="12" end="12"/>
                                            </p:txEl>
                                          </p:spTgt>
                                        </p:tgtEl>
                                        <p:attrNameLst>
                                          <p:attrName>style.visibility</p:attrName>
                                        </p:attrNameLst>
                                      </p:cBhvr>
                                      <p:to>
                                        <p:strVal val="visible"/>
                                      </p:to>
                                    </p:set>
                                    <p:animEffect transition="in" filter="slide(fromBottom)">
                                      <p:cBhvr>
                                        <p:cTn id="47" dur="500">
                                          <p:stCondLst>
                                            <p:cond delay="0"/>
                                          </p:stCondLst>
                                        </p:cTn>
                                        <p:tgtEl>
                                          <p:spTgt spid="7">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7">
                                            <p:txEl>
                                              <p:pRg st="14" end="14"/>
                                            </p:txEl>
                                          </p:spTgt>
                                        </p:tgtEl>
                                        <p:attrNameLst>
                                          <p:attrName>style.visibility</p:attrName>
                                        </p:attrNameLst>
                                      </p:cBhvr>
                                      <p:to>
                                        <p:strVal val="visible"/>
                                      </p:to>
                                    </p:set>
                                    <p:animEffect transition="in" filter="slide(fromBottom)">
                                      <p:cBhvr>
                                        <p:cTn id="52" dur="500">
                                          <p:stCondLst>
                                            <p:cond delay="0"/>
                                          </p:stCondLst>
                                        </p:cTn>
                                        <p:tgtEl>
                                          <p:spTgt spid="7">
                                            <p:txEl>
                                              <p:pRg st="14" end="14"/>
                                            </p:txEl>
                                          </p:spTgt>
                                        </p:tgtEl>
                                      </p:cBhvr>
                                    </p:animEffect>
                                  </p:childTnLst>
                                </p:cTn>
                              </p:par>
                              <p:par>
                                <p:cTn id="53" presetID="23" presetClass="entr" presetSubtype="16" fill="hold" grpId="0" nodeType="withEffect" nodePh="1">
                                  <p:stCondLst>
                                    <p:cond delay="400"/>
                                  </p:stCondLst>
                                  <p:endCondLst>
                                    <p:cond evt="begin" delay="0">
                                      <p:tn val="53"/>
                                    </p:cond>
                                  </p:endCondLst>
                                  <p:childTnLst>
                                    <p:set>
                                      <p:cBhvr>
                                        <p:cTn id="54" dur="1" fill="hold">
                                          <p:stCondLst>
                                            <p:cond delay="0"/>
                                          </p:stCondLst>
                                        </p:cTn>
                                        <p:tgtEl>
                                          <p:spTgt spid="10">
                                            <p:txEl>
                                              <p:pRg st="0" end="0"/>
                                            </p:txEl>
                                          </p:spTgt>
                                        </p:tgtEl>
                                        <p:attrNameLst>
                                          <p:attrName>style.visibility</p:attrName>
                                        </p:attrNameLst>
                                      </p:cBhvr>
                                      <p:to>
                                        <p:strVal val="visible"/>
                                      </p:to>
                                    </p:set>
                                    <p:anim calcmode="lin" valueType="num">
                                      <p:cBhvr>
                                        <p:cTn id="55"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56" dur="500" fill="hold"/>
                                        <p:tgtEl>
                                          <p:spTgt spid="10">
                                            <p:txEl>
                                              <p:pRg st="0" end="0"/>
                                            </p:txEl>
                                          </p:spTgt>
                                        </p:tgtEl>
                                        <p:attrNameLst>
                                          <p:attrName>ppt_h</p:attrName>
                                        </p:attrNameLst>
                                      </p:cBhvr>
                                      <p:tavLst>
                                        <p:tav tm="0">
                                          <p:val>
                                            <p:fltVal val="0"/>
                                          </p:val>
                                        </p:tav>
                                        <p:tav tm="100000">
                                          <p:val>
                                            <p:strVal val="#ppt_h"/>
                                          </p:val>
                                        </p:tav>
                                      </p:tavLst>
                                    </p:anim>
                                  </p:childTnLst>
                                </p:cTn>
                              </p:par>
                              <p:par>
                                <p:cTn id="57" presetID="23" presetClass="exit" presetSubtype="32" fill="hold" grpId="1" nodeType="withEffect" nodePh="1">
                                  <p:stCondLst>
                                    <p:cond delay="0"/>
                                  </p:stCondLst>
                                  <p:endCondLst>
                                    <p:cond evt="begin" delay="0">
                                      <p:tn val="57"/>
                                    </p:cond>
                                  </p:endCondLst>
                                  <p:childTnLst>
                                    <p:anim calcmode="lin" valueType="num">
                                      <p:cBhvr>
                                        <p:cTn id="58" dur="500" fill="hold"/>
                                        <p:tgtEl>
                                          <p:spTgt spid="10">
                                            <p:txEl>
                                              <p:pRg st="0" end="0"/>
                                            </p:txEl>
                                          </p:spTgt>
                                        </p:tgtEl>
                                        <p:attrNameLst>
                                          <p:attrName>ppt_w</p:attrName>
                                        </p:attrNameLst>
                                      </p:cBhvr>
                                      <p:tavLst>
                                        <p:tav tm="0">
                                          <p:val>
                                            <p:strVal val="ppt_w"/>
                                          </p:val>
                                        </p:tav>
                                        <p:tav tm="100000">
                                          <p:val>
                                            <p:fltVal val="0"/>
                                          </p:val>
                                        </p:tav>
                                      </p:tavLst>
                                    </p:anim>
                                    <p:anim calcmode="lin" valueType="num">
                                      <p:cBhvr>
                                        <p:cTn id="59" dur="500" fill="hold"/>
                                        <p:tgtEl>
                                          <p:spTgt spid="10">
                                            <p:txEl>
                                              <p:pRg st="0" end="0"/>
                                            </p:txEl>
                                          </p:spTgt>
                                        </p:tgtEl>
                                        <p:attrNameLst>
                                          <p:attrName>ppt_h</p:attrName>
                                        </p:attrNameLst>
                                      </p:cBhvr>
                                      <p:tavLst>
                                        <p:tav tm="0">
                                          <p:val>
                                            <p:strVal val="ppt_h"/>
                                          </p:val>
                                        </p:tav>
                                        <p:tav tm="100000">
                                          <p:val>
                                            <p:fltVal val="0"/>
                                          </p:val>
                                        </p:tav>
                                      </p:tavLst>
                                    </p:anim>
                                    <p:set>
                                      <p:cBhvr>
                                        <p:cTn id="60" dur="1" fill="hold">
                                          <p:stCondLst>
                                            <p:cond delay="499"/>
                                          </p:stCondLst>
                                        </p:cTn>
                                        <p:tgtEl>
                                          <p:spTgt spid="10">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build="p"/>
      <p:bldP spid="10" grpId="1"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INTERFACE EXAMPLE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4" name="Rectangle 3"/>
          <p:cNvSpPr txBox="1">
            <a:spLocks noChangeArrowheads="1"/>
          </p:cNvSpPr>
          <p:nvPr/>
        </p:nvSpPr>
        <p:spPr>
          <a:xfrm>
            <a:off x="304801" y="1524000"/>
            <a:ext cx="3890676" cy="5119710"/>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interface A</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display();</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interface B extends A</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show();</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class C implements B</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display()</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en-US" dirty="0" smtClean="0">
                <a:solidFill>
                  <a:schemeClr val="tx1">
                    <a:lumMod val="85000"/>
                    <a:lumOff val="15000"/>
                  </a:schemeClr>
                </a:solidFill>
              </a:rPr>
              <a:t>	</a:t>
            </a: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(“interface A”);</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void show()</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lang="en-US" dirty="0" smtClean="0">
                <a:solidFill>
                  <a:schemeClr val="tx1">
                    <a:lumMod val="85000"/>
                    <a:lumOff val="15000"/>
                  </a:schemeClr>
                </a:solidFill>
              </a:rPr>
              <a:t>	</a:t>
            </a: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System.out.println</a:t>
            </a: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(“Interface B”);</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p:txBody>
      </p:sp>
      <p:sp>
        <p:nvSpPr>
          <p:cNvPr id="6" name="Rectangle 4"/>
          <p:cNvSpPr txBox="1">
            <a:spLocks noChangeArrowheads="1"/>
          </p:cNvSpPr>
          <p:nvPr/>
        </p:nvSpPr>
        <p:spPr>
          <a:xfrm>
            <a:off x="4856163" y="1524000"/>
            <a:ext cx="3859241" cy="469108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class D</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public static void main(String </a:t>
            </a:r>
            <a:r>
              <a:rPr kumimoji="0" lang="en-US" sz="1700"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arr</a:t>
            </a: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C </a:t>
            </a:r>
            <a:r>
              <a:rPr kumimoji="0" lang="en-US" sz="1700"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a:t>
            </a: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=new C();</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700"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c.display</a:t>
            </a: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r>
              <a:rPr kumimoji="0" lang="en-US" sz="1700"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mn-cs"/>
              </a:rPr>
              <a:t>c.show</a:t>
            </a: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17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stCondLst>
                                            <p:cond delay="0"/>
                                          </p:stCondLst>
                                        </p:cTn>
                                        <p:tgtEl>
                                          <p:spTgt spid="4">
                                            <p:txEl>
                                              <p:pRg st="0" end="0"/>
                                            </p:txEl>
                                          </p:spTgt>
                                        </p:tgtEl>
                                      </p:cBhvr>
                                    </p:animEffect>
                                    <p:anim calcmode="lin" valueType="num">
                                      <p:cBhvr>
                                        <p:cTn id="13" dur="5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14" dur="5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500">
                                          <p:stCondLst>
                                            <p:cond delay="0"/>
                                          </p:stCondLst>
                                        </p:cTn>
                                        <p:tgtEl>
                                          <p:spTgt spid="4">
                                            <p:txEl>
                                              <p:pRg st="1" end="1"/>
                                            </p:txEl>
                                          </p:spTgt>
                                        </p:tgtEl>
                                      </p:cBhvr>
                                    </p:animEffect>
                                    <p:anim calcmode="lin" valueType="num">
                                      <p:cBhvr>
                                        <p:cTn id="20" dur="500" fill="hold">
                                          <p:stCondLst>
                                            <p:cond delay="0"/>
                                          </p:stCondLst>
                                        </p:cTn>
                                        <p:tgtEl>
                                          <p:spTgt spid="4">
                                            <p:txEl>
                                              <p:pRg st="1" end="1"/>
                                            </p:txEl>
                                          </p:spTgt>
                                        </p:tgtEl>
                                        <p:attrNameLst>
                                          <p:attrName>ppt_x</p:attrName>
                                        </p:attrNameLst>
                                      </p:cBhvr>
                                      <p:tavLst>
                                        <p:tav tm="0">
                                          <p:val>
                                            <p:strVal val="#ppt_x-.1"/>
                                          </p:val>
                                        </p:tav>
                                        <p:tav tm="100000">
                                          <p:val>
                                            <p:strVal val="#ppt_x"/>
                                          </p:val>
                                        </p:tav>
                                      </p:tavLst>
                                    </p:anim>
                                    <p:anim calcmode="lin" valueType="num">
                                      <p:cBhvr>
                                        <p:cTn id="21" dur="500" fill="hold">
                                          <p:stCondLst>
                                            <p:cond delay="0"/>
                                          </p:stCondLst>
                                        </p:cTn>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500">
                                          <p:stCondLst>
                                            <p:cond delay="0"/>
                                          </p:stCondLst>
                                        </p:cTn>
                                        <p:tgtEl>
                                          <p:spTgt spid="4">
                                            <p:txEl>
                                              <p:pRg st="2" end="2"/>
                                            </p:txEl>
                                          </p:spTgt>
                                        </p:tgtEl>
                                      </p:cBhvr>
                                    </p:animEffect>
                                    <p:anim calcmode="lin" valueType="num">
                                      <p:cBhvr>
                                        <p:cTn id="27" dur="500" fill="hold">
                                          <p:stCondLst>
                                            <p:cond delay="0"/>
                                          </p:stCondLst>
                                        </p:cTn>
                                        <p:tgtEl>
                                          <p:spTgt spid="4">
                                            <p:txEl>
                                              <p:pRg st="2" end="2"/>
                                            </p:txEl>
                                          </p:spTgt>
                                        </p:tgtEl>
                                        <p:attrNameLst>
                                          <p:attrName>ppt_x</p:attrName>
                                        </p:attrNameLst>
                                      </p:cBhvr>
                                      <p:tavLst>
                                        <p:tav tm="0">
                                          <p:val>
                                            <p:strVal val="#ppt_x-.1"/>
                                          </p:val>
                                        </p:tav>
                                        <p:tav tm="100000">
                                          <p:val>
                                            <p:strVal val="#ppt_x"/>
                                          </p:val>
                                        </p:tav>
                                      </p:tavLst>
                                    </p:anim>
                                    <p:anim calcmode="lin" valueType="num">
                                      <p:cBhvr>
                                        <p:cTn id="28" dur="500" fill="hold">
                                          <p:stCondLst>
                                            <p:cond delay="0"/>
                                          </p:stCondLst>
                                        </p:cTn>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500">
                                          <p:stCondLst>
                                            <p:cond delay="0"/>
                                          </p:stCondLst>
                                        </p:cTn>
                                        <p:tgtEl>
                                          <p:spTgt spid="4">
                                            <p:txEl>
                                              <p:pRg st="3" end="3"/>
                                            </p:txEl>
                                          </p:spTgt>
                                        </p:tgtEl>
                                      </p:cBhvr>
                                    </p:animEffect>
                                    <p:anim calcmode="lin" valueType="num">
                                      <p:cBhvr>
                                        <p:cTn id="34" dur="500" fill="hold">
                                          <p:stCondLst>
                                            <p:cond delay="0"/>
                                          </p:stCondLst>
                                        </p:cTn>
                                        <p:tgtEl>
                                          <p:spTgt spid="4">
                                            <p:txEl>
                                              <p:pRg st="3" end="3"/>
                                            </p:txEl>
                                          </p:spTgt>
                                        </p:tgtEl>
                                        <p:attrNameLst>
                                          <p:attrName>ppt_x</p:attrName>
                                        </p:attrNameLst>
                                      </p:cBhvr>
                                      <p:tavLst>
                                        <p:tav tm="0">
                                          <p:val>
                                            <p:strVal val="#ppt_x-.1"/>
                                          </p:val>
                                        </p:tav>
                                        <p:tav tm="100000">
                                          <p:val>
                                            <p:strVal val="#ppt_x"/>
                                          </p:val>
                                        </p:tav>
                                      </p:tavLst>
                                    </p:anim>
                                    <p:anim calcmode="lin" valueType="num">
                                      <p:cBhvr>
                                        <p:cTn id="35" dur="500" fill="hold">
                                          <p:stCondLst>
                                            <p:cond delay="0"/>
                                          </p:stCondLst>
                                        </p:cTn>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4">
                                            <p:txEl>
                                              <p:pRg st="4" end="4"/>
                                            </p:txEl>
                                          </p:spTgt>
                                        </p:tgtEl>
                                        <p:attrNameLst>
                                          <p:attrName>style.visibility</p:attrName>
                                        </p:attrNameLst>
                                      </p:cBhvr>
                                      <p:to>
                                        <p:strVal val="visible"/>
                                      </p:to>
                                    </p:set>
                                    <p:animEffect transition="in" filter="fade">
                                      <p:cBhvr>
                                        <p:cTn id="40" dur="500">
                                          <p:stCondLst>
                                            <p:cond delay="0"/>
                                          </p:stCondLst>
                                        </p:cTn>
                                        <p:tgtEl>
                                          <p:spTgt spid="4">
                                            <p:txEl>
                                              <p:pRg st="4" end="4"/>
                                            </p:txEl>
                                          </p:spTgt>
                                        </p:tgtEl>
                                      </p:cBhvr>
                                    </p:animEffect>
                                    <p:anim calcmode="lin" valueType="num">
                                      <p:cBhvr>
                                        <p:cTn id="41" dur="500" fill="hold">
                                          <p:stCondLst>
                                            <p:cond delay="0"/>
                                          </p:stCondLst>
                                        </p:cTn>
                                        <p:tgtEl>
                                          <p:spTgt spid="4">
                                            <p:txEl>
                                              <p:pRg st="4" end="4"/>
                                            </p:txEl>
                                          </p:spTgt>
                                        </p:tgtEl>
                                        <p:attrNameLst>
                                          <p:attrName>ppt_x</p:attrName>
                                        </p:attrNameLst>
                                      </p:cBhvr>
                                      <p:tavLst>
                                        <p:tav tm="0">
                                          <p:val>
                                            <p:strVal val="#ppt_x-.1"/>
                                          </p:val>
                                        </p:tav>
                                        <p:tav tm="100000">
                                          <p:val>
                                            <p:strVal val="#ppt_x"/>
                                          </p:val>
                                        </p:tav>
                                      </p:tavLst>
                                    </p:anim>
                                    <p:anim calcmode="lin" valueType="num">
                                      <p:cBhvr>
                                        <p:cTn id="42" dur="500" fill="hold">
                                          <p:stCondLst>
                                            <p:cond delay="0"/>
                                          </p:stCondLst>
                                        </p:cTn>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0" presetClass="entr" presetSubtype="0" fill="hold" grpId="0" nodeType="clickEffect">
                                  <p:stCondLst>
                                    <p:cond delay="0"/>
                                  </p:stCondLst>
                                  <p:iterate type="lt">
                                    <p:tmPct val="10000"/>
                                  </p:iterate>
                                  <p:childTnLst>
                                    <p:set>
                                      <p:cBhvr>
                                        <p:cTn id="46" dur="1" fill="hold">
                                          <p:stCondLst>
                                            <p:cond delay="0"/>
                                          </p:stCondLst>
                                        </p:cTn>
                                        <p:tgtEl>
                                          <p:spTgt spid="4">
                                            <p:txEl>
                                              <p:pRg st="5" end="5"/>
                                            </p:txEl>
                                          </p:spTgt>
                                        </p:tgtEl>
                                        <p:attrNameLst>
                                          <p:attrName>style.visibility</p:attrName>
                                        </p:attrNameLst>
                                      </p:cBhvr>
                                      <p:to>
                                        <p:strVal val="visible"/>
                                      </p:to>
                                    </p:set>
                                    <p:animEffect transition="in" filter="fade">
                                      <p:cBhvr>
                                        <p:cTn id="47" dur="500">
                                          <p:stCondLst>
                                            <p:cond delay="0"/>
                                          </p:stCondLst>
                                        </p:cTn>
                                        <p:tgtEl>
                                          <p:spTgt spid="4">
                                            <p:txEl>
                                              <p:pRg st="5" end="5"/>
                                            </p:txEl>
                                          </p:spTgt>
                                        </p:tgtEl>
                                      </p:cBhvr>
                                    </p:animEffect>
                                    <p:anim calcmode="lin" valueType="num">
                                      <p:cBhvr>
                                        <p:cTn id="48" dur="500" fill="hold">
                                          <p:stCondLst>
                                            <p:cond delay="0"/>
                                          </p:stCondLst>
                                        </p:cTn>
                                        <p:tgtEl>
                                          <p:spTgt spid="4">
                                            <p:txEl>
                                              <p:pRg st="5" end="5"/>
                                            </p:txEl>
                                          </p:spTgt>
                                        </p:tgtEl>
                                        <p:attrNameLst>
                                          <p:attrName>ppt_x</p:attrName>
                                        </p:attrNameLst>
                                      </p:cBhvr>
                                      <p:tavLst>
                                        <p:tav tm="0">
                                          <p:val>
                                            <p:strVal val="#ppt_x-.1"/>
                                          </p:val>
                                        </p:tav>
                                        <p:tav tm="100000">
                                          <p:val>
                                            <p:strVal val="#ppt_x"/>
                                          </p:val>
                                        </p:tav>
                                      </p:tavLst>
                                    </p:anim>
                                    <p:anim calcmode="lin" valueType="num">
                                      <p:cBhvr>
                                        <p:cTn id="49" dur="500" fill="hold">
                                          <p:stCondLst>
                                            <p:cond delay="0"/>
                                          </p:stCondLst>
                                        </p:cTn>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0" presetClass="entr" presetSubtype="0" fill="hold" grpId="0" nodeType="clickEffect">
                                  <p:stCondLst>
                                    <p:cond delay="0"/>
                                  </p:stCondLst>
                                  <p:iterate type="lt">
                                    <p:tmPct val="10000"/>
                                  </p:iterate>
                                  <p:childTnLst>
                                    <p:set>
                                      <p:cBhvr>
                                        <p:cTn id="53" dur="1" fill="hold">
                                          <p:stCondLst>
                                            <p:cond delay="0"/>
                                          </p:stCondLst>
                                        </p:cTn>
                                        <p:tgtEl>
                                          <p:spTgt spid="4">
                                            <p:txEl>
                                              <p:pRg st="6" end="6"/>
                                            </p:txEl>
                                          </p:spTgt>
                                        </p:tgtEl>
                                        <p:attrNameLst>
                                          <p:attrName>style.visibility</p:attrName>
                                        </p:attrNameLst>
                                      </p:cBhvr>
                                      <p:to>
                                        <p:strVal val="visible"/>
                                      </p:to>
                                    </p:set>
                                    <p:animEffect transition="in" filter="fade">
                                      <p:cBhvr>
                                        <p:cTn id="54" dur="500">
                                          <p:stCondLst>
                                            <p:cond delay="0"/>
                                          </p:stCondLst>
                                        </p:cTn>
                                        <p:tgtEl>
                                          <p:spTgt spid="4">
                                            <p:txEl>
                                              <p:pRg st="6" end="6"/>
                                            </p:txEl>
                                          </p:spTgt>
                                        </p:tgtEl>
                                      </p:cBhvr>
                                    </p:animEffect>
                                    <p:anim calcmode="lin" valueType="num">
                                      <p:cBhvr>
                                        <p:cTn id="55" dur="500" fill="hold">
                                          <p:stCondLst>
                                            <p:cond delay="0"/>
                                          </p:stCondLst>
                                        </p:cTn>
                                        <p:tgtEl>
                                          <p:spTgt spid="4">
                                            <p:txEl>
                                              <p:pRg st="6" end="6"/>
                                            </p:txEl>
                                          </p:spTgt>
                                        </p:tgtEl>
                                        <p:attrNameLst>
                                          <p:attrName>ppt_x</p:attrName>
                                        </p:attrNameLst>
                                      </p:cBhvr>
                                      <p:tavLst>
                                        <p:tav tm="0">
                                          <p:val>
                                            <p:strVal val="#ppt_x-.1"/>
                                          </p:val>
                                        </p:tav>
                                        <p:tav tm="100000">
                                          <p:val>
                                            <p:strVal val="#ppt_x"/>
                                          </p:val>
                                        </p:tav>
                                      </p:tavLst>
                                    </p:anim>
                                    <p:anim calcmode="lin" valueType="num">
                                      <p:cBhvr>
                                        <p:cTn id="56" dur="500" fill="hold">
                                          <p:stCondLst>
                                            <p:cond delay="0"/>
                                          </p:stCondLst>
                                        </p:cTn>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0" presetClass="entr" presetSubtype="0" fill="hold" grpId="0" nodeType="clickEffect">
                                  <p:stCondLst>
                                    <p:cond delay="0"/>
                                  </p:stCondLst>
                                  <p:iterate type="lt">
                                    <p:tmPct val="10000"/>
                                  </p:iterate>
                                  <p:childTnLst>
                                    <p:set>
                                      <p:cBhvr>
                                        <p:cTn id="60" dur="1" fill="hold">
                                          <p:stCondLst>
                                            <p:cond delay="0"/>
                                          </p:stCondLst>
                                        </p:cTn>
                                        <p:tgtEl>
                                          <p:spTgt spid="4">
                                            <p:txEl>
                                              <p:pRg st="7" end="7"/>
                                            </p:txEl>
                                          </p:spTgt>
                                        </p:tgtEl>
                                        <p:attrNameLst>
                                          <p:attrName>style.visibility</p:attrName>
                                        </p:attrNameLst>
                                      </p:cBhvr>
                                      <p:to>
                                        <p:strVal val="visible"/>
                                      </p:to>
                                    </p:set>
                                    <p:animEffect transition="in" filter="fade">
                                      <p:cBhvr>
                                        <p:cTn id="61" dur="500">
                                          <p:stCondLst>
                                            <p:cond delay="0"/>
                                          </p:stCondLst>
                                        </p:cTn>
                                        <p:tgtEl>
                                          <p:spTgt spid="4">
                                            <p:txEl>
                                              <p:pRg st="7" end="7"/>
                                            </p:txEl>
                                          </p:spTgt>
                                        </p:tgtEl>
                                      </p:cBhvr>
                                    </p:animEffect>
                                    <p:anim calcmode="lin" valueType="num">
                                      <p:cBhvr>
                                        <p:cTn id="62" dur="500" fill="hold">
                                          <p:stCondLst>
                                            <p:cond delay="0"/>
                                          </p:stCondLst>
                                        </p:cTn>
                                        <p:tgtEl>
                                          <p:spTgt spid="4">
                                            <p:txEl>
                                              <p:pRg st="7" end="7"/>
                                            </p:txEl>
                                          </p:spTgt>
                                        </p:tgtEl>
                                        <p:attrNameLst>
                                          <p:attrName>ppt_x</p:attrName>
                                        </p:attrNameLst>
                                      </p:cBhvr>
                                      <p:tavLst>
                                        <p:tav tm="0">
                                          <p:val>
                                            <p:strVal val="#ppt_x-.1"/>
                                          </p:val>
                                        </p:tav>
                                        <p:tav tm="100000">
                                          <p:val>
                                            <p:strVal val="#ppt_x"/>
                                          </p:val>
                                        </p:tav>
                                      </p:tavLst>
                                    </p:anim>
                                    <p:anim calcmode="lin" valueType="num">
                                      <p:cBhvr>
                                        <p:cTn id="63" dur="500" fill="hold">
                                          <p:stCondLst>
                                            <p:cond delay="0"/>
                                          </p:stCondLst>
                                        </p:cTn>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0" presetClass="entr" presetSubtype="0" fill="hold" grpId="0" nodeType="clickEffect">
                                  <p:stCondLst>
                                    <p:cond delay="0"/>
                                  </p:stCondLst>
                                  <p:iterate type="lt">
                                    <p:tmPct val="10000"/>
                                  </p:iterate>
                                  <p:childTnLst>
                                    <p:set>
                                      <p:cBhvr>
                                        <p:cTn id="67" dur="1" fill="hold">
                                          <p:stCondLst>
                                            <p:cond delay="0"/>
                                          </p:stCondLst>
                                        </p:cTn>
                                        <p:tgtEl>
                                          <p:spTgt spid="4">
                                            <p:txEl>
                                              <p:pRg st="8" end="8"/>
                                            </p:txEl>
                                          </p:spTgt>
                                        </p:tgtEl>
                                        <p:attrNameLst>
                                          <p:attrName>style.visibility</p:attrName>
                                        </p:attrNameLst>
                                      </p:cBhvr>
                                      <p:to>
                                        <p:strVal val="visible"/>
                                      </p:to>
                                    </p:set>
                                    <p:animEffect transition="in" filter="fade">
                                      <p:cBhvr>
                                        <p:cTn id="68" dur="500">
                                          <p:stCondLst>
                                            <p:cond delay="0"/>
                                          </p:stCondLst>
                                        </p:cTn>
                                        <p:tgtEl>
                                          <p:spTgt spid="4">
                                            <p:txEl>
                                              <p:pRg st="8" end="8"/>
                                            </p:txEl>
                                          </p:spTgt>
                                        </p:tgtEl>
                                      </p:cBhvr>
                                    </p:animEffect>
                                    <p:anim calcmode="lin" valueType="num">
                                      <p:cBhvr>
                                        <p:cTn id="69" dur="500" fill="hold">
                                          <p:stCondLst>
                                            <p:cond delay="0"/>
                                          </p:stCondLst>
                                        </p:cTn>
                                        <p:tgtEl>
                                          <p:spTgt spid="4">
                                            <p:txEl>
                                              <p:pRg st="8" end="8"/>
                                            </p:txEl>
                                          </p:spTgt>
                                        </p:tgtEl>
                                        <p:attrNameLst>
                                          <p:attrName>ppt_x</p:attrName>
                                        </p:attrNameLst>
                                      </p:cBhvr>
                                      <p:tavLst>
                                        <p:tav tm="0">
                                          <p:val>
                                            <p:strVal val="#ppt_x-.1"/>
                                          </p:val>
                                        </p:tav>
                                        <p:tav tm="100000">
                                          <p:val>
                                            <p:strVal val="#ppt_x"/>
                                          </p:val>
                                        </p:tav>
                                      </p:tavLst>
                                    </p:anim>
                                    <p:anim calcmode="lin" valueType="num">
                                      <p:cBhvr>
                                        <p:cTn id="70" dur="500" fill="hold">
                                          <p:stCondLst>
                                            <p:cond delay="0"/>
                                          </p:stCondLst>
                                        </p:cTn>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0" presetClass="entr" presetSubtype="0" fill="hold" grpId="0" nodeType="clickEffect">
                                  <p:stCondLst>
                                    <p:cond delay="0"/>
                                  </p:stCondLst>
                                  <p:iterate type="lt">
                                    <p:tmPct val="10000"/>
                                  </p:iterate>
                                  <p:childTnLst>
                                    <p:set>
                                      <p:cBhvr>
                                        <p:cTn id="74" dur="1" fill="hold">
                                          <p:stCondLst>
                                            <p:cond delay="0"/>
                                          </p:stCondLst>
                                        </p:cTn>
                                        <p:tgtEl>
                                          <p:spTgt spid="4">
                                            <p:txEl>
                                              <p:pRg st="9" end="9"/>
                                            </p:txEl>
                                          </p:spTgt>
                                        </p:tgtEl>
                                        <p:attrNameLst>
                                          <p:attrName>style.visibility</p:attrName>
                                        </p:attrNameLst>
                                      </p:cBhvr>
                                      <p:to>
                                        <p:strVal val="visible"/>
                                      </p:to>
                                    </p:set>
                                    <p:animEffect transition="in" filter="fade">
                                      <p:cBhvr>
                                        <p:cTn id="75" dur="500">
                                          <p:stCondLst>
                                            <p:cond delay="0"/>
                                          </p:stCondLst>
                                        </p:cTn>
                                        <p:tgtEl>
                                          <p:spTgt spid="4">
                                            <p:txEl>
                                              <p:pRg st="9" end="9"/>
                                            </p:txEl>
                                          </p:spTgt>
                                        </p:tgtEl>
                                      </p:cBhvr>
                                    </p:animEffect>
                                    <p:anim calcmode="lin" valueType="num">
                                      <p:cBhvr>
                                        <p:cTn id="76" dur="500" fill="hold">
                                          <p:stCondLst>
                                            <p:cond delay="0"/>
                                          </p:stCondLst>
                                        </p:cTn>
                                        <p:tgtEl>
                                          <p:spTgt spid="4">
                                            <p:txEl>
                                              <p:pRg st="9" end="9"/>
                                            </p:txEl>
                                          </p:spTgt>
                                        </p:tgtEl>
                                        <p:attrNameLst>
                                          <p:attrName>ppt_x</p:attrName>
                                        </p:attrNameLst>
                                      </p:cBhvr>
                                      <p:tavLst>
                                        <p:tav tm="0">
                                          <p:val>
                                            <p:strVal val="#ppt_x-.1"/>
                                          </p:val>
                                        </p:tav>
                                        <p:tav tm="100000">
                                          <p:val>
                                            <p:strVal val="#ppt_x"/>
                                          </p:val>
                                        </p:tav>
                                      </p:tavLst>
                                    </p:anim>
                                    <p:anim calcmode="lin" valueType="num">
                                      <p:cBhvr>
                                        <p:cTn id="77" dur="500" fill="hold">
                                          <p:stCondLst>
                                            <p:cond delay="0"/>
                                          </p:stCondLst>
                                        </p:cTn>
                                        <p:tgtEl>
                                          <p:spTgt spid="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0" presetClass="entr" presetSubtype="0" fill="hold" grpId="0" nodeType="clickEffect">
                                  <p:stCondLst>
                                    <p:cond delay="0"/>
                                  </p:stCondLst>
                                  <p:iterate type="lt">
                                    <p:tmPct val="10000"/>
                                  </p:iterate>
                                  <p:childTnLst>
                                    <p:set>
                                      <p:cBhvr>
                                        <p:cTn id="81" dur="1" fill="hold">
                                          <p:stCondLst>
                                            <p:cond delay="0"/>
                                          </p:stCondLst>
                                        </p:cTn>
                                        <p:tgtEl>
                                          <p:spTgt spid="4">
                                            <p:txEl>
                                              <p:pRg st="10" end="10"/>
                                            </p:txEl>
                                          </p:spTgt>
                                        </p:tgtEl>
                                        <p:attrNameLst>
                                          <p:attrName>style.visibility</p:attrName>
                                        </p:attrNameLst>
                                      </p:cBhvr>
                                      <p:to>
                                        <p:strVal val="visible"/>
                                      </p:to>
                                    </p:set>
                                    <p:animEffect transition="in" filter="fade">
                                      <p:cBhvr>
                                        <p:cTn id="82" dur="500">
                                          <p:stCondLst>
                                            <p:cond delay="0"/>
                                          </p:stCondLst>
                                        </p:cTn>
                                        <p:tgtEl>
                                          <p:spTgt spid="4">
                                            <p:txEl>
                                              <p:pRg st="10" end="10"/>
                                            </p:txEl>
                                          </p:spTgt>
                                        </p:tgtEl>
                                      </p:cBhvr>
                                    </p:animEffect>
                                    <p:anim calcmode="lin" valueType="num">
                                      <p:cBhvr>
                                        <p:cTn id="83" dur="500" fill="hold">
                                          <p:stCondLst>
                                            <p:cond delay="0"/>
                                          </p:stCondLst>
                                        </p:cTn>
                                        <p:tgtEl>
                                          <p:spTgt spid="4">
                                            <p:txEl>
                                              <p:pRg st="10" end="10"/>
                                            </p:txEl>
                                          </p:spTgt>
                                        </p:tgtEl>
                                        <p:attrNameLst>
                                          <p:attrName>ppt_x</p:attrName>
                                        </p:attrNameLst>
                                      </p:cBhvr>
                                      <p:tavLst>
                                        <p:tav tm="0">
                                          <p:val>
                                            <p:strVal val="#ppt_x-.1"/>
                                          </p:val>
                                        </p:tav>
                                        <p:tav tm="100000">
                                          <p:val>
                                            <p:strVal val="#ppt_x"/>
                                          </p:val>
                                        </p:tav>
                                      </p:tavLst>
                                    </p:anim>
                                    <p:anim calcmode="lin" valueType="num">
                                      <p:cBhvr>
                                        <p:cTn id="84" dur="500" fill="hold">
                                          <p:stCondLst>
                                            <p:cond delay="0"/>
                                          </p:stCondLst>
                                        </p:cTn>
                                        <p:tgtEl>
                                          <p:spTgt spid="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0" presetClass="entr" presetSubtype="0" fill="hold" grpId="0" nodeType="clickEffect">
                                  <p:stCondLst>
                                    <p:cond delay="0"/>
                                  </p:stCondLst>
                                  <p:iterate type="lt">
                                    <p:tmPct val="10000"/>
                                  </p:iterate>
                                  <p:childTnLst>
                                    <p:set>
                                      <p:cBhvr>
                                        <p:cTn id="88" dur="1" fill="hold">
                                          <p:stCondLst>
                                            <p:cond delay="0"/>
                                          </p:stCondLst>
                                        </p:cTn>
                                        <p:tgtEl>
                                          <p:spTgt spid="4">
                                            <p:txEl>
                                              <p:pRg st="11" end="11"/>
                                            </p:txEl>
                                          </p:spTgt>
                                        </p:tgtEl>
                                        <p:attrNameLst>
                                          <p:attrName>style.visibility</p:attrName>
                                        </p:attrNameLst>
                                      </p:cBhvr>
                                      <p:to>
                                        <p:strVal val="visible"/>
                                      </p:to>
                                    </p:set>
                                    <p:animEffect transition="in" filter="fade">
                                      <p:cBhvr>
                                        <p:cTn id="89" dur="500">
                                          <p:stCondLst>
                                            <p:cond delay="0"/>
                                          </p:stCondLst>
                                        </p:cTn>
                                        <p:tgtEl>
                                          <p:spTgt spid="4">
                                            <p:txEl>
                                              <p:pRg st="11" end="11"/>
                                            </p:txEl>
                                          </p:spTgt>
                                        </p:tgtEl>
                                      </p:cBhvr>
                                    </p:animEffect>
                                    <p:anim calcmode="lin" valueType="num">
                                      <p:cBhvr>
                                        <p:cTn id="90" dur="500" fill="hold">
                                          <p:stCondLst>
                                            <p:cond delay="0"/>
                                          </p:stCondLst>
                                        </p:cTn>
                                        <p:tgtEl>
                                          <p:spTgt spid="4">
                                            <p:txEl>
                                              <p:pRg st="11" end="11"/>
                                            </p:txEl>
                                          </p:spTgt>
                                        </p:tgtEl>
                                        <p:attrNameLst>
                                          <p:attrName>ppt_x</p:attrName>
                                        </p:attrNameLst>
                                      </p:cBhvr>
                                      <p:tavLst>
                                        <p:tav tm="0">
                                          <p:val>
                                            <p:strVal val="#ppt_x-.1"/>
                                          </p:val>
                                        </p:tav>
                                        <p:tav tm="100000">
                                          <p:val>
                                            <p:strVal val="#ppt_x"/>
                                          </p:val>
                                        </p:tav>
                                      </p:tavLst>
                                    </p:anim>
                                    <p:anim calcmode="lin" valueType="num">
                                      <p:cBhvr>
                                        <p:cTn id="91" dur="500" fill="hold">
                                          <p:stCondLst>
                                            <p:cond delay="0"/>
                                          </p:stCondLst>
                                        </p:cTn>
                                        <p:tgtEl>
                                          <p:spTgt spid="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0" presetClass="entr" presetSubtype="0" fill="hold" grpId="0" nodeType="clickEffect">
                                  <p:stCondLst>
                                    <p:cond delay="0"/>
                                  </p:stCondLst>
                                  <p:iterate type="lt">
                                    <p:tmPct val="10000"/>
                                  </p:iterate>
                                  <p:childTnLst>
                                    <p:set>
                                      <p:cBhvr>
                                        <p:cTn id="95" dur="1" fill="hold">
                                          <p:stCondLst>
                                            <p:cond delay="0"/>
                                          </p:stCondLst>
                                        </p:cTn>
                                        <p:tgtEl>
                                          <p:spTgt spid="4">
                                            <p:txEl>
                                              <p:pRg st="12" end="12"/>
                                            </p:txEl>
                                          </p:spTgt>
                                        </p:tgtEl>
                                        <p:attrNameLst>
                                          <p:attrName>style.visibility</p:attrName>
                                        </p:attrNameLst>
                                      </p:cBhvr>
                                      <p:to>
                                        <p:strVal val="visible"/>
                                      </p:to>
                                    </p:set>
                                    <p:animEffect transition="in" filter="fade">
                                      <p:cBhvr>
                                        <p:cTn id="96" dur="500">
                                          <p:stCondLst>
                                            <p:cond delay="0"/>
                                          </p:stCondLst>
                                        </p:cTn>
                                        <p:tgtEl>
                                          <p:spTgt spid="4">
                                            <p:txEl>
                                              <p:pRg st="12" end="12"/>
                                            </p:txEl>
                                          </p:spTgt>
                                        </p:tgtEl>
                                      </p:cBhvr>
                                    </p:animEffect>
                                    <p:anim calcmode="lin" valueType="num">
                                      <p:cBhvr>
                                        <p:cTn id="97" dur="500" fill="hold">
                                          <p:stCondLst>
                                            <p:cond delay="0"/>
                                          </p:stCondLst>
                                        </p:cTn>
                                        <p:tgtEl>
                                          <p:spTgt spid="4">
                                            <p:txEl>
                                              <p:pRg st="12" end="12"/>
                                            </p:txEl>
                                          </p:spTgt>
                                        </p:tgtEl>
                                        <p:attrNameLst>
                                          <p:attrName>ppt_x</p:attrName>
                                        </p:attrNameLst>
                                      </p:cBhvr>
                                      <p:tavLst>
                                        <p:tav tm="0">
                                          <p:val>
                                            <p:strVal val="#ppt_x-.1"/>
                                          </p:val>
                                        </p:tav>
                                        <p:tav tm="100000">
                                          <p:val>
                                            <p:strVal val="#ppt_x"/>
                                          </p:val>
                                        </p:tav>
                                      </p:tavLst>
                                    </p:anim>
                                    <p:anim calcmode="lin" valueType="num">
                                      <p:cBhvr>
                                        <p:cTn id="98" dur="500" fill="hold">
                                          <p:stCondLst>
                                            <p:cond delay="0"/>
                                          </p:stCondLst>
                                        </p:cTn>
                                        <p:tgtEl>
                                          <p:spTgt spid="4">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0" presetClass="entr" presetSubtype="0" fill="hold" grpId="0" nodeType="clickEffect">
                                  <p:stCondLst>
                                    <p:cond delay="0"/>
                                  </p:stCondLst>
                                  <p:iterate type="lt">
                                    <p:tmPct val="10000"/>
                                  </p:iterate>
                                  <p:childTnLst>
                                    <p:set>
                                      <p:cBhvr>
                                        <p:cTn id="102" dur="1" fill="hold">
                                          <p:stCondLst>
                                            <p:cond delay="0"/>
                                          </p:stCondLst>
                                        </p:cTn>
                                        <p:tgtEl>
                                          <p:spTgt spid="4">
                                            <p:txEl>
                                              <p:pRg st="13" end="13"/>
                                            </p:txEl>
                                          </p:spTgt>
                                        </p:tgtEl>
                                        <p:attrNameLst>
                                          <p:attrName>style.visibility</p:attrName>
                                        </p:attrNameLst>
                                      </p:cBhvr>
                                      <p:to>
                                        <p:strVal val="visible"/>
                                      </p:to>
                                    </p:set>
                                    <p:animEffect transition="in" filter="fade">
                                      <p:cBhvr>
                                        <p:cTn id="103" dur="500">
                                          <p:stCondLst>
                                            <p:cond delay="0"/>
                                          </p:stCondLst>
                                        </p:cTn>
                                        <p:tgtEl>
                                          <p:spTgt spid="4">
                                            <p:txEl>
                                              <p:pRg st="13" end="13"/>
                                            </p:txEl>
                                          </p:spTgt>
                                        </p:tgtEl>
                                      </p:cBhvr>
                                    </p:animEffect>
                                    <p:anim calcmode="lin" valueType="num">
                                      <p:cBhvr>
                                        <p:cTn id="104" dur="500" fill="hold">
                                          <p:stCondLst>
                                            <p:cond delay="0"/>
                                          </p:stCondLst>
                                        </p:cTn>
                                        <p:tgtEl>
                                          <p:spTgt spid="4">
                                            <p:txEl>
                                              <p:pRg st="13" end="13"/>
                                            </p:txEl>
                                          </p:spTgt>
                                        </p:tgtEl>
                                        <p:attrNameLst>
                                          <p:attrName>ppt_x</p:attrName>
                                        </p:attrNameLst>
                                      </p:cBhvr>
                                      <p:tavLst>
                                        <p:tav tm="0">
                                          <p:val>
                                            <p:strVal val="#ppt_x-.1"/>
                                          </p:val>
                                        </p:tav>
                                        <p:tav tm="100000">
                                          <p:val>
                                            <p:strVal val="#ppt_x"/>
                                          </p:val>
                                        </p:tav>
                                      </p:tavLst>
                                    </p:anim>
                                    <p:anim calcmode="lin" valueType="num">
                                      <p:cBhvr>
                                        <p:cTn id="105" dur="500" fill="hold">
                                          <p:stCondLst>
                                            <p:cond delay="0"/>
                                          </p:stCondLst>
                                        </p:cTn>
                                        <p:tgtEl>
                                          <p:spTgt spid="4">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0" presetClass="entr" presetSubtype="0" fill="hold" grpId="0" nodeType="clickEffect">
                                  <p:stCondLst>
                                    <p:cond delay="0"/>
                                  </p:stCondLst>
                                  <p:iterate type="lt">
                                    <p:tmPct val="10000"/>
                                  </p:iterate>
                                  <p:childTnLst>
                                    <p:set>
                                      <p:cBhvr>
                                        <p:cTn id="109" dur="1" fill="hold">
                                          <p:stCondLst>
                                            <p:cond delay="0"/>
                                          </p:stCondLst>
                                        </p:cTn>
                                        <p:tgtEl>
                                          <p:spTgt spid="4">
                                            <p:txEl>
                                              <p:pRg st="14" end="14"/>
                                            </p:txEl>
                                          </p:spTgt>
                                        </p:tgtEl>
                                        <p:attrNameLst>
                                          <p:attrName>style.visibility</p:attrName>
                                        </p:attrNameLst>
                                      </p:cBhvr>
                                      <p:to>
                                        <p:strVal val="visible"/>
                                      </p:to>
                                    </p:set>
                                    <p:animEffect transition="in" filter="fade">
                                      <p:cBhvr>
                                        <p:cTn id="110" dur="500">
                                          <p:stCondLst>
                                            <p:cond delay="0"/>
                                          </p:stCondLst>
                                        </p:cTn>
                                        <p:tgtEl>
                                          <p:spTgt spid="4">
                                            <p:txEl>
                                              <p:pRg st="14" end="14"/>
                                            </p:txEl>
                                          </p:spTgt>
                                        </p:tgtEl>
                                      </p:cBhvr>
                                    </p:animEffect>
                                    <p:anim calcmode="lin" valueType="num">
                                      <p:cBhvr>
                                        <p:cTn id="111" dur="500" fill="hold">
                                          <p:stCondLst>
                                            <p:cond delay="0"/>
                                          </p:stCondLst>
                                        </p:cTn>
                                        <p:tgtEl>
                                          <p:spTgt spid="4">
                                            <p:txEl>
                                              <p:pRg st="14" end="14"/>
                                            </p:txEl>
                                          </p:spTgt>
                                        </p:tgtEl>
                                        <p:attrNameLst>
                                          <p:attrName>ppt_x</p:attrName>
                                        </p:attrNameLst>
                                      </p:cBhvr>
                                      <p:tavLst>
                                        <p:tav tm="0">
                                          <p:val>
                                            <p:strVal val="#ppt_x-.1"/>
                                          </p:val>
                                        </p:tav>
                                        <p:tav tm="100000">
                                          <p:val>
                                            <p:strVal val="#ppt_x"/>
                                          </p:val>
                                        </p:tav>
                                      </p:tavLst>
                                    </p:anim>
                                    <p:anim calcmode="lin" valueType="num">
                                      <p:cBhvr>
                                        <p:cTn id="112" dur="500" fill="hold">
                                          <p:stCondLst>
                                            <p:cond delay="0"/>
                                          </p:stCondLst>
                                        </p:cTn>
                                        <p:tgtEl>
                                          <p:spTgt spid="4">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0" presetClass="entr" presetSubtype="0" fill="hold" grpId="0" nodeType="clickEffect">
                                  <p:stCondLst>
                                    <p:cond delay="0"/>
                                  </p:stCondLst>
                                  <p:iterate type="lt">
                                    <p:tmPct val="10000"/>
                                  </p:iterate>
                                  <p:childTnLst>
                                    <p:set>
                                      <p:cBhvr>
                                        <p:cTn id="116" dur="1" fill="hold">
                                          <p:stCondLst>
                                            <p:cond delay="0"/>
                                          </p:stCondLst>
                                        </p:cTn>
                                        <p:tgtEl>
                                          <p:spTgt spid="4">
                                            <p:txEl>
                                              <p:pRg st="15" end="15"/>
                                            </p:txEl>
                                          </p:spTgt>
                                        </p:tgtEl>
                                        <p:attrNameLst>
                                          <p:attrName>style.visibility</p:attrName>
                                        </p:attrNameLst>
                                      </p:cBhvr>
                                      <p:to>
                                        <p:strVal val="visible"/>
                                      </p:to>
                                    </p:set>
                                    <p:animEffect transition="in" filter="fade">
                                      <p:cBhvr>
                                        <p:cTn id="117" dur="500">
                                          <p:stCondLst>
                                            <p:cond delay="0"/>
                                          </p:stCondLst>
                                        </p:cTn>
                                        <p:tgtEl>
                                          <p:spTgt spid="4">
                                            <p:txEl>
                                              <p:pRg st="15" end="15"/>
                                            </p:txEl>
                                          </p:spTgt>
                                        </p:tgtEl>
                                      </p:cBhvr>
                                    </p:animEffect>
                                    <p:anim calcmode="lin" valueType="num">
                                      <p:cBhvr>
                                        <p:cTn id="118" dur="500" fill="hold">
                                          <p:stCondLst>
                                            <p:cond delay="0"/>
                                          </p:stCondLst>
                                        </p:cTn>
                                        <p:tgtEl>
                                          <p:spTgt spid="4">
                                            <p:txEl>
                                              <p:pRg st="15" end="15"/>
                                            </p:txEl>
                                          </p:spTgt>
                                        </p:tgtEl>
                                        <p:attrNameLst>
                                          <p:attrName>ppt_x</p:attrName>
                                        </p:attrNameLst>
                                      </p:cBhvr>
                                      <p:tavLst>
                                        <p:tav tm="0">
                                          <p:val>
                                            <p:strVal val="#ppt_x-.1"/>
                                          </p:val>
                                        </p:tav>
                                        <p:tav tm="100000">
                                          <p:val>
                                            <p:strVal val="#ppt_x"/>
                                          </p:val>
                                        </p:tav>
                                      </p:tavLst>
                                    </p:anim>
                                    <p:anim calcmode="lin" valueType="num">
                                      <p:cBhvr>
                                        <p:cTn id="119" dur="500" fill="hold">
                                          <p:stCondLst>
                                            <p:cond delay="0"/>
                                          </p:stCondLst>
                                        </p:cTn>
                                        <p:tgtEl>
                                          <p:spTgt spid="4">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0" presetClass="entr" presetSubtype="0" fill="hold" grpId="0" nodeType="clickEffect">
                                  <p:stCondLst>
                                    <p:cond delay="0"/>
                                  </p:stCondLst>
                                  <p:iterate type="lt">
                                    <p:tmPct val="10000"/>
                                  </p:iterate>
                                  <p:childTnLst>
                                    <p:set>
                                      <p:cBhvr>
                                        <p:cTn id="123" dur="1" fill="hold">
                                          <p:stCondLst>
                                            <p:cond delay="0"/>
                                          </p:stCondLst>
                                        </p:cTn>
                                        <p:tgtEl>
                                          <p:spTgt spid="4">
                                            <p:txEl>
                                              <p:pRg st="16" end="16"/>
                                            </p:txEl>
                                          </p:spTgt>
                                        </p:tgtEl>
                                        <p:attrNameLst>
                                          <p:attrName>style.visibility</p:attrName>
                                        </p:attrNameLst>
                                      </p:cBhvr>
                                      <p:to>
                                        <p:strVal val="visible"/>
                                      </p:to>
                                    </p:set>
                                    <p:animEffect transition="in" filter="fade">
                                      <p:cBhvr>
                                        <p:cTn id="124" dur="500">
                                          <p:stCondLst>
                                            <p:cond delay="0"/>
                                          </p:stCondLst>
                                        </p:cTn>
                                        <p:tgtEl>
                                          <p:spTgt spid="4">
                                            <p:txEl>
                                              <p:pRg st="16" end="16"/>
                                            </p:txEl>
                                          </p:spTgt>
                                        </p:tgtEl>
                                      </p:cBhvr>
                                    </p:animEffect>
                                    <p:anim calcmode="lin" valueType="num">
                                      <p:cBhvr>
                                        <p:cTn id="125" dur="500" fill="hold">
                                          <p:stCondLst>
                                            <p:cond delay="0"/>
                                          </p:stCondLst>
                                        </p:cTn>
                                        <p:tgtEl>
                                          <p:spTgt spid="4">
                                            <p:txEl>
                                              <p:pRg st="16" end="16"/>
                                            </p:txEl>
                                          </p:spTgt>
                                        </p:tgtEl>
                                        <p:attrNameLst>
                                          <p:attrName>ppt_x</p:attrName>
                                        </p:attrNameLst>
                                      </p:cBhvr>
                                      <p:tavLst>
                                        <p:tav tm="0">
                                          <p:val>
                                            <p:strVal val="#ppt_x-.1"/>
                                          </p:val>
                                        </p:tav>
                                        <p:tav tm="100000">
                                          <p:val>
                                            <p:strVal val="#ppt_x"/>
                                          </p:val>
                                        </p:tav>
                                      </p:tavLst>
                                    </p:anim>
                                    <p:anim calcmode="lin" valueType="num">
                                      <p:cBhvr>
                                        <p:cTn id="126" dur="500" fill="hold">
                                          <p:stCondLst>
                                            <p:cond delay="0"/>
                                          </p:stCondLst>
                                        </p:cTn>
                                        <p:tgtEl>
                                          <p:spTgt spid="4">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40" presetClass="entr" presetSubtype="0" fill="hold" grpId="0" nodeType="clickEffect">
                                  <p:stCondLst>
                                    <p:cond delay="0"/>
                                  </p:stCondLst>
                                  <p:iterate type="lt">
                                    <p:tmPct val="10000"/>
                                  </p:iterate>
                                  <p:childTnLst>
                                    <p:set>
                                      <p:cBhvr>
                                        <p:cTn id="130" dur="1" fill="hold">
                                          <p:stCondLst>
                                            <p:cond delay="0"/>
                                          </p:stCondLst>
                                        </p:cTn>
                                        <p:tgtEl>
                                          <p:spTgt spid="4">
                                            <p:txEl>
                                              <p:pRg st="17" end="17"/>
                                            </p:txEl>
                                          </p:spTgt>
                                        </p:tgtEl>
                                        <p:attrNameLst>
                                          <p:attrName>style.visibility</p:attrName>
                                        </p:attrNameLst>
                                      </p:cBhvr>
                                      <p:to>
                                        <p:strVal val="visible"/>
                                      </p:to>
                                    </p:set>
                                    <p:animEffect transition="in" filter="fade">
                                      <p:cBhvr>
                                        <p:cTn id="131" dur="500">
                                          <p:stCondLst>
                                            <p:cond delay="0"/>
                                          </p:stCondLst>
                                        </p:cTn>
                                        <p:tgtEl>
                                          <p:spTgt spid="4">
                                            <p:txEl>
                                              <p:pRg st="17" end="17"/>
                                            </p:txEl>
                                          </p:spTgt>
                                        </p:tgtEl>
                                      </p:cBhvr>
                                    </p:animEffect>
                                    <p:anim calcmode="lin" valueType="num">
                                      <p:cBhvr>
                                        <p:cTn id="132" dur="500" fill="hold">
                                          <p:stCondLst>
                                            <p:cond delay="0"/>
                                          </p:stCondLst>
                                        </p:cTn>
                                        <p:tgtEl>
                                          <p:spTgt spid="4">
                                            <p:txEl>
                                              <p:pRg st="17" end="17"/>
                                            </p:txEl>
                                          </p:spTgt>
                                        </p:tgtEl>
                                        <p:attrNameLst>
                                          <p:attrName>ppt_x</p:attrName>
                                        </p:attrNameLst>
                                      </p:cBhvr>
                                      <p:tavLst>
                                        <p:tav tm="0">
                                          <p:val>
                                            <p:strVal val="#ppt_x-.1"/>
                                          </p:val>
                                        </p:tav>
                                        <p:tav tm="100000">
                                          <p:val>
                                            <p:strVal val="#ppt_x"/>
                                          </p:val>
                                        </p:tav>
                                      </p:tavLst>
                                    </p:anim>
                                    <p:anim calcmode="lin" valueType="num">
                                      <p:cBhvr>
                                        <p:cTn id="133" dur="500" fill="hold">
                                          <p:stCondLst>
                                            <p:cond delay="0"/>
                                          </p:stCondLst>
                                        </p:cTn>
                                        <p:tgtEl>
                                          <p:spTgt spid="4">
                                            <p:txEl>
                                              <p:pRg st="17" end="17"/>
                                            </p:txEl>
                                          </p:spTgt>
                                        </p:tgtEl>
                                        <p:attrNameLst>
                                          <p:attrName>ppt_y</p:attrName>
                                        </p:attrNameLst>
                                      </p:cBhvr>
                                      <p:tavLst>
                                        <p:tav tm="0">
                                          <p:val>
                                            <p:strVal val="#ppt_y"/>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40" presetClass="entr" presetSubtype="0" fill="hold" grpId="0" nodeType="clickEffect">
                                  <p:stCondLst>
                                    <p:cond delay="0"/>
                                  </p:stCondLst>
                                  <p:iterate type="lt">
                                    <p:tmPct val="10000"/>
                                  </p:iterate>
                                  <p:childTnLst>
                                    <p:set>
                                      <p:cBhvr>
                                        <p:cTn id="137" dur="1" fill="hold">
                                          <p:stCondLst>
                                            <p:cond delay="0"/>
                                          </p:stCondLst>
                                        </p:cTn>
                                        <p:tgtEl>
                                          <p:spTgt spid="4">
                                            <p:txEl>
                                              <p:pRg st="18" end="18"/>
                                            </p:txEl>
                                          </p:spTgt>
                                        </p:tgtEl>
                                        <p:attrNameLst>
                                          <p:attrName>style.visibility</p:attrName>
                                        </p:attrNameLst>
                                      </p:cBhvr>
                                      <p:to>
                                        <p:strVal val="visible"/>
                                      </p:to>
                                    </p:set>
                                    <p:animEffect transition="in" filter="fade">
                                      <p:cBhvr>
                                        <p:cTn id="138" dur="500">
                                          <p:stCondLst>
                                            <p:cond delay="0"/>
                                          </p:stCondLst>
                                        </p:cTn>
                                        <p:tgtEl>
                                          <p:spTgt spid="4">
                                            <p:txEl>
                                              <p:pRg st="18" end="18"/>
                                            </p:txEl>
                                          </p:spTgt>
                                        </p:tgtEl>
                                      </p:cBhvr>
                                    </p:animEffect>
                                    <p:anim calcmode="lin" valueType="num">
                                      <p:cBhvr>
                                        <p:cTn id="139" dur="500" fill="hold">
                                          <p:stCondLst>
                                            <p:cond delay="0"/>
                                          </p:stCondLst>
                                        </p:cTn>
                                        <p:tgtEl>
                                          <p:spTgt spid="4">
                                            <p:txEl>
                                              <p:pRg st="18" end="18"/>
                                            </p:txEl>
                                          </p:spTgt>
                                        </p:tgtEl>
                                        <p:attrNameLst>
                                          <p:attrName>ppt_x</p:attrName>
                                        </p:attrNameLst>
                                      </p:cBhvr>
                                      <p:tavLst>
                                        <p:tav tm="0">
                                          <p:val>
                                            <p:strVal val="#ppt_x-.1"/>
                                          </p:val>
                                        </p:tav>
                                        <p:tav tm="100000">
                                          <p:val>
                                            <p:strVal val="#ppt_x"/>
                                          </p:val>
                                        </p:tav>
                                      </p:tavLst>
                                    </p:anim>
                                    <p:anim calcmode="lin" valueType="num">
                                      <p:cBhvr>
                                        <p:cTn id="140" dur="500" fill="hold">
                                          <p:stCondLst>
                                            <p:cond delay="0"/>
                                          </p:stCondLst>
                                        </p:cTn>
                                        <p:tgtEl>
                                          <p:spTgt spid="4">
                                            <p:txEl>
                                              <p:pRg st="18" end="18"/>
                                            </p:txEl>
                                          </p:spTgt>
                                        </p:tgtEl>
                                        <p:attrNameLst>
                                          <p:attrName>ppt_y</p:attrName>
                                        </p:attrNameLst>
                                      </p:cBhvr>
                                      <p:tavLst>
                                        <p:tav tm="0">
                                          <p:val>
                                            <p:strVal val="#ppt_y"/>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40" presetClass="entr" presetSubtype="0" fill="hold" grpId="0" nodeType="clickEffect">
                                  <p:stCondLst>
                                    <p:cond delay="0"/>
                                  </p:stCondLst>
                                  <p:iterate type="lt">
                                    <p:tmPct val="10000"/>
                                  </p:iterate>
                                  <p:childTnLst>
                                    <p:set>
                                      <p:cBhvr>
                                        <p:cTn id="144" dur="1" fill="hold">
                                          <p:stCondLst>
                                            <p:cond delay="0"/>
                                          </p:stCondLst>
                                        </p:cTn>
                                        <p:tgtEl>
                                          <p:spTgt spid="6">
                                            <p:txEl>
                                              <p:pRg st="0" end="0"/>
                                            </p:txEl>
                                          </p:spTgt>
                                        </p:tgtEl>
                                        <p:attrNameLst>
                                          <p:attrName>style.visibility</p:attrName>
                                        </p:attrNameLst>
                                      </p:cBhvr>
                                      <p:to>
                                        <p:strVal val="visible"/>
                                      </p:to>
                                    </p:set>
                                    <p:animEffect transition="in" filter="fade">
                                      <p:cBhvr>
                                        <p:cTn id="145" dur="500">
                                          <p:stCondLst>
                                            <p:cond delay="0"/>
                                          </p:stCondLst>
                                        </p:cTn>
                                        <p:tgtEl>
                                          <p:spTgt spid="6">
                                            <p:txEl>
                                              <p:pRg st="0" end="0"/>
                                            </p:txEl>
                                          </p:spTgt>
                                        </p:tgtEl>
                                      </p:cBhvr>
                                    </p:animEffect>
                                    <p:anim calcmode="lin" valueType="num">
                                      <p:cBhvr>
                                        <p:cTn id="146" dur="500" fill="hold">
                                          <p:stCondLst>
                                            <p:cond delay="0"/>
                                          </p:stCondLst>
                                        </p:cTn>
                                        <p:tgtEl>
                                          <p:spTgt spid="6">
                                            <p:txEl>
                                              <p:pRg st="0" end="0"/>
                                            </p:txEl>
                                          </p:spTgt>
                                        </p:tgtEl>
                                        <p:attrNameLst>
                                          <p:attrName>ppt_x</p:attrName>
                                        </p:attrNameLst>
                                      </p:cBhvr>
                                      <p:tavLst>
                                        <p:tav tm="0">
                                          <p:val>
                                            <p:strVal val="#ppt_x-.1"/>
                                          </p:val>
                                        </p:tav>
                                        <p:tav tm="100000">
                                          <p:val>
                                            <p:strVal val="#ppt_x"/>
                                          </p:val>
                                        </p:tav>
                                      </p:tavLst>
                                    </p:anim>
                                    <p:anim calcmode="lin" valueType="num">
                                      <p:cBhvr>
                                        <p:cTn id="147" dur="500" fill="hold">
                                          <p:stCondLst>
                                            <p:cond delay="0"/>
                                          </p:stCondLst>
                                        </p:cTn>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40" presetClass="entr" presetSubtype="0" fill="hold" grpId="0" nodeType="clickEffect">
                                  <p:stCondLst>
                                    <p:cond delay="0"/>
                                  </p:stCondLst>
                                  <p:iterate type="lt">
                                    <p:tmPct val="10000"/>
                                  </p:iterate>
                                  <p:childTnLst>
                                    <p:set>
                                      <p:cBhvr>
                                        <p:cTn id="151" dur="1" fill="hold">
                                          <p:stCondLst>
                                            <p:cond delay="0"/>
                                          </p:stCondLst>
                                        </p:cTn>
                                        <p:tgtEl>
                                          <p:spTgt spid="6">
                                            <p:txEl>
                                              <p:pRg st="1" end="1"/>
                                            </p:txEl>
                                          </p:spTgt>
                                        </p:tgtEl>
                                        <p:attrNameLst>
                                          <p:attrName>style.visibility</p:attrName>
                                        </p:attrNameLst>
                                      </p:cBhvr>
                                      <p:to>
                                        <p:strVal val="visible"/>
                                      </p:to>
                                    </p:set>
                                    <p:animEffect transition="in" filter="fade">
                                      <p:cBhvr>
                                        <p:cTn id="152" dur="500">
                                          <p:stCondLst>
                                            <p:cond delay="0"/>
                                          </p:stCondLst>
                                        </p:cTn>
                                        <p:tgtEl>
                                          <p:spTgt spid="6">
                                            <p:txEl>
                                              <p:pRg st="1" end="1"/>
                                            </p:txEl>
                                          </p:spTgt>
                                        </p:tgtEl>
                                      </p:cBhvr>
                                    </p:animEffect>
                                    <p:anim calcmode="lin" valueType="num">
                                      <p:cBhvr>
                                        <p:cTn id="153" dur="500" fill="hold">
                                          <p:stCondLst>
                                            <p:cond delay="0"/>
                                          </p:stCondLst>
                                        </p:cTn>
                                        <p:tgtEl>
                                          <p:spTgt spid="6">
                                            <p:txEl>
                                              <p:pRg st="1" end="1"/>
                                            </p:txEl>
                                          </p:spTgt>
                                        </p:tgtEl>
                                        <p:attrNameLst>
                                          <p:attrName>ppt_x</p:attrName>
                                        </p:attrNameLst>
                                      </p:cBhvr>
                                      <p:tavLst>
                                        <p:tav tm="0">
                                          <p:val>
                                            <p:strVal val="#ppt_x-.1"/>
                                          </p:val>
                                        </p:tav>
                                        <p:tav tm="100000">
                                          <p:val>
                                            <p:strVal val="#ppt_x"/>
                                          </p:val>
                                        </p:tav>
                                      </p:tavLst>
                                    </p:anim>
                                    <p:anim calcmode="lin" valueType="num">
                                      <p:cBhvr>
                                        <p:cTn id="154" dur="500" fill="hold">
                                          <p:stCondLst>
                                            <p:cond delay="0"/>
                                          </p:stCondLst>
                                        </p:cTn>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40" presetClass="entr" presetSubtype="0" fill="hold" grpId="0" nodeType="clickEffect">
                                  <p:stCondLst>
                                    <p:cond delay="0"/>
                                  </p:stCondLst>
                                  <p:iterate type="lt">
                                    <p:tmPct val="10000"/>
                                  </p:iterate>
                                  <p:childTnLst>
                                    <p:set>
                                      <p:cBhvr>
                                        <p:cTn id="158" dur="1" fill="hold">
                                          <p:stCondLst>
                                            <p:cond delay="0"/>
                                          </p:stCondLst>
                                        </p:cTn>
                                        <p:tgtEl>
                                          <p:spTgt spid="6">
                                            <p:txEl>
                                              <p:pRg st="2" end="2"/>
                                            </p:txEl>
                                          </p:spTgt>
                                        </p:tgtEl>
                                        <p:attrNameLst>
                                          <p:attrName>style.visibility</p:attrName>
                                        </p:attrNameLst>
                                      </p:cBhvr>
                                      <p:to>
                                        <p:strVal val="visible"/>
                                      </p:to>
                                    </p:set>
                                    <p:animEffect transition="in" filter="fade">
                                      <p:cBhvr>
                                        <p:cTn id="159" dur="500">
                                          <p:stCondLst>
                                            <p:cond delay="0"/>
                                          </p:stCondLst>
                                        </p:cTn>
                                        <p:tgtEl>
                                          <p:spTgt spid="6">
                                            <p:txEl>
                                              <p:pRg st="2" end="2"/>
                                            </p:txEl>
                                          </p:spTgt>
                                        </p:tgtEl>
                                      </p:cBhvr>
                                    </p:animEffect>
                                    <p:anim calcmode="lin" valueType="num">
                                      <p:cBhvr>
                                        <p:cTn id="160" dur="500" fill="hold">
                                          <p:stCondLst>
                                            <p:cond delay="0"/>
                                          </p:stCondLst>
                                        </p:cTn>
                                        <p:tgtEl>
                                          <p:spTgt spid="6">
                                            <p:txEl>
                                              <p:pRg st="2" end="2"/>
                                            </p:txEl>
                                          </p:spTgt>
                                        </p:tgtEl>
                                        <p:attrNameLst>
                                          <p:attrName>ppt_x</p:attrName>
                                        </p:attrNameLst>
                                      </p:cBhvr>
                                      <p:tavLst>
                                        <p:tav tm="0">
                                          <p:val>
                                            <p:strVal val="#ppt_x-.1"/>
                                          </p:val>
                                        </p:tav>
                                        <p:tav tm="100000">
                                          <p:val>
                                            <p:strVal val="#ppt_x"/>
                                          </p:val>
                                        </p:tav>
                                      </p:tavLst>
                                    </p:anim>
                                    <p:anim calcmode="lin" valueType="num">
                                      <p:cBhvr>
                                        <p:cTn id="161" dur="500" fill="hold">
                                          <p:stCondLst>
                                            <p:cond delay="0"/>
                                          </p:stCondLst>
                                        </p:cTn>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40" presetClass="entr" presetSubtype="0" fill="hold" grpId="0" nodeType="clickEffect">
                                  <p:stCondLst>
                                    <p:cond delay="0"/>
                                  </p:stCondLst>
                                  <p:iterate type="lt">
                                    <p:tmPct val="10000"/>
                                  </p:iterate>
                                  <p:childTnLst>
                                    <p:set>
                                      <p:cBhvr>
                                        <p:cTn id="165" dur="1" fill="hold">
                                          <p:stCondLst>
                                            <p:cond delay="0"/>
                                          </p:stCondLst>
                                        </p:cTn>
                                        <p:tgtEl>
                                          <p:spTgt spid="6">
                                            <p:txEl>
                                              <p:pRg st="3" end="3"/>
                                            </p:txEl>
                                          </p:spTgt>
                                        </p:tgtEl>
                                        <p:attrNameLst>
                                          <p:attrName>style.visibility</p:attrName>
                                        </p:attrNameLst>
                                      </p:cBhvr>
                                      <p:to>
                                        <p:strVal val="visible"/>
                                      </p:to>
                                    </p:set>
                                    <p:animEffect transition="in" filter="fade">
                                      <p:cBhvr>
                                        <p:cTn id="166" dur="500">
                                          <p:stCondLst>
                                            <p:cond delay="0"/>
                                          </p:stCondLst>
                                        </p:cTn>
                                        <p:tgtEl>
                                          <p:spTgt spid="6">
                                            <p:txEl>
                                              <p:pRg st="3" end="3"/>
                                            </p:txEl>
                                          </p:spTgt>
                                        </p:tgtEl>
                                      </p:cBhvr>
                                    </p:animEffect>
                                    <p:anim calcmode="lin" valueType="num">
                                      <p:cBhvr>
                                        <p:cTn id="167" dur="500" fill="hold">
                                          <p:stCondLst>
                                            <p:cond delay="0"/>
                                          </p:stCondLst>
                                        </p:cTn>
                                        <p:tgtEl>
                                          <p:spTgt spid="6">
                                            <p:txEl>
                                              <p:pRg st="3" end="3"/>
                                            </p:txEl>
                                          </p:spTgt>
                                        </p:tgtEl>
                                        <p:attrNameLst>
                                          <p:attrName>ppt_x</p:attrName>
                                        </p:attrNameLst>
                                      </p:cBhvr>
                                      <p:tavLst>
                                        <p:tav tm="0">
                                          <p:val>
                                            <p:strVal val="#ppt_x-.1"/>
                                          </p:val>
                                        </p:tav>
                                        <p:tav tm="100000">
                                          <p:val>
                                            <p:strVal val="#ppt_x"/>
                                          </p:val>
                                        </p:tav>
                                      </p:tavLst>
                                    </p:anim>
                                    <p:anim calcmode="lin" valueType="num">
                                      <p:cBhvr>
                                        <p:cTn id="168" dur="500" fill="hold">
                                          <p:stCondLst>
                                            <p:cond delay="0"/>
                                          </p:stCondLst>
                                        </p:cTn>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69" fill="hold">
                      <p:stCondLst>
                        <p:cond delay="indefinite"/>
                      </p:stCondLst>
                      <p:childTnLst>
                        <p:par>
                          <p:cTn id="170" fill="hold">
                            <p:stCondLst>
                              <p:cond delay="0"/>
                            </p:stCondLst>
                            <p:childTnLst>
                              <p:par>
                                <p:cTn id="171" presetID="40" presetClass="entr" presetSubtype="0" fill="hold" grpId="0" nodeType="clickEffect">
                                  <p:stCondLst>
                                    <p:cond delay="0"/>
                                  </p:stCondLst>
                                  <p:iterate type="lt">
                                    <p:tmPct val="10000"/>
                                  </p:iterate>
                                  <p:childTnLst>
                                    <p:set>
                                      <p:cBhvr>
                                        <p:cTn id="172" dur="1" fill="hold">
                                          <p:stCondLst>
                                            <p:cond delay="0"/>
                                          </p:stCondLst>
                                        </p:cTn>
                                        <p:tgtEl>
                                          <p:spTgt spid="6">
                                            <p:txEl>
                                              <p:pRg st="4" end="4"/>
                                            </p:txEl>
                                          </p:spTgt>
                                        </p:tgtEl>
                                        <p:attrNameLst>
                                          <p:attrName>style.visibility</p:attrName>
                                        </p:attrNameLst>
                                      </p:cBhvr>
                                      <p:to>
                                        <p:strVal val="visible"/>
                                      </p:to>
                                    </p:set>
                                    <p:animEffect transition="in" filter="fade">
                                      <p:cBhvr>
                                        <p:cTn id="173" dur="500">
                                          <p:stCondLst>
                                            <p:cond delay="0"/>
                                          </p:stCondLst>
                                        </p:cTn>
                                        <p:tgtEl>
                                          <p:spTgt spid="6">
                                            <p:txEl>
                                              <p:pRg st="4" end="4"/>
                                            </p:txEl>
                                          </p:spTgt>
                                        </p:tgtEl>
                                      </p:cBhvr>
                                    </p:animEffect>
                                    <p:anim calcmode="lin" valueType="num">
                                      <p:cBhvr>
                                        <p:cTn id="174" dur="500" fill="hold">
                                          <p:stCondLst>
                                            <p:cond delay="0"/>
                                          </p:stCondLst>
                                        </p:cTn>
                                        <p:tgtEl>
                                          <p:spTgt spid="6">
                                            <p:txEl>
                                              <p:pRg st="4" end="4"/>
                                            </p:txEl>
                                          </p:spTgt>
                                        </p:tgtEl>
                                        <p:attrNameLst>
                                          <p:attrName>ppt_x</p:attrName>
                                        </p:attrNameLst>
                                      </p:cBhvr>
                                      <p:tavLst>
                                        <p:tav tm="0">
                                          <p:val>
                                            <p:strVal val="#ppt_x-.1"/>
                                          </p:val>
                                        </p:tav>
                                        <p:tav tm="100000">
                                          <p:val>
                                            <p:strVal val="#ppt_x"/>
                                          </p:val>
                                        </p:tav>
                                      </p:tavLst>
                                    </p:anim>
                                    <p:anim calcmode="lin" valueType="num">
                                      <p:cBhvr>
                                        <p:cTn id="175" dur="500" fill="hold">
                                          <p:stCondLst>
                                            <p:cond delay="0"/>
                                          </p:stCondLst>
                                        </p:cTn>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40" presetClass="entr" presetSubtype="0" fill="hold" grpId="0" nodeType="clickEffect">
                                  <p:stCondLst>
                                    <p:cond delay="0"/>
                                  </p:stCondLst>
                                  <p:iterate type="lt">
                                    <p:tmPct val="10000"/>
                                  </p:iterate>
                                  <p:childTnLst>
                                    <p:set>
                                      <p:cBhvr>
                                        <p:cTn id="179" dur="1" fill="hold">
                                          <p:stCondLst>
                                            <p:cond delay="0"/>
                                          </p:stCondLst>
                                        </p:cTn>
                                        <p:tgtEl>
                                          <p:spTgt spid="6">
                                            <p:txEl>
                                              <p:pRg st="5" end="5"/>
                                            </p:txEl>
                                          </p:spTgt>
                                        </p:tgtEl>
                                        <p:attrNameLst>
                                          <p:attrName>style.visibility</p:attrName>
                                        </p:attrNameLst>
                                      </p:cBhvr>
                                      <p:to>
                                        <p:strVal val="visible"/>
                                      </p:to>
                                    </p:set>
                                    <p:animEffect transition="in" filter="fade">
                                      <p:cBhvr>
                                        <p:cTn id="180" dur="500">
                                          <p:stCondLst>
                                            <p:cond delay="0"/>
                                          </p:stCondLst>
                                        </p:cTn>
                                        <p:tgtEl>
                                          <p:spTgt spid="6">
                                            <p:txEl>
                                              <p:pRg st="5" end="5"/>
                                            </p:txEl>
                                          </p:spTgt>
                                        </p:tgtEl>
                                      </p:cBhvr>
                                    </p:animEffect>
                                    <p:anim calcmode="lin" valueType="num">
                                      <p:cBhvr>
                                        <p:cTn id="181" dur="500" fill="hold">
                                          <p:stCondLst>
                                            <p:cond delay="0"/>
                                          </p:stCondLst>
                                        </p:cTn>
                                        <p:tgtEl>
                                          <p:spTgt spid="6">
                                            <p:txEl>
                                              <p:pRg st="5" end="5"/>
                                            </p:txEl>
                                          </p:spTgt>
                                        </p:tgtEl>
                                        <p:attrNameLst>
                                          <p:attrName>ppt_x</p:attrName>
                                        </p:attrNameLst>
                                      </p:cBhvr>
                                      <p:tavLst>
                                        <p:tav tm="0">
                                          <p:val>
                                            <p:strVal val="#ppt_x-.1"/>
                                          </p:val>
                                        </p:tav>
                                        <p:tav tm="100000">
                                          <p:val>
                                            <p:strVal val="#ppt_x"/>
                                          </p:val>
                                        </p:tav>
                                      </p:tavLst>
                                    </p:anim>
                                    <p:anim calcmode="lin" valueType="num">
                                      <p:cBhvr>
                                        <p:cTn id="182" dur="500" fill="hold">
                                          <p:stCondLst>
                                            <p:cond delay="0"/>
                                          </p:stCondLst>
                                        </p:cTn>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83" fill="hold">
                      <p:stCondLst>
                        <p:cond delay="indefinite"/>
                      </p:stCondLst>
                      <p:childTnLst>
                        <p:par>
                          <p:cTn id="184" fill="hold">
                            <p:stCondLst>
                              <p:cond delay="0"/>
                            </p:stCondLst>
                            <p:childTnLst>
                              <p:par>
                                <p:cTn id="185" presetID="40" presetClass="entr" presetSubtype="0" fill="hold" grpId="0" nodeType="clickEffect">
                                  <p:stCondLst>
                                    <p:cond delay="0"/>
                                  </p:stCondLst>
                                  <p:iterate type="lt">
                                    <p:tmPct val="10000"/>
                                  </p:iterate>
                                  <p:childTnLst>
                                    <p:set>
                                      <p:cBhvr>
                                        <p:cTn id="186" dur="1" fill="hold">
                                          <p:stCondLst>
                                            <p:cond delay="0"/>
                                          </p:stCondLst>
                                        </p:cTn>
                                        <p:tgtEl>
                                          <p:spTgt spid="6">
                                            <p:txEl>
                                              <p:pRg st="6" end="6"/>
                                            </p:txEl>
                                          </p:spTgt>
                                        </p:tgtEl>
                                        <p:attrNameLst>
                                          <p:attrName>style.visibility</p:attrName>
                                        </p:attrNameLst>
                                      </p:cBhvr>
                                      <p:to>
                                        <p:strVal val="visible"/>
                                      </p:to>
                                    </p:set>
                                    <p:animEffect transition="in" filter="fade">
                                      <p:cBhvr>
                                        <p:cTn id="187" dur="500">
                                          <p:stCondLst>
                                            <p:cond delay="0"/>
                                          </p:stCondLst>
                                        </p:cTn>
                                        <p:tgtEl>
                                          <p:spTgt spid="6">
                                            <p:txEl>
                                              <p:pRg st="6" end="6"/>
                                            </p:txEl>
                                          </p:spTgt>
                                        </p:tgtEl>
                                      </p:cBhvr>
                                    </p:animEffect>
                                    <p:anim calcmode="lin" valueType="num">
                                      <p:cBhvr>
                                        <p:cTn id="188" dur="500" fill="hold">
                                          <p:stCondLst>
                                            <p:cond delay="0"/>
                                          </p:stCondLst>
                                        </p:cTn>
                                        <p:tgtEl>
                                          <p:spTgt spid="6">
                                            <p:txEl>
                                              <p:pRg st="6" end="6"/>
                                            </p:txEl>
                                          </p:spTgt>
                                        </p:tgtEl>
                                        <p:attrNameLst>
                                          <p:attrName>ppt_x</p:attrName>
                                        </p:attrNameLst>
                                      </p:cBhvr>
                                      <p:tavLst>
                                        <p:tav tm="0">
                                          <p:val>
                                            <p:strVal val="#ppt_x-.1"/>
                                          </p:val>
                                        </p:tav>
                                        <p:tav tm="100000">
                                          <p:val>
                                            <p:strVal val="#ppt_x"/>
                                          </p:val>
                                        </p:tav>
                                      </p:tavLst>
                                    </p:anim>
                                    <p:anim calcmode="lin" valueType="num">
                                      <p:cBhvr>
                                        <p:cTn id="189" dur="500" fill="hold">
                                          <p:stCondLst>
                                            <p:cond delay="0"/>
                                          </p:stCondLst>
                                        </p:cTn>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90" fill="hold">
                      <p:stCondLst>
                        <p:cond delay="indefinite"/>
                      </p:stCondLst>
                      <p:childTnLst>
                        <p:par>
                          <p:cTn id="191" fill="hold">
                            <p:stCondLst>
                              <p:cond delay="0"/>
                            </p:stCondLst>
                            <p:childTnLst>
                              <p:par>
                                <p:cTn id="192" presetID="40" presetClass="entr" presetSubtype="0" fill="hold" grpId="0" nodeType="clickEffect">
                                  <p:stCondLst>
                                    <p:cond delay="0"/>
                                  </p:stCondLst>
                                  <p:iterate type="lt">
                                    <p:tmPct val="10000"/>
                                  </p:iterate>
                                  <p:childTnLst>
                                    <p:set>
                                      <p:cBhvr>
                                        <p:cTn id="193" dur="1" fill="hold">
                                          <p:stCondLst>
                                            <p:cond delay="0"/>
                                          </p:stCondLst>
                                        </p:cTn>
                                        <p:tgtEl>
                                          <p:spTgt spid="6">
                                            <p:txEl>
                                              <p:pRg st="7" end="7"/>
                                            </p:txEl>
                                          </p:spTgt>
                                        </p:tgtEl>
                                        <p:attrNameLst>
                                          <p:attrName>style.visibility</p:attrName>
                                        </p:attrNameLst>
                                      </p:cBhvr>
                                      <p:to>
                                        <p:strVal val="visible"/>
                                      </p:to>
                                    </p:set>
                                    <p:animEffect transition="in" filter="fade">
                                      <p:cBhvr>
                                        <p:cTn id="194" dur="500">
                                          <p:stCondLst>
                                            <p:cond delay="0"/>
                                          </p:stCondLst>
                                        </p:cTn>
                                        <p:tgtEl>
                                          <p:spTgt spid="6">
                                            <p:txEl>
                                              <p:pRg st="7" end="7"/>
                                            </p:txEl>
                                          </p:spTgt>
                                        </p:tgtEl>
                                      </p:cBhvr>
                                    </p:animEffect>
                                    <p:anim calcmode="lin" valueType="num">
                                      <p:cBhvr>
                                        <p:cTn id="195" dur="500" fill="hold">
                                          <p:stCondLst>
                                            <p:cond delay="0"/>
                                          </p:stCondLst>
                                        </p:cTn>
                                        <p:tgtEl>
                                          <p:spTgt spid="6">
                                            <p:txEl>
                                              <p:pRg st="7" end="7"/>
                                            </p:txEl>
                                          </p:spTgt>
                                        </p:tgtEl>
                                        <p:attrNameLst>
                                          <p:attrName>ppt_x</p:attrName>
                                        </p:attrNameLst>
                                      </p:cBhvr>
                                      <p:tavLst>
                                        <p:tav tm="0">
                                          <p:val>
                                            <p:strVal val="#ppt_x-.1"/>
                                          </p:val>
                                        </p:tav>
                                        <p:tav tm="100000">
                                          <p:val>
                                            <p:strVal val="#ppt_x"/>
                                          </p:val>
                                        </p:tav>
                                      </p:tavLst>
                                    </p:anim>
                                    <p:anim calcmode="lin" valueType="num">
                                      <p:cBhvr>
                                        <p:cTn id="196" dur="500" fill="hold">
                                          <p:stCondLst>
                                            <p:cond delay="0"/>
                                          </p:stCondLst>
                                        </p:cTn>
                                        <p:tgtEl>
                                          <p:spTgt spid="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97" fill="hold">
                      <p:stCondLst>
                        <p:cond delay="indefinite"/>
                      </p:stCondLst>
                      <p:childTnLst>
                        <p:par>
                          <p:cTn id="198" fill="hold">
                            <p:stCondLst>
                              <p:cond delay="0"/>
                            </p:stCondLst>
                            <p:childTnLst>
                              <p:par>
                                <p:cTn id="199" presetID="40" presetClass="entr" presetSubtype="0" fill="hold" grpId="0" nodeType="clickEffect">
                                  <p:stCondLst>
                                    <p:cond delay="0"/>
                                  </p:stCondLst>
                                  <p:iterate type="lt">
                                    <p:tmPct val="10000"/>
                                  </p:iterate>
                                  <p:childTnLst>
                                    <p:set>
                                      <p:cBhvr>
                                        <p:cTn id="200" dur="1" fill="hold">
                                          <p:stCondLst>
                                            <p:cond delay="0"/>
                                          </p:stCondLst>
                                        </p:cTn>
                                        <p:tgtEl>
                                          <p:spTgt spid="6">
                                            <p:txEl>
                                              <p:pRg st="8" end="8"/>
                                            </p:txEl>
                                          </p:spTgt>
                                        </p:tgtEl>
                                        <p:attrNameLst>
                                          <p:attrName>style.visibility</p:attrName>
                                        </p:attrNameLst>
                                      </p:cBhvr>
                                      <p:to>
                                        <p:strVal val="visible"/>
                                      </p:to>
                                    </p:set>
                                    <p:animEffect transition="in" filter="fade">
                                      <p:cBhvr>
                                        <p:cTn id="201" dur="500">
                                          <p:stCondLst>
                                            <p:cond delay="0"/>
                                          </p:stCondLst>
                                        </p:cTn>
                                        <p:tgtEl>
                                          <p:spTgt spid="6">
                                            <p:txEl>
                                              <p:pRg st="8" end="8"/>
                                            </p:txEl>
                                          </p:spTgt>
                                        </p:tgtEl>
                                      </p:cBhvr>
                                    </p:animEffect>
                                    <p:anim calcmode="lin" valueType="num">
                                      <p:cBhvr>
                                        <p:cTn id="202" dur="500" fill="hold">
                                          <p:stCondLst>
                                            <p:cond delay="0"/>
                                          </p:stCondLst>
                                        </p:cTn>
                                        <p:tgtEl>
                                          <p:spTgt spid="6">
                                            <p:txEl>
                                              <p:pRg st="8" end="8"/>
                                            </p:txEl>
                                          </p:spTgt>
                                        </p:tgtEl>
                                        <p:attrNameLst>
                                          <p:attrName>ppt_x</p:attrName>
                                        </p:attrNameLst>
                                      </p:cBhvr>
                                      <p:tavLst>
                                        <p:tav tm="0">
                                          <p:val>
                                            <p:strVal val="#ppt_x-.1"/>
                                          </p:val>
                                        </p:tav>
                                        <p:tav tm="100000">
                                          <p:val>
                                            <p:strVal val="#ppt_x"/>
                                          </p:val>
                                        </p:tav>
                                      </p:tavLst>
                                    </p:anim>
                                    <p:anim calcmode="lin" valueType="num">
                                      <p:cBhvr>
                                        <p:cTn id="203" dur="500" fill="hold">
                                          <p:stCondLst>
                                            <p:cond delay="0"/>
                                          </p:stCondLst>
                                        </p:cTn>
                                        <p:tgtEl>
                                          <p:spTgt spid="6">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PACKAGE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4" name="Content Placeholder 2"/>
          <p:cNvSpPr>
            <a:spLocks noGrp="1"/>
          </p:cNvSpPr>
          <p:nvPr>
            <p:ph idx="1"/>
          </p:nvPr>
        </p:nvSpPr>
        <p:spPr>
          <a:xfrm>
            <a:off x="71470" y="1285860"/>
            <a:ext cx="9144000" cy="5429288"/>
          </a:xfrm>
        </p:spPr>
        <p:txBody>
          <a:bodyPr/>
          <a:lstStyle/>
          <a:p>
            <a:pPr eaLnBrk="1" hangingPunct="1">
              <a:buNone/>
            </a:pPr>
            <a:endParaRPr lang="en-US" u="sng" dirty="0" smtClean="0"/>
          </a:p>
          <a:p>
            <a:pPr eaLnBrk="1" hangingPunct="1">
              <a:buFont typeface="Wingdings 2" pitchFamily="18" charset="2"/>
              <a:buNone/>
            </a:pPr>
            <a:r>
              <a:rPr lang="en-US" dirty="0" smtClean="0">
                <a:sym typeface="Wingdings" pitchFamily="2" charset="2"/>
              </a:rPr>
              <a:t>Under Java package is used to contain different classes.</a:t>
            </a:r>
          </a:p>
          <a:p>
            <a:pPr eaLnBrk="1" hangingPunct="1">
              <a:buFont typeface="Wingdings 2" pitchFamily="18" charset="2"/>
              <a:buNone/>
            </a:pPr>
            <a:r>
              <a:rPr lang="en-US" u="sng" dirty="0" smtClean="0">
                <a:sym typeface="Wingdings" pitchFamily="2" charset="2"/>
              </a:rPr>
              <a:t>Types of packages:</a:t>
            </a:r>
          </a:p>
          <a:p>
            <a:pPr eaLnBrk="1" hangingPunct="1">
              <a:buFont typeface="Wingdings 2" pitchFamily="18" charset="2"/>
              <a:buNone/>
            </a:pPr>
            <a:endParaRPr lang="en-US" dirty="0" smtClean="0"/>
          </a:p>
        </p:txBody>
      </p:sp>
      <p:graphicFrame>
        <p:nvGraphicFramePr>
          <p:cNvPr id="6" name="Diagram 5"/>
          <p:cNvGraphicFramePr/>
          <p:nvPr/>
        </p:nvGraphicFramePr>
        <p:xfrm>
          <a:off x="1976470" y="2676548"/>
          <a:ext cx="51054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plus(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plus(in)">
                                      <p:cBhvr>
                                        <p:cTn id="17" dur="2000"/>
                                        <p:tgtEl>
                                          <p:spTgt spid="4">
                                            <p:txEl>
                                              <p:pRg st="2" end="2"/>
                                            </p:txEl>
                                          </p:spTgt>
                                        </p:tgtEl>
                                      </p:cBhvr>
                                    </p:animEffect>
                                  </p:childTnLst>
                                </p:cTn>
                              </p:par>
                              <p:par>
                                <p:cTn id="18" presetID="13"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plus(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Graphic spid="6"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PACKAGE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142844" y="1493959"/>
            <a:ext cx="4572000" cy="5078313"/>
          </a:xfrm>
          <a:prstGeom prst="rect">
            <a:avLst/>
          </a:prstGeom>
        </p:spPr>
        <p:txBody>
          <a:bodyPr>
            <a:spAutoFit/>
          </a:bodyPr>
          <a:lstStyle/>
          <a:p>
            <a:pPr marL="548640" indent="-411480">
              <a:buClr>
                <a:schemeClr val="tx1">
                  <a:shade val="95000"/>
                </a:schemeClr>
              </a:buClr>
              <a:defRPr/>
            </a:pPr>
            <a:r>
              <a:rPr lang="en-US" u="sng" dirty="0" smtClean="0"/>
              <a:t>Creating User </a:t>
            </a:r>
            <a:r>
              <a:rPr lang="en-US" u="sng" dirty="0" err="1" smtClean="0"/>
              <a:t>DefIned</a:t>
            </a:r>
            <a:r>
              <a:rPr lang="en-US" u="sng" dirty="0" smtClean="0"/>
              <a:t> Packages:</a:t>
            </a:r>
          </a:p>
          <a:p>
            <a:pPr marL="548640" indent="-411480">
              <a:buClr>
                <a:schemeClr val="tx1">
                  <a:shade val="95000"/>
                </a:schemeClr>
              </a:buClr>
              <a:defRPr/>
            </a:pPr>
            <a:r>
              <a:rPr lang="en-US" dirty="0" smtClean="0"/>
              <a:t>package </a:t>
            </a:r>
            <a:r>
              <a:rPr lang="en-US" dirty="0" err="1" smtClean="0"/>
              <a:t>mypack</a:t>
            </a:r>
            <a:r>
              <a:rPr lang="en-US" dirty="0" smtClean="0"/>
              <a:t>;</a:t>
            </a:r>
          </a:p>
          <a:p>
            <a:pPr marL="548640" indent="-411480">
              <a:buClr>
                <a:schemeClr val="tx1">
                  <a:shade val="95000"/>
                </a:schemeClr>
              </a:buClr>
              <a:defRPr/>
            </a:pPr>
            <a:r>
              <a:rPr lang="en-US" dirty="0" smtClean="0"/>
              <a:t>public class Pack</a:t>
            </a:r>
          </a:p>
          <a:p>
            <a:pPr marL="548640" indent="-411480">
              <a:buClr>
                <a:schemeClr val="tx1">
                  <a:shade val="95000"/>
                </a:schemeClr>
              </a:buClr>
              <a:defRPr/>
            </a:pPr>
            <a:r>
              <a:rPr lang="en-US" dirty="0" smtClean="0"/>
              <a:t>{</a:t>
            </a:r>
          </a:p>
          <a:p>
            <a:pPr marL="548640" indent="-411480">
              <a:buClr>
                <a:schemeClr val="tx1">
                  <a:shade val="95000"/>
                </a:schemeClr>
              </a:buClr>
              <a:defRPr/>
            </a:pPr>
            <a:r>
              <a:rPr lang="en-US" dirty="0" smtClean="0"/>
              <a:t>	public void show()</a:t>
            </a:r>
          </a:p>
          <a:p>
            <a:pPr marL="548640" indent="-411480">
              <a:buClr>
                <a:schemeClr val="tx1">
                  <a:shade val="95000"/>
                </a:schemeClr>
              </a:buClr>
              <a:defRPr/>
            </a:pPr>
            <a:r>
              <a:rPr lang="en-US" dirty="0" smtClean="0"/>
              <a:t>	{</a:t>
            </a:r>
          </a:p>
          <a:p>
            <a:pPr marL="548640" indent="-411480">
              <a:buClr>
                <a:schemeClr val="tx1">
                  <a:shade val="95000"/>
                </a:schemeClr>
              </a:buClr>
              <a:defRPr/>
            </a:pPr>
            <a:r>
              <a:rPr lang="en-US" dirty="0" smtClean="0"/>
              <a:t>		</a:t>
            </a:r>
            <a:r>
              <a:rPr lang="en-US" dirty="0" err="1" smtClean="0"/>
              <a:t>System.out.println</a:t>
            </a:r>
            <a:r>
              <a:rPr lang="en-US" dirty="0" smtClean="0"/>
              <a:t>("Inside </a:t>
            </a:r>
            <a:r>
              <a:rPr lang="en-US" dirty="0" err="1" smtClean="0"/>
              <a:t>mypack</a:t>
            </a:r>
            <a:r>
              <a:rPr lang="en-US" dirty="0" smtClean="0"/>
              <a:t>");</a:t>
            </a:r>
          </a:p>
          <a:p>
            <a:pPr marL="548640" indent="-411480">
              <a:buClr>
                <a:schemeClr val="tx1">
                  <a:shade val="95000"/>
                </a:schemeClr>
              </a:buClr>
              <a:defRPr/>
            </a:pPr>
            <a:r>
              <a:rPr lang="en-US" dirty="0" smtClean="0"/>
              <a:t>	}</a:t>
            </a:r>
          </a:p>
          <a:p>
            <a:pPr marL="548640" indent="-411480">
              <a:buClr>
                <a:schemeClr val="tx1">
                  <a:shade val="95000"/>
                </a:schemeClr>
              </a:buClr>
              <a:defRPr/>
            </a:pPr>
            <a:r>
              <a:rPr lang="en-US" dirty="0" smtClean="0"/>
              <a:t>}</a:t>
            </a:r>
          </a:p>
          <a:p>
            <a:pPr marL="548640" indent="-411480">
              <a:buClr>
                <a:schemeClr val="tx1">
                  <a:shade val="95000"/>
                </a:schemeClr>
              </a:buClr>
              <a:defRPr/>
            </a:pPr>
            <a:endParaRPr lang="en-US" dirty="0" smtClean="0"/>
          </a:p>
          <a:p>
            <a:pPr marL="548640" indent="-411480">
              <a:buClr>
                <a:schemeClr val="tx1">
                  <a:shade val="95000"/>
                </a:schemeClr>
              </a:buClr>
              <a:defRPr/>
            </a:pPr>
            <a:endParaRPr lang="en-US" dirty="0" smtClean="0"/>
          </a:p>
          <a:p>
            <a:pPr marL="548640" indent="-411480">
              <a:buClr>
                <a:schemeClr val="tx1">
                  <a:shade val="95000"/>
                </a:schemeClr>
              </a:buClr>
              <a:defRPr/>
            </a:pPr>
            <a:r>
              <a:rPr lang="en-US" dirty="0" smtClean="0"/>
              <a:t>Directory name of the package  should be as </a:t>
            </a:r>
          </a:p>
          <a:p>
            <a:pPr marL="548640" indent="-411480">
              <a:buClr>
                <a:schemeClr val="tx1">
                  <a:shade val="95000"/>
                </a:schemeClr>
              </a:buClr>
              <a:defRPr/>
            </a:pPr>
            <a:r>
              <a:rPr lang="en-US" dirty="0" smtClean="0"/>
              <a:t>same as the package name</a:t>
            </a:r>
          </a:p>
          <a:p>
            <a:pPr marL="548640" indent="-411480">
              <a:buClr>
                <a:schemeClr val="tx1">
                  <a:shade val="95000"/>
                </a:schemeClr>
              </a:buClr>
              <a:defRPr/>
            </a:pPr>
            <a:endParaRPr lang="en-US" dirty="0" smtClean="0"/>
          </a:p>
          <a:p>
            <a:pPr marL="548640" indent="-411480">
              <a:buClr>
                <a:schemeClr val="tx1">
                  <a:shade val="95000"/>
                </a:schemeClr>
              </a:buClr>
              <a:defRPr/>
            </a:pPr>
            <a:r>
              <a:rPr lang="en-US" dirty="0" smtClean="0"/>
              <a:t>From the source file directory  compile in the </a:t>
            </a:r>
          </a:p>
          <a:p>
            <a:pPr marL="548640" indent="-411480">
              <a:buClr>
                <a:schemeClr val="tx1">
                  <a:shade val="95000"/>
                </a:schemeClr>
              </a:buClr>
              <a:defRPr/>
            </a:pPr>
            <a:r>
              <a:rPr lang="en-US" dirty="0" smtClean="0"/>
              <a:t>following way:</a:t>
            </a:r>
          </a:p>
          <a:p>
            <a:pPr marL="548640" indent="-411480">
              <a:buClr>
                <a:schemeClr val="tx1">
                  <a:shade val="95000"/>
                </a:schemeClr>
              </a:buClr>
              <a:defRPr/>
            </a:pPr>
            <a:r>
              <a:rPr lang="en-US" dirty="0" smtClean="0"/>
              <a:t>&gt;</a:t>
            </a:r>
            <a:r>
              <a:rPr lang="en-US" dirty="0" err="1" smtClean="0"/>
              <a:t>javac</a:t>
            </a:r>
            <a:r>
              <a:rPr lang="en-US" dirty="0" smtClean="0"/>
              <a:t>  -d . Pack.java</a:t>
            </a:r>
          </a:p>
          <a:p>
            <a:pPr marL="548640" indent="-411480">
              <a:buClr>
                <a:schemeClr val="tx1">
                  <a:shade val="95000"/>
                </a:schemeClr>
              </a:buClr>
              <a:defRPr/>
            </a:pPr>
            <a:endParaRPr lang="en-US" dirty="0"/>
          </a:p>
        </p:txBody>
      </p:sp>
      <p:sp>
        <p:nvSpPr>
          <p:cNvPr id="10" name="Rectangle 9"/>
          <p:cNvSpPr/>
          <p:nvPr/>
        </p:nvSpPr>
        <p:spPr>
          <a:xfrm>
            <a:off x="4786346" y="1566810"/>
            <a:ext cx="4143372" cy="2862322"/>
          </a:xfrm>
          <a:prstGeom prst="rect">
            <a:avLst/>
          </a:prstGeom>
        </p:spPr>
        <p:txBody>
          <a:bodyPr wrap="square">
            <a:spAutoFit/>
          </a:bodyPr>
          <a:lstStyle/>
          <a:p>
            <a:pPr marL="548640" indent="-411480">
              <a:buClr>
                <a:schemeClr val="tx1">
                  <a:shade val="95000"/>
                </a:schemeClr>
              </a:buClr>
              <a:defRPr/>
            </a:pPr>
            <a:r>
              <a:rPr lang="en-US" b="1" u="sng" dirty="0" smtClean="0"/>
              <a:t>Accessing Package</a:t>
            </a:r>
          </a:p>
          <a:p>
            <a:pPr marL="548640" indent="-411480">
              <a:buClr>
                <a:schemeClr val="tx1">
                  <a:shade val="95000"/>
                </a:schemeClr>
              </a:buClr>
              <a:defRPr/>
            </a:pPr>
            <a:r>
              <a:rPr lang="en-US" dirty="0" smtClean="0"/>
              <a:t>import </a:t>
            </a:r>
            <a:r>
              <a:rPr lang="en-US" dirty="0" err="1" smtClean="0"/>
              <a:t>mypack.Pack</a:t>
            </a:r>
            <a:r>
              <a:rPr lang="en-US" dirty="0" smtClean="0"/>
              <a:t>;</a:t>
            </a:r>
          </a:p>
          <a:p>
            <a:pPr marL="548640" indent="-411480">
              <a:buClr>
                <a:schemeClr val="tx1">
                  <a:shade val="95000"/>
                </a:schemeClr>
              </a:buClr>
              <a:defRPr/>
            </a:pPr>
            <a:r>
              <a:rPr lang="en-US" dirty="0" smtClean="0"/>
              <a:t>class </a:t>
            </a:r>
            <a:r>
              <a:rPr lang="en-US" dirty="0" err="1" smtClean="0"/>
              <a:t>PackageExample</a:t>
            </a:r>
            <a:endParaRPr lang="en-US" dirty="0" smtClean="0"/>
          </a:p>
          <a:p>
            <a:pPr marL="548640" indent="-411480">
              <a:buClr>
                <a:schemeClr val="tx1">
                  <a:shade val="95000"/>
                </a:schemeClr>
              </a:buClr>
              <a:defRPr/>
            </a:pPr>
            <a:r>
              <a:rPr lang="en-US" dirty="0" smtClean="0"/>
              <a:t>{</a:t>
            </a:r>
          </a:p>
          <a:p>
            <a:pPr marL="548640" indent="-411480">
              <a:buClr>
                <a:schemeClr val="tx1">
                  <a:shade val="95000"/>
                </a:schemeClr>
              </a:buClr>
              <a:defRPr/>
            </a:pPr>
            <a:r>
              <a:rPr lang="en-US" dirty="0" smtClean="0"/>
              <a:t>	public static void main(String </a:t>
            </a:r>
            <a:r>
              <a:rPr lang="en-US" dirty="0" err="1" smtClean="0"/>
              <a:t>arr</a:t>
            </a:r>
            <a:r>
              <a:rPr lang="en-US" dirty="0" smtClean="0"/>
              <a:t>[])</a:t>
            </a:r>
          </a:p>
          <a:p>
            <a:pPr marL="548640" indent="-411480">
              <a:buClr>
                <a:schemeClr val="tx1">
                  <a:shade val="95000"/>
                </a:schemeClr>
              </a:buClr>
              <a:defRPr/>
            </a:pPr>
            <a:r>
              <a:rPr lang="en-US" dirty="0" smtClean="0"/>
              <a:t>	{</a:t>
            </a:r>
          </a:p>
          <a:p>
            <a:pPr marL="548640" indent="-411480">
              <a:buClr>
                <a:schemeClr val="tx1">
                  <a:shade val="95000"/>
                </a:schemeClr>
              </a:buClr>
              <a:defRPr/>
            </a:pPr>
            <a:r>
              <a:rPr lang="en-US" dirty="0" smtClean="0"/>
              <a:t>		Pack </a:t>
            </a:r>
            <a:r>
              <a:rPr lang="en-US" dirty="0" err="1" smtClean="0"/>
              <a:t>pack</a:t>
            </a:r>
            <a:r>
              <a:rPr lang="en-US" dirty="0" smtClean="0"/>
              <a:t>=new Pack();</a:t>
            </a:r>
          </a:p>
          <a:p>
            <a:pPr marL="548640" indent="-411480">
              <a:buClr>
                <a:schemeClr val="tx1">
                  <a:shade val="95000"/>
                </a:schemeClr>
              </a:buClr>
              <a:defRPr/>
            </a:pPr>
            <a:r>
              <a:rPr lang="en-US" dirty="0" smtClean="0"/>
              <a:t>		</a:t>
            </a:r>
            <a:r>
              <a:rPr lang="en-US" dirty="0" err="1" smtClean="0"/>
              <a:t>pack.show</a:t>
            </a:r>
            <a:r>
              <a:rPr lang="en-US" dirty="0" smtClean="0"/>
              <a:t>();</a:t>
            </a:r>
          </a:p>
          <a:p>
            <a:pPr marL="548640" indent="-411480">
              <a:buClr>
                <a:schemeClr val="tx1">
                  <a:shade val="95000"/>
                </a:schemeClr>
              </a:buClr>
              <a:defRPr/>
            </a:pPr>
            <a:r>
              <a:rPr lang="en-US" dirty="0" smtClean="0"/>
              <a:t>	}</a:t>
            </a:r>
          </a:p>
          <a:p>
            <a:pPr marL="548640" indent="-411480">
              <a:buClr>
                <a:schemeClr val="tx1">
                  <a:shade val="95000"/>
                </a:schemeClr>
              </a:buClr>
              <a:defRPr/>
            </a:pPr>
            <a:r>
              <a:rPr lang="en-US" dirty="0" smtClean="0"/>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6" name="Rectangle 5"/>
          <p:cNvSpPr/>
          <p:nvPr/>
        </p:nvSpPr>
        <p:spPr>
          <a:xfrm>
            <a:off x="357158" y="1500174"/>
            <a:ext cx="6000792" cy="3477875"/>
          </a:xfrm>
          <a:prstGeom prst="rect">
            <a:avLst/>
          </a:prstGeom>
        </p:spPr>
        <p:txBody>
          <a:bodyPr wrap="square">
            <a:spAutoFit/>
          </a:bodyPr>
          <a:lstStyle/>
          <a:p>
            <a:r>
              <a:rPr lang="en-US" sz="2000" b="1" u="sng" dirty="0" smtClean="0"/>
              <a:t>Example of using system package:</a:t>
            </a:r>
          </a:p>
          <a:p>
            <a:endParaRPr lang="en-US" sz="2000" b="1" u="sng" dirty="0" smtClean="0"/>
          </a:p>
          <a:p>
            <a:r>
              <a:rPr lang="en-US" sz="2000" dirty="0" smtClean="0"/>
              <a:t>import </a:t>
            </a:r>
            <a:r>
              <a:rPr lang="en-US" sz="2000" dirty="0" err="1" smtClean="0"/>
              <a:t>java.util.Date</a:t>
            </a:r>
            <a:r>
              <a:rPr lang="en-US" sz="2000" dirty="0" smtClean="0"/>
              <a:t>;</a:t>
            </a:r>
          </a:p>
          <a:p>
            <a:r>
              <a:rPr lang="en-US" sz="2000" dirty="0" smtClean="0"/>
              <a:t>class</a:t>
            </a:r>
          </a:p>
          <a:p>
            <a:r>
              <a:rPr lang="en-US" sz="2000" dirty="0" smtClean="0"/>
              <a:t>{</a:t>
            </a:r>
          </a:p>
          <a:p>
            <a:r>
              <a:rPr lang="en-US" sz="2000" dirty="0" smtClean="0"/>
              <a:t>	public static void main(String </a:t>
            </a:r>
            <a:r>
              <a:rPr lang="en-US" sz="2000" dirty="0" err="1" smtClean="0"/>
              <a:t>arr</a:t>
            </a:r>
            <a:r>
              <a:rPr lang="en-US" sz="2000" dirty="0" smtClean="0"/>
              <a:t>[])</a:t>
            </a:r>
          </a:p>
          <a:p>
            <a:r>
              <a:rPr lang="en-US" sz="2000" dirty="0" smtClean="0"/>
              <a:t>	{</a:t>
            </a:r>
          </a:p>
          <a:p>
            <a:r>
              <a:rPr lang="en-US" sz="2000" dirty="0" smtClean="0"/>
              <a:t>		Date </a:t>
            </a:r>
            <a:r>
              <a:rPr lang="en-US" sz="2000" dirty="0" err="1" smtClean="0"/>
              <a:t>dt</a:t>
            </a:r>
            <a:r>
              <a:rPr lang="en-US" sz="2000" dirty="0" smtClean="0"/>
              <a:t>=new Date();</a:t>
            </a:r>
          </a:p>
          <a:p>
            <a:r>
              <a:rPr lang="en-US" sz="2000" dirty="0" smtClean="0"/>
              <a:t>		</a:t>
            </a:r>
            <a:r>
              <a:rPr lang="en-US" sz="2000" dirty="0" err="1" smtClean="0"/>
              <a:t>System.out.println</a:t>
            </a:r>
            <a:r>
              <a:rPr lang="en-US" sz="2000" dirty="0" smtClean="0"/>
              <a:t> (“Now=”+</a:t>
            </a:r>
            <a:r>
              <a:rPr lang="en-US" sz="2000" dirty="0" err="1" smtClean="0"/>
              <a:t>dt</a:t>
            </a:r>
            <a:r>
              <a:rPr lang="en-US" sz="2000" dirty="0" smtClean="0"/>
              <a:t>);</a:t>
            </a:r>
          </a:p>
          <a:p>
            <a:r>
              <a:rPr lang="en-US" sz="2000" dirty="0" smtClean="0"/>
              <a:t>	}</a:t>
            </a:r>
          </a:p>
          <a:p>
            <a:r>
              <a:rPr lang="en-US" sz="2000" dirty="0" smtClean="0"/>
              <a:t>} </a:t>
            </a:r>
          </a:p>
        </p:txBody>
      </p:sp>
      <p:sp>
        <p:nvSpPr>
          <p:cNvPr id="7"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PACKAGE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214422"/>
            <a:ext cx="6543692"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JAVA FEATURES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Platform</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Independent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solidFill>
                  <a:schemeClr val="tx1">
                    <a:lumMod val="85000"/>
                    <a:lumOff val="15000"/>
                  </a:schemeClr>
                </a:solidFill>
              </a:rPr>
              <a:t>Portable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Object Oriented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solidFill>
                  <a:schemeClr val="tx1">
                    <a:lumMod val="85000"/>
                    <a:lumOff val="15000"/>
                  </a:schemeClr>
                </a:solidFill>
              </a:rPr>
              <a:t>Robust &amp; Secure</a:t>
            </a:r>
            <a:r>
              <a:rPr lang="en-US" sz="2200" dirty="0" smtClean="0">
                <a:solidFill>
                  <a:schemeClr val="tx1">
                    <a:lumMod val="85000"/>
                    <a:lumOff val="15000"/>
                  </a:schemeClr>
                </a:solidFill>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Distributed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Simple &amp; Small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Multi Threaded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Compile &amp; Interpreted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High Performance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strips(downRight)">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strips(downRight)">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strips(downRight)">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strips(downRight)">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strips(downRight)">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4">
                                            <p:txEl>
                                              <p:pRg st="7" end="7"/>
                                            </p:txEl>
                                          </p:spTgt>
                                        </p:tgtEl>
                                        <p:attrNameLst>
                                          <p:attrName>style.visibility</p:attrName>
                                        </p:attrNameLst>
                                      </p:cBhvr>
                                      <p:to>
                                        <p:strVal val="visible"/>
                                      </p:to>
                                    </p:set>
                                    <p:animEffect transition="in" filter="strips(downRight)">
                                      <p:cBhvr>
                                        <p:cTn id="37" dur="500"/>
                                        <p:tgtEl>
                                          <p:spTgt spid="1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4">
                                            <p:txEl>
                                              <p:pRg st="8" end="8"/>
                                            </p:txEl>
                                          </p:spTgt>
                                        </p:tgtEl>
                                        <p:attrNameLst>
                                          <p:attrName>style.visibility</p:attrName>
                                        </p:attrNameLst>
                                      </p:cBhvr>
                                      <p:to>
                                        <p:strVal val="visible"/>
                                      </p:to>
                                    </p:set>
                                    <p:animEffect transition="in" filter="strips(downRight)">
                                      <p:cBhvr>
                                        <p:cTn id="42" dur="500"/>
                                        <p:tgtEl>
                                          <p:spTgt spid="1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14">
                                            <p:txEl>
                                              <p:pRg st="9" end="9"/>
                                            </p:txEl>
                                          </p:spTgt>
                                        </p:tgtEl>
                                        <p:attrNameLst>
                                          <p:attrName>style.visibility</p:attrName>
                                        </p:attrNameLst>
                                      </p:cBhvr>
                                      <p:to>
                                        <p:strVal val="visible"/>
                                      </p:to>
                                    </p:set>
                                    <p:animEffect transition="in" filter="strips(downRight)">
                                      <p:cBhvr>
                                        <p:cTn id="47" dur="500"/>
                                        <p:tgtEl>
                                          <p:spTgt spid="1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14">
                                            <p:txEl>
                                              <p:pRg st="10" end="10"/>
                                            </p:txEl>
                                          </p:spTgt>
                                        </p:tgtEl>
                                        <p:attrNameLst>
                                          <p:attrName>style.visibility</p:attrName>
                                        </p:attrNameLst>
                                      </p:cBhvr>
                                      <p:to>
                                        <p:strVal val="visible"/>
                                      </p:to>
                                    </p:set>
                                    <p:animEffect transition="in" filter="strips(downRight)">
                                      <p:cBhvr>
                                        <p:cTn id="52"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6" name="Rectangle 5"/>
          <p:cNvSpPr/>
          <p:nvPr/>
        </p:nvSpPr>
        <p:spPr>
          <a:xfrm>
            <a:off x="357158" y="1357299"/>
            <a:ext cx="8429684" cy="5632311"/>
          </a:xfrm>
          <a:prstGeom prst="rect">
            <a:avLst/>
          </a:prstGeom>
        </p:spPr>
        <p:txBody>
          <a:bodyPr wrap="square">
            <a:spAutoFit/>
          </a:bodyPr>
          <a:lstStyle/>
          <a:p>
            <a:pPr>
              <a:buFont typeface="Arial" pitchFamily="34" charset="0"/>
              <a:buChar char="•"/>
            </a:pPr>
            <a:r>
              <a:rPr lang="en-US" dirty="0" smtClean="0"/>
              <a:t>Exception is the short hand of the  phrase “Exceptional Event”</a:t>
            </a:r>
          </a:p>
          <a:p>
            <a:pPr>
              <a:buFont typeface="Arial" pitchFamily="34" charset="0"/>
              <a:buChar char="•"/>
            </a:pPr>
            <a:endParaRPr lang="en-US" dirty="0" smtClean="0"/>
          </a:p>
          <a:p>
            <a:pPr>
              <a:buFont typeface="Arial" pitchFamily="34" charset="0"/>
              <a:buChar char="•"/>
            </a:pPr>
            <a:r>
              <a:rPr lang="en-US" u="sng" dirty="0" smtClean="0"/>
              <a:t>Definition:</a:t>
            </a:r>
            <a:r>
              <a:rPr lang="en-US" dirty="0" smtClean="0"/>
              <a:t> Abnormal conditions that arises in a code sequence at run-time.</a:t>
            </a:r>
          </a:p>
          <a:p>
            <a:pPr>
              <a:buFont typeface="Arial" pitchFamily="34" charset="0"/>
              <a:buChar char="•"/>
            </a:pPr>
            <a:endParaRPr lang="en-US" dirty="0" smtClean="0"/>
          </a:p>
          <a:p>
            <a:pPr>
              <a:buFont typeface="Arial" pitchFamily="34" charset="0"/>
              <a:buChar char="•"/>
            </a:pPr>
            <a:r>
              <a:rPr lang="en-US" dirty="0" smtClean="0"/>
              <a:t>We can say these are runtime </a:t>
            </a:r>
            <a:r>
              <a:rPr lang="en-US" dirty="0" err="1" smtClean="0"/>
              <a:t>errors.Java</a:t>
            </a:r>
            <a:r>
              <a:rPr lang="en-US" dirty="0" smtClean="0"/>
              <a:t> has its built-in capability to ensure that exceptions are handled within the java program.</a:t>
            </a:r>
          </a:p>
          <a:p>
            <a:pPr>
              <a:buFont typeface="Arial" pitchFamily="34" charset="0"/>
              <a:buChar char="•"/>
            </a:pPr>
            <a:endParaRPr lang="en-US" dirty="0" smtClean="0"/>
          </a:p>
          <a:p>
            <a:pPr>
              <a:buFont typeface="Arial" pitchFamily="34" charset="0"/>
              <a:buChar char="•"/>
            </a:pPr>
            <a:r>
              <a:rPr lang="en-US" dirty="0" smtClean="0"/>
              <a:t>Exceptions handled by:</a:t>
            </a:r>
          </a:p>
          <a:p>
            <a:pPr>
              <a:buFont typeface="Arial" pitchFamily="34" charset="0"/>
              <a:buChar char="•"/>
            </a:pPr>
            <a:endParaRPr lang="en-US" dirty="0" smtClean="0"/>
          </a:p>
          <a:p>
            <a:pPr lvl="1">
              <a:buFont typeface="Arial" pitchFamily="34" charset="0"/>
              <a:buChar char="•"/>
            </a:pPr>
            <a:r>
              <a:rPr lang="en-US" dirty="0" smtClean="0">
                <a:sym typeface="Wingdings" pitchFamily="2" charset="2"/>
              </a:rPr>
              <a:t>Programmer</a:t>
            </a:r>
          </a:p>
          <a:p>
            <a:pPr lvl="1">
              <a:buFont typeface="Arial" pitchFamily="34" charset="0"/>
              <a:buChar char="•"/>
            </a:pPr>
            <a:r>
              <a:rPr lang="en-US" dirty="0" smtClean="0">
                <a:sym typeface="Wingdings" pitchFamily="2" charset="2"/>
              </a:rPr>
              <a:t>JVM(Java Runtime System)</a:t>
            </a:r>
          </a:p>
          <a:p>
            <a:pPr>
              <a:buFont typeface="Arial" pitchFamily="34" charset="0"/>
              <a:buChar char="•"/>
            </a:pPr>
            <a:endParaRPr lang="en-US" dirty="0" smtClean="0">
              <a:sym typeface="Wingdings" pitchFamily="2" charset="2"/>
            </a:endParaRPr>
          </a:p>
          <a:p>
            <a:pPr>
              <a:buFont typeface="Arial" pitchFamily="34" charset="0"/>
              <a:buChar char="•"/>
            </a:pPr>
            <a:r>
              <a:rPr lang="en-US" dirty="0" smtClean="0"/>
              <a:t>Basically Exceptions occurs due to some run-time errors.</a:t>
            </a:r>
          </a:p>
          <a:p>
            <a:pPr>
              <a:buFont typeface="Arial" pitchFamily="34" charset="0"/>
              <a:buChar char="•"/>
            </a:pPr>
            <a:r>
              <a:rPr lang="en-US" dirty="0" smtClean="0"/>
              <a:t>ex: </a:t>
            </a:r>
          </a:p>
          <a:p>
            <a:pPr>
              <a:buFont typeface="Arial" pitchFamily="34" charset="0"/>
              <a:buChar char="•"/>
            </a:pPr>
            <a:r>
              <a:rPr lang="en-US" dirty="0" smtClean="0"/>
              <a:t>When to try to divide some number by zero.</a:t>
            </a:r>
          </a:p>
          <a:p>
            <a:pPr>
              <a:buFont typeface="Arial" pitchFamily="34" charset="0"/>
              <a:buChar char="•"/>
            </a:pPr>
            <a:endParaRPr lang="en-US" dirty="0" smtClean="0"/>
          </a:p>
          <a:p>
            <a:pPr>
              <a:buFont typeface="Arial" pitchFamily="34" charset="0"/>
              <a:buChar char="•"/>
            </a:pPr>
            <a:r>
              <a:rPr lang="en-US" dirty="0" smtClean="0"/>
              <a:t>When we try to connect to a database but the DSN is not created in the system. </a:t>
            </a:r>
            <a:r>
              <a:rPr lang="en-US" dirty="0" err="1" smtClean="0"/>
              <a:t>i.e</a:t>
            </a:r>
            <a:r>
              <a:rPr lang="en-US" dirty="0" smtClean="0"/>
              <a:t> in case of external resources.</a:t>
            </a:r>
          </a:p>
          <a:p>
            <a:pPr>
              <a:buFont typeface="Arial" pitchFamily="34" charset="0"/>
              <a:buChar char="•"/>
            </a:pPr>
            <a:endParaRPr lang="en-US" dirty="0" smtClean="0"/>
          </a:p>
          <a:p>
            <a:pPr>
              <a:buFont typeface="Arial" pitchFamily="34" charset="0"/>
              <a:buChar char="•"/>
            </a:pPr>
            <a:endParaRPr lang="en-US" dirty="0" smtClean="0"/>
          </a:p>
        </p:txBody>
      </p:sp>
      <p:sp>
        <p:nvSpPr>
          <p:cNvPr id="7"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6" name="Rectangle 5"/>
          <p:cNvSpPr/>
          <p:nvPr/>
        </p:nvSpPr>
        <p:spPr>
          <a:xfrm>
            <a:off x="357158" y="1357299"/>
            <a:ext cx="8429684" cy="5035353"/>
          </a:xfrm>
          <a:prstGeom prst="rect">
            <a:avLst/>
          </a:prstGeom>
        </p:spPr>
        <p:txBody>
          <a:bodyPr wrap="square">
            <a:spAutoFit/>
          </a:bodyPr>
          <a:lstStyle/>
          <a:p>
            <a:pPr>
              <a:lnSpc>
                <a:spcPct val="150000"/>
              </a:lnSpc>
              <a:buFont typeface="Wingdings 2" pitchFamily="18" charset="2"/>
              <a:buNone/>
            </a:pPr>
            <a:r>
              <a:rPr lang="en-US" dirty="0" smtClean="0">
                <a:sym typeface="Wingdings" pitchFamily="2" charset="2"/>
              </a:rPr>
              <a:t>A method may choose to handle exception  itself and pass it on.</a:t>
            </a:r>
          </a:p>
          <a:p>
            <a:pPr>
              <a:lnSpc>
                <a:spcPct val="150000"/>
              </a:lnSpc>
              <a:buFont typeface="Wingdings 2" pitchFamily="18" charset="2"/>
              <a:buNone/>
            </a:pPr>
            <a:r>
              <a:rPr lang="en-US" dirty="0" smtClean="0">
                <a:sym typeface="Wingdings" pitchFamily="2" charset="2"/>
              </a:rPr>
              <a:t>At the point exception is caught it can be processed or can be passed again.</a:t>
            </a:r>
          </a:p>
          <a:p>
            <a:pPr>
              <a:lnSpc>
                <a:spcPct val="150000"/>
              </a:lnSpc>
              <a:buFont typeface="Wingdings 2" pitchFamily="18" charset="2"/>
              <a:buNone/>
            </a:pPr>
            <a:r>
              <a:rPr lang="en-US" dirty="0" smtClean="0">
                <a:sym typeface="Wingdings" pitchFamily="2" charset="2"/>
              </a:rPr>
              <a:t>Exceptions can be generated by Java Runtime System or can be manually generated by your code.</a:t>
            </a:r>
          </a:p>
          <a:p>
            <a:pPr>
              <a:lnSpc>
                <a:spcPct val="150000"/>
              </a:lnSpc>
              <a:buFont typeface="Wingdings 2" pitchFamily="18" charset="2"/>
              <a:buNone/>
            </a:pPr>
            <a:endParaRPr lang="en-US" dirty="0" smtClean="0">
              <a:sym typeface="Wingdings" pitchFamily="2" charset="2"/>
            </a:endParaRPr>
          </a:p>
          <a:p>
            <a:pPr marL="420624" indent="-384048" fontAlgn="auto">
              <a:lnSpc>
                <a:spcPct val="150000"/>
              </a:lnSpc>
              <a:spcAft>
                <a:spcPts val="0"/>
              </a:spcAft>
              <a:buFont typeface="Wingdings 2"/>
              <a:buNone/>
              <a:defRPr/>
            </a:pPr>
            <a:r>
              <a:rPr lang="en-US" dirty="0" smtClean="0">
                <a:sym typeface="Wingdings" pitchFamily="2" charset="2"/>
              </a:rPr>
              <a:t>try  - contains block of code that may throw exception.</a:t>
            </a:r>
          </a:p>
          <a:p>
            <a:pPr marL="420624" indent="-384048" fontAlgn="auto">
              <a:lnSpc>
                <a:spcPct val="150000"/>
              </a:lnSpc>
              <a:spcAft>
                <a:spcPts val="0"/>
              </a:spcAft>
              <a:buFont typeface="Wingdings 2"/>
              <a:buNone/>
              <a:defRPr/>
            </a:pPr>
            <a:r>
              <a:rPr lang="en-US" dirty="0" smtClean="0">
                <a:sym typeface="Wingdings" pitchFamily="2" charset="2"/>
              </a:rPr>
              <a:t>Catch - catch the exception thrown.</a:t>
            </a:r>
          </a:p>
          <a:p>
            <a:pPr marL="420624" indent="-384048" fontAlgn="auto">
              <a:lnSpc>
                <a:spcPct val="150000"/>
              </a:lnSpc>
              <a:spcAft>
                <a:spcPts val="0"/>
              </a:spcAft>
              <a:buFont typeface="Wingdings 2"/>
              <a:buNone/>
              <a:defRPr/>
            </a:pPr>
            <a:r>
              <a:rPr lang="en-US" dirty="0" smtClean="0">
                <a:sym typeface="Wingdings" pitchFamily="2" charset="2"/>
              </a:rPr>
              <a:t>Finally -  contains the block of code that must be executed in the program.</a:t>
            </a:r>
          </a:p>
          <a:p>
            <a:pPr marL="420624" indent="-384048" fontAlgn="auto">
              <a:lnSpc>
                <a:spcPct val="150000"/>
              </a:lnSpc>
              <a:spcAft>
                <a:spcPts val="0"/>
              </a:spcAft>
              <a:buFont typeface="Wingdings 2"/>
              <a:buNone/>
              <a:defRPr/>
            </a:pPr>
            <a:r>
              <a:rPr lang="en-US" dirty="0" smtClean="0">
                <a:sym typeface="Wingdings" pitchFamily="2" charset="2"/>
              </a:rPr>
              <a:t>Throw - it manually throws the Exception.</a:t>
            </a:r>
          </a:p>
          <a:p>
            <a:pPr marL="420624" indent="-384048" fontAlgn="auto">
              <a:lnSpc>
                <a:spcPct val="150000"/>
              </a:lnSpc>
              <a:spcAft>
                <a:spcPts val="0"/>
              </a:spcAft>
              <a:buFont typeface="Wingdings 2"/>
              <a:buNone/>
              <a:defRPr/>
            </a:pPr>
            <a:r>
              <a:rPr lang="en-US" dirty="0" smtClean="0">
                <a:sym typeface="Wingdings" pitchFamily="2" charset="2"/>
              </a:rPr>
              <a:t>Throws - when a method throws some exception we specify with throws key word.</a:t>
            </a:r>
          </a:p>
          <a:p>
            <a:pPr>
              <a:lnSpc>
                <a:spcPct val="150000"/>
              </a:lnSpc>
              <a:buFont typeface="Wingdings 2" pitchFamily="18" charset="2"/>
              <a:buNone/>
            </a:pPr>
            <a:endParaRPr lang="en-US" dirty="0" smtClean="0"/>
          </a:p>
          <a:p>
            <a:pPr>
              <a:lnSpc>
                <a:spcPct val="150000"/>
              </a:lnSpc>
              <a:buFont typeface="Wingdings 2" pitchFamily="18" charset="2"/>
              <a:buNone/>
            </a:pPr>
            <a:endParaRPr lang="en-US" dirty="0" smtClean="0"/>
          </a:p>
        </p:txBody>
      </p:sp>
      <p:sp>
        <p:nvSpPr>
          <p:cNvPr id="7"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4"/>
          <p:cNvSpPr txBox="1">
            <a:spLocks noChangeArrowheads="1"/>
          </p:cNvSpPr>
          <p:nvPr/>
        </p:nvSpPr>
        <p:spPr>
          <a:xfrm>
            <a:off x="214282" y="928670"/>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pic>
        <p:nvPicPr>
          <p:cNvPr id="8" name="Content Placeholder 6" descr="jlrf0901.gif"/>
          <p:cNvPicPr>
            <a:picLocks noGrp="1" noChangeAspect="1"/>
          </p:cNvPicPr>
          <p:nvPr>
            <p:ph sz="quarter" idx="1"/>
          </p:nvPr>
        </p:nvPicPr>
        <p:blipFill>
          <a:blip r:embed="rId2"/>
          <a:srcRect/>
          <a:stretch>
            <a:fillRect/>
          </a:stretch>
        </p:blipFill>
        <p:spPr>
          <a:xfrm>
            <a:off x="357158" y="1428736"/>
            <a:ext cx="8501122" cy="5214974"/>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to="" calcmode="lin" valueType="num">
                                      <p:cBhvr>
                                        <p:cTn id="1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214282" y="1171781"/>
            <a:ext cx="8429684" cy="6186309"/>
          </a:xfrm>
          <a:prstGeom prst="rect">
            <a:avLst/>
          </a:prstGeom>
        </p:spPr>
        <p:txBody>
          <a:bodyPr wrap="square">
            <a:spAutoFit/>
          </a:bodyPr>
          <a:lstStyle/>
          <a:p>
            <a:pPr>
              <a:buFont typeface="Wingdings 2" pitchFamily="18" charset="2"/>
              <a:buNone/>
            </a:pPr>
            <a:r>
              <a:rPr lang="en-US" b="1" u="sng" dirty="0" smtClean="0">
                <a:sym typeface="Wingdings" pitchFamily="2" charset="2"/>
              </a:rPr>
              <a:t>Try , catch  &amp; finally block ex.</a:t>
            </a:r>
          </a:p>
          <a:p>
            <a:pPr>
              <a:buFont typeface="Wingdings 2" pitchFamily="18" charset="2"/>
              <a:buNone/>
            </a:pPr>
            <a:r>
              <a:rPr lang="en-US" dirty="0" smtClean="0">
                <a:sym typeface="Wingdings" pitchFamily="2" charset="2"/>
              </a:rPr>
              <a:t>Class </a:t>
            </a:r>
            <a:r>
              <a:rPr lang="en-US" dirty="0" err="1" smtClean="0">
                <a:sym typeface="Wingdings" pitchFamily="2" charset="2"/>
              </a:rPr>
              <a:t>Exceptionex</a:t>
            </a:r>
            <a:endParaRPr lang="en-US" dirty="0" smtClean="0">
              <a:sym typeface="Wingdings" pitchFamily="2" charset="2"/>
            </a:endParaRPr>
          </a:p>
          <a:p>
            <a:pPr>
              <a:buFont typeface="Wingdings 2" pitchFamily="18" charset="2"/>
              <a:buNone/>
            </a:pPr>
            <a:r>
              <a:rPr lang="en-US" dirty="0" smtClean="0"/>
              <a:t>{</a:t>
            </a:r>
          </a:p>
          <a:p>
            <a:pPr>
              <a:buFont typeface="Wingdings 2" pitchFamily="18" charset="2"/>
              <a:buNone/>
            </a:pPr>
            <a:r>
              <a:rPr lang="en-US" dirty="0" smtClean="0"/>
              <a:t>	public static void main(String </a:t>
            </a:r>
            <a:r>
              <a:rPr lang="en-US" dirty="0" err="1" smtClean="0"/>
              <a:t>args</a:t>
            </a:r>
            <a:r>
              <a:rPr lang="en-US" dirty="0" smtClean="0"/>
              <a:t>[])</a:t>
            </a:r>
          </a:p>
          <a:p>
            <a:pPr>
              <a:buFont typeface="Wingdings 2" pitchFamily="18" charset="2"/>
              <a:buNone/>
            </a:pPr>
            <a:r>
              <a:rPr lang="en-US" dirty="0" smtClean="0"/>
              <a:t>	{</a:t>
            </a:r>
          </a:p>
          <a:p>
            <a:pPr>
              <a:buFont typeface="Wingdings 2" pitchFamily="18" charset="2"/>
              <a:buNone/>
            </a:pPr>
            <a:r>
              <a:rPr lang="en-US" dirty="0" smtClean="0"/>
              <a:t>		try</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int</a:t>
            </a:r>
            <a:r>
              <a:rPr lang="en-US" dirty="0" smtClean="0"/>
              <a:t> a=10,b;</a:t>
            </a:r>
          </a:p>
          <a:p>
            <a:pPr>
              <a:buFont typeface="Wingdings 2" pitchFamily="18" charset="2"/>
              <a:buNone/>
            </a:pPr>
            <a:r>
              <a:rPr lang="en-US" dirty="0" smtClean="0"/>
              <a:t>		b=a/0;</a:t>
            </a:r>
          </a:p>
          <a:p>
            <a:pPr>
              <a:buFont typeface="Wingdings 2" pitchFamily="18" charset="2"/>
              <a:buNone/>
            </a:pPr>
            <a:r>
              <a:rPr lang="en-US" dirty="0" smtClean="0"/>
              <a:t>		</a:t>
            </a:r>
            <a:r>
              <a:rPr lang="en-US" dirty="0" err="1" smtClean="0"/>
              <a:t>System.out.println</a:t>
            </a:r>
            <a:r>
              <a:rPr lang="en-US" dirty="0" smtClean="0"/>
              <a:t>(“value of b = “+b);</a:t>
            </a:r>
          </a:p>
          <a:p>
            <a:pPr>
              <a:buFont typeface="Wingdings 2" pitchFamily="18" charset="2"/>
              <a:buNone/>
            </a:pPr>
            <a:r>
              <a:rPr lang="en-US" dirty="0" smtClean="0"/>
              <a:t>		}</a:t>
            </a:r>
          </a:p>
          <a:p>
            <a:pPr>
              <a:buFont typeface="Wingdings 2" pitchFamily="18" charset="2"/>
              <a:buNone/>
            </a:pPr>
            <a:r>
              <a:rPr lang="en-US" dirty="0" smtClean="0"/>
              <a:t>		catch(</a:t>
            </a:r>
            <a:r>
              <a:rPr lang="en-US" dirty="0" err="1" smtClean="0"/>
              <a:t>ArithmeticException</a:t>
            </a:r>
            <a:r>
              <a:rPr lang="en-US" dirty="0" smtClean="0"/>
              <a:t> e)	</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System.out.println</a:t>
            </a:r>
            <a:r>
              <a:rPr lang="en-US" dirty="0" smtClean="0"/>
              <a:t>(</a:t>
            </a:r>
            <a:r>
              <a:rPr lang="en-US" dirty="0" err="1" smtClean="0"/>
              <a:t>e.getMessage</a:t>
            </a:r>
            <a:r>
              <a:rPr lang="en-US" dirty="0" smtClean="0"/>
              <a:t>());</a:t>
            </a:r>
          </a:p>
          <a:p>
            <a:pPr>
              <a:buFont typeface="Wingdings 2" pitchFamily="18" charset="2"/>
              <a:buNone/>
            </a:pPr>
            <a:r>
              <a:rPr lang="en-US" dirty="0" smtClean="0"/>
              <a:t>		}</a:t>
            </a:r>
          </a:p>
          <a:p>
            <a:pPr>
              <a:buFont typeface="Wingdings 2" pitchFamily="18" charset="2"/>
              <a:buNone/>
            </a:pPr>
            <a:r>
              <a:rPr lang="en-US" dirty="0" smtClean="0"/>
              <a:t>		finally </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System.out.println</a:t>
            </a:r>
            <a:r>
              <a:rPr lang="en-US" dirty="0" smtClean="0"/>
              <a:t>(“I am in final”);		</a:t>
            </a:r>
            <a:r>
              <a:rPr lang="en-US" b="1" dirty="0" smtClean="0"/>
              <a:t>output:</a:t>
            </a:r>
          </a:p>
          <a:p>
            <a:pPr>
              <a:buFont typeface="Wingdings 2" pitchFamily="18" charset="2"/>
              <a:buNone/>
            </a:pPr>
            <a:r>
              <a:rPr lang="en-US" dirty="0" smtClean="0"/>
              <a:t>		}					</a:t>
            </a:r>
            <a:r>
              <a:rPr lang="en-US" b="1" dirty="0" smtClean="0"/>
              <a:t>/ by zero</a:t>
            </a:r>
          </a:p>
          <a:p>
            <a:pPr>
              <a:buFont typeface="Wingdings 2" pitchFamily="18" charset="2"/>
              <a:buNone/>
            </a:pPr>
            <a:r>
              <a:rPr lang="en-US" dirty="0" smtClean="0"/>
              <a:t>	}						</a:t>
            </a:r>
            <a:r>
              <a:rPr lang="en-US" b="1" dirty="0" smtClean="0"/>
              <a:t>I am in final</a:t>
            </a:r>
          </a:p>
          <a:p>
            <a:pPr>
              <a:buFont typeface="Wingdings 2" pitchFamily="18" charset="2"/>
              <a:buNone/>
            </a:pPr>
            <a:r>
              <a:rPr lang="en-US" dirty="0" smtClean="0"/>
              <a:t>}</a:t>
            </a:r>
          </a:p>
          <a:p>
            <a:pPr>
              <a:buFont typeface="Wingdings 2" pitchFamily="18" charset="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214282" y="1422521"/>
            <a:ext cx="4572032" cy="5078313"/>
          </a:xfrm>
          <a:prstGeom prst="rect">
            <a:avLst/>
          </a:prstGeom>
        </p:spPr>
        <p:txBody>
          <a:bodyPr wrap="square">
            <a:spAutoFit/>
          </a:bodyPr>
          <a:lstStyle/>
          <a:p>
            <a:pPr>
              <a:buFont typeface="Wingdings 2" pitchFamily="18" charset="2"/>
              <a:buNone/>
            </a:pPr>
            <a:r>
              <a:rPr lang="en-US" b="1" u="sng" dirty="0" smtClean="0">
                <a:sym typeface="Wingdings" pitchFamily="2" charset="2"/>
              </a:rPr>
              <a:t>Multiple catch ex.</a:t>
            </a:r>
          </a:p>
          <a:p>
            <a:pPr>
              <a:buFont typeface="Wingdings 2" pitchFamily="18" charset="2"/>
              <a:buNone/>
            </a:pPr>
            <a:r>
              <a:rPr lang="en-US" dirty="0" smtClean="0">
                <a:sym typeface="Wingdings" pitchFamily="2" charset="2"/>
              </a:rPr>
              <a:t>Class </a:t>
            </a:r>
            <a:r>
              <a:rPr lang="en-US" dirty="0" err="1" smtClean="0">
                <a:sym typeface="Wingdings" pitchFamily="2" charset="2"/>
              </a:rPr>
              <a:t>Exceptionex</a:t>
            </a:r>
            <a:endParaRPr lang="en-US" dirty="0" smtClean="0">
              <a:sym typeface="Wingdings" pitchFamily="2" charset="2"/>
            </a:endParaRPr>
          </a:p>
          <a:p>
            <a:pPr>
              <a:buFont typeface="Wingdings 2" pitchFamily="18" charset="2"/>
              <a:buNone/>
            </a:pPr>
            <a:r>
              <a:rPr lang="en-US" dirty="0" smtClean="0"/>
              <a:t>{</a:t>
            </a:r>
          </a:p>
          <a:p>
            <a:pPr>
              <a:buFont typeface="Wingdings 2" pitchFamily="18" charset="2"/>
              <a:buNone/>
            </a:pPr>
            <a:r>
              <a:rPr lang="en-US" dirty="0" smtClean="0"/>
              <a:t>public static void main(String </a:t>
            </a:r>
            <a:r>
              <a:rPr lang="en-US" dirty="0" err="1" smtClean="0"/>
              <a:t>args</a:t>
            </a:r>
            <a:r>
              <a:rPr lang="en-US" dirty="0" smtClean="0"/>
              <a:t>[])</a:t>
            </a:r>
          </a:p>
          <a:p>
            <a:pPr>
              <a:buFont typeface="Wingdings 2" pitchFamily="18" charset="2"/>
              <a:buNone/>
            </a:pPr>
            <a:r>
              <a:rPr lang="en-US" dirty="0" smtClean="0"/>
              <a:t>	{</a:t>
            </a:r>
          </a:p>
          <a:p>
            <a:pPr>
              <a:buFont typeface="Wingdings 2" pitchFamily="18" charset="2"/>
              <a:buNone/>
            </a:pPr>
            <a:r>
              <a:rPr lang="en-US" dirty="0" smtClean="0"/>
              <a:t>	try</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int</a:t>
            </a:r>
            <a:r>
              <a:rPr lang="en-US" dirty="0" smtClean="0"/>
              <a:t> a=</a:t>
            </a:r>
            <a:r>
              <a:rPr lang="en-US" dirty="0" err="1" smtClean="0"/>
              <a:t>args</a:t>
            </a:r>
            <a:r>
              <a:rPr lang="en-US" dirty="0" smtClean="0"/>
              <a:t>[0],b;</a:t>
            </a:r>
          </a:p>
          <a:p>
            <a:pPr>
              <a:buFont typeface="Wingdings 2" pitchFamily="18" charset="2"/>
              <a:buNone/>
            </a:pPr>
            <a:r>
              <a:rPr lang="en-US" dirty="0" smtClean="0"/>
              <a:t>	b=42/a;</a:t>
            </a:r>
          </a:p>
          <a:p>
            <a:pPr>
              <a:buFont typeface="Wingdings 2" pitchFamily="18" charset="2"/>
              <a:buNone/>
            </a:pPr>
            <a:r>
              <a:rPr lang="en-US" dirty="0" smtClean="0"/>
              <a:t>	</a:t>
            </a:r>
            <a:r>
              <a:rPr lang="en-US" dirty="0" err="1" smtClean="0"/>
              <a:t>System.out.println</a:t>
            </a:r>
            <a:r>
              <a:rPr lang="en-US" dirty="0" smtClean="0"/>
              <a:t>(“value of b = “+b);</a:t>
            </a:r>
          </a:p>
          <a:p>
            <a:pPr>
              <a:buFont typeface="Wingdings 2" pitchFamily="18" charset="2"/>
              <a:buNone/>
            </a:pPr>
            <a:r>
              <a:rPr lang="en-US" dirty="0" smtClean="0"/>
              <a:t>	</a:t>
            </a:r>
            <a:r>
              <a:rPr lang="en-US" dirty="0" err="1" smtClean="0"/>
              <a:t>int</a:t>
            </a:r>
            <a:r>
              <a:rPr lang="en-US" dirty="0" smtClean="0"/>
              <a:t> c[]={1};</a:t>
            </a:r>
          </a:p>
          <a:p>
            <a:pPr>
              <a:buFont typeface="Wingdings 2" pitchFamily="18" charset="2"/>
              <a:buNone/>
            </a:pPr>
            <a:r>
              <a:rPr lang="en-US" dirty="0" smtClean="0"/>
              <a:t>	c[23]=39;</a:t>
            </a:r>
          </a:p>
          <a:p>
            <a:pPr>
              <a:buFont typeface="Wingdings 2" pitchFamily="18" charset="2"/>
              <a:buNone/>
            </a:pPr>
            <a:r>
              <a:rPr lang="en-US" dirty="0" smtClean="0"/>
              <a:t>	}</a:t>
            </a:r>
          </a:p>
          <a:p>
            <a:pPr>
              <a:buFont typeface="Wingdings 2" pitchFamily="18" charset="2"/>
              <a:buNone/>
            </a:pPr>
            <a:r>
              <a:rPr lang="en-US" dirty="0" smtClean="0"/>
              <a:t>	catch(</a:t>
            </a:r>
            <a:r>
              <a:rPr lang="en-US" dirty="0" err="1" smtClean="0"/>
              <a:t>ArithmeticException</a:t>
            </a:r>
            <a:r>
              <a:rPr lang="en-US" dirty="0" smtClean="0"/>
              <a:t> e)	</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System.out.println</a:t>
            </a:r>
            <a:r>
              <a:rPr lang="en-US" dirty="0" smtClean="0"/>
              <a:t>(</a:t>
            </a:r>
            <a:r>
              <a:rPr lang="en-US" dirty="0" err="1" smtClean="0"/>
              <a:t>e.getMessage</a:t>
            </a:r>
            <a:r>
              <a:rPr lang="en-US" dirty="0" smtClean="0"/>
              <a:t>());</a:t>
            </a:r>
          </a:p>
          <a:p>
            <a:pPr>
              <a:buFont typeface="Wingdings 2" pitchFamily="18" charset="2"/>
              <a:buNone/>
            </a:pPr>
            <a:r>
              <a:rPr lang="en-US" dirty="0" smtClean="0"/>
              <a:t>	}</a:t>
            </a:r>
          </a:p>
          <a:p>
            <a:pPr>
              <a:buFont typeface="Wingdings 2" pitchFamily="18" charset="2"/>
              <a:buNone/>
            </a:pPr>
            <a:r>
              <a:rPr lang="en-US" dirty="0" smtClean="0"/>
              <a:t>	</a:t>
            </a:r>
          </a:p>
        </p:txBody>
      </p:sp>
      <p:sp>
        <p:nvSpPr>
          <p:cNvPr id="6" name="Rectangle 5"/>
          <p:cNvSpPr/>
          <p:nvPr/>
        </p:nvSpPr>
        <p:spPr>
          <a:xfrm>
            <a:off x="4857752" y="1714488"/>
            <a:ext cx="4572000" cy="2585323"/>
          </a:xfrm>
          <a:prstGeom prst="rect">
            <a:avLst/>
          </a:prstGeom>
        </p:spPr>
        <p:txBody>
          <a:bodyPr>
            <a:spAutoFit/>
          </a:bodyPr>
          <a:lstStyle/>
          <a:p>
            <a:pPr>
              <a:buFont typeface="Wingdings 2" pitchFamily="18" charset="2"/>
              <a:buNone/>
            </a:pPr>
            <a:r>
              <a:rPr lang="en-US" dirty="0" smtClean="0"/>
              <a:t>catch(</a:t>
            </a:r>
            <a:r>
              <a:rPr lang="en-US" dirty="0" err="1" smtClean="0"/>
              <a:t>ArrayIndexOutOfBoundsException</a:t>
            </a:r>
            <a:r>
              <a:rPr lang="en-US" dirty="0" smtClean="0"/>
              <a:t> e) </a:t>
            </a:r>
          </a:p>
          <a:p>
            <a:pPr>
              <a:buFont typeface="Wingdings 2" pitchFamily="18" charset="2"/>
              <a:buNone/>
            </a:pPr>
            <a:r>
              <a:rPr lang="en-US" dirty="0" smtClean="0"/>
              <a:t>	{</a:t>
            </a:r>
          </a:p>
          <a:p>
            <a:pPr>
              <a:buFont typeface="Wingdings 2" pitchFamily="18" charset="2"/>
              <a:buNone/>
            </a:pPr>
            <a:r>
              <a:rPr lang="en-US" dirty="0" smtClean="0"/>
              <a:t>	</a:t>
            </a:r>
            <a:r>
              <a:rPr lang="en-US" dirty="0" err="1" smtClean="0"/>
              <a:t>System.out.println</a:t>
            </a:r>
            <a:r>
              <a:rPr lang="en-US" dirty="0" smtClean="0"/>
              <a:t>(“Array 	Exception”);		</a:t>
            </a:r>
            <a:endParaRPr lang="en-US" b="1" dirty="0" smtClean="0"/>
          </a:p>
          <a:p>
            <a:pPr>
              <a:buFont typeface="Wingdings 2" pitchFamily="18" charset="2"/>
              <a:buNone/>
            </a:pPr>
            <a:r>
              <a:rPr lang="en-US" dirty="0" smtClean="0"/>
              <a:t>	}					</a:t>
            </a:r>
            <a:endParaRPr lang="en-US" b="1" dirty="0" smtClean="0"/>
          </a:p>
          <a:p>
            <a:pPr>
              <a:buFont typeface="Wingdings 2" pitchFamily="18" charset="2"/>
              <a:buNone/>
            </a:pPr>
            <a:r>
              <a:rPr lang="en-US" dirty="0" smtClean="0"/>
              <a:t>	}						</a:t>
            </a:r>
            <a:endParaRPr lang="en-US" b="1" dirty="0" smtClean="0"/>
          </a:p>
          <a:p>
            <a:pPr>
              <a:buFont typeface="Wingdings 2" pitchFamily="18" charset="2"/>
              <a:buNone/>
            </a:pPr>
            <a:r>
              <a:rPr lang="en-US" dirty="0" smtClean="0"/>
              <a:t>}</a:t>
            </a:r>
          </a:p>
        </p:txBody>
      </p:sp>
      <p:sp>
        <p:nvSpPr>
          <p:cNvPr id="8" name="Rectangle 7"/>
          <p:cNvSpPr/>
          <p:nvPr/>
        </p:nvSpPr>
        <p:spPr>
          <a:xfrm>
            <a:off x="4929190" y="4272677"/>
            <a:ext cx="4572000" cy="646331"/>
          </a:xfrm>
          <a:prstGeom prst="rect">
            <a:avLst/>
          </a:prstGeom>
        </p:spPr>
        <p:txBody>
          <a:bodyPr>
            <a:spAutoFit/>
          </a:bodyPr>
          <a:lstStyle/>
          <a:p>
            <a:pPr>
              <a:buFont typeface="Wingdings 2" pitchFamily="18" charset="2"/>
              <a:buNone/>
            </a:pPr>
            <a:r>
              <a:rPr lang="en-US" b="1" dirty="0" smtClean="0"/>
              <a:t>Note : a subclass must come before their </a:t>
            </a:r>
            <a:r>
              <a:rPr lang="en-US" b="1" dirty="0" err="1" smtClean="0"/>
              <a:t>superclass</a:t>
            </a:r>
            <a:r>
              <a:rPr lang="en-US" b="1" dirty="0" smtClean="0"/>
              <a:t> in the series of each statement.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Introduction to Core Java</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Exception Handling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214282" y="1422521"/>
            <a:ext cx="4572032" cy="5355312"/>
          </a:xfrm>
          <a:prstGeom prst="rect">
            <a:avLst/>
          </a:prstGeom>
        </p:spPr>
        <p:txBody>
          <a:bodyPr wrap="square">
            <a:spAutoFit/>
          </a:bodyPr>
          <a:lstStyle/>
          <a:p>
            <a:pPr>
              <a:buFont typeface="Wingdings 2" pitchFamily="18" charset="2"/>
              <a:buNone/>
            </a:pPr>
            <a:r>
              <a:rPr lang="en-US" b="1" u="sng" dirty="0" smtClean="0">
                <a:sym typeface="Wingdings" pitchFamily="2" charset="2"/>
              </a:rPr>
              <a:t>throws ex.</a:t>
            </a:r>
          </a:p>
          <a:p>
            <a:pPr>
              <a:buFont typeface="Wingdings 2" pitchFamily="18" charset="2"/>
              <a:buNone/>
            </a:pPr>
            <a:r>
              <a:rPr lang="en-US" dirty="0" smtClean="0">
                <a:sym typeface="Wingdings" pitchFamily="2" charset="2"/>
              </a:rPr>
              <a:t>class </a:t>
            </a:r>
            <a:r>
              <a:rPr lang="en-US" dirty="0" err="1" smtClean="0">
                <a:sym typeface="Wingdings" pitchFamily="2" charset="2"/>
              </a:rPr>
              <a:t>Exceptionex</a:t>
            </a:r>
            <a:endParaRPr lang="en-US" dirty="0" smtClean="0">
              <a:sym typeface="Wingdings" pitchFamily="2" charset="2"/>
            </a:endParaRPr>
          </a:p>
          <a:p>
            <a:pPr>
              <a:buFont typeface="Wingdings 2" pitchFamily="18" charset="2"/>
              <a:buNone/>
            </a:pPr>
            <a:r>
              <a:rPr lang="en-US" dirty="0" smtClean="0">
                <a:sym typeface="Wingdings" pitchFamily="2" charset="2"/>
              </a:rPr>
              <a:t>{</a:t>
            </a:r>
          </a:p>
          <a:p>
            <a:pPr>
              <a:buFont typeface="Wingdings 2" pitchFamily="18" charset="2"/>
              <a:buNone/>
            </a:pPr>
            <a:endParaRPr lang="en-US" dirty="0" smtClean="0">
              <a:sym typeface="Wingdings" pitchFamily="2" charset="2"/>
            </a:endParaRPr>
          </a:p>
          <a:p>
            <a:pPr>
              <a:buFont typeface="Wingdings 2" pitchFamily="18" charset="2"/>
              <a:buNone/>
            </a:pPr>
            <a:r>
              <a:rPr lang="en-US" dirty="0" smtClean="0">
                <a:sym typeface="Wingdings" pitchFamily="2" charset="2"/>
              </a:rPr>
              <a:t>	</a:t>
            </a:r>
            <a:r>
              <a:rPr lang="en-US" dirty="0" err="1" smtClean="0">
                <a:sym typeface="Wingdings" pitchFamily="2" charset="2"/>
              </a:rPr>
              <a:t>Exceptionex</a:t>
            </a:r>
            <a:r>
              <a:rPr lang="en-US" dirty="0" smtClean="0">
                <a:sym typeface="Wingdings" pitchFamily="2" charset="2"/>
              </a:rPr>
              <a:t>()throws Exception	</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a:t>
            </a:r>
            <a:r>
              <a:rPr lang="en-US" dirty="0" err="1" smtClean="0">
                <a:sym typeface="Wingdings" pitchFamily="2" charset="2"/>
              </a:rPr>
              <a:t>int</a:t>
            </a:r>
            <a:r>
              <a:rPr lang="en-US" dirty="0" smtClean="0">
                <a:sym typeface="Wingdings" pitchFamily="2" charset="2"/>
              </a:rPr>
              <a:t> c=23/0;</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public static void main(String </a:t>
            </a:r>
            <a:r>
              <a:rPr lang="en-US" dirty="0" err="1" smtClean="0">
                <a:sym typeface="Wingdings" pitchFamily="2" charset="2"/>
              </a:rPr>
              <a:t>args</a:t>
            </a:r>
            <a:r>
              <a:rPr lang="en-US" dirty="0" smtClean="0">
                <a:sym typeface="Wingdings" pitchFamily="2" charset="2"/>
              </a:rPr>
              <a:t>[])</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try{</a:t>
            </a:r>
          </a:p>
          <a:p>
            <a:pPr>
              <a:buFont typeface="Wingdings 2" pitchFamily="18" charset="2"/>
              <a:buNone/>
            </a:pPr>
            <a:r>
              <a:rPr lang="en-US" dirty="0" smtClean="0">
                <a:sym typeface="Wingdings" pitchFamily="2" charset="2"/>
              </a:rPr>
              <a:t>	</a:t>
            </a:r>
            <a:r>
              <a:rPr lang="en-US" dirty="0" err="1" smtClean="0">
                <a:sym typeface="Wingdings" pitchFamily="2" charset="2"/>
              </a:rPr>
              <a:t>Exceptionex</a:t>
            </a:r>
            <a:r>
              <a:rPr lang="en-US" dirty="0" smtClean="0">
                <a:sym typeface="Wingdings" pitchFamily="2" charset="2"/>
              </a:rPr>
              <a:t> </a:t>
            </a:r>
            <a:r>
              <a:rPr lang="en-US" dirty="0" err="1" smtClean="0">
                <a:sym typeface="Wingdings" pitchFamily="2" charset="2"/>
              </a:rPr>
              <a:t>obj</a:t>
            </a:r>
            <a:r>
              <a:rPr lang="en-US" dirty="0" smtClean="0">
                <a:sym typeface="Wingdings" pitchFamily="2" charset="2"/>
              </a:rPr>
              <a:t>=new </a:t>
            </a:r>
            <a:r>
              <a:rPr lang="en-US" dirty="0" err="1" smtClean="0">
                <a:sym typeface="Wingdings" pitchFamily="2" charset="2"/>
              </a:rPr>
              <a:t>Exceptionex</a:t>
            </a:r>
            <a:r>
              <a:rPr lang="en-US" dirty="0" smtClean="0">
                <a:sym typeface="Wingdings" pitchFamily="2" charset="2"/>
              </a:rPr>
              <a:t>();</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catch(</a:t>
            </a:r>
            <a:r>
              <a:rPr lang="en-US" dirty="0" err="1" smtClean="0">
                <a:sym typeface="Wingdings" pitchFamily="2" charset="2"/>
              </a:rPr>
              <a:t>ArithmeticException</a:t>
            </a:r>
            <a:r>
              <a:rPr lang="en-US" dirty="0" smtClean="0">
                <a:sym typeface="Wingdings" pitchFamily="2" charset="2"/>
              </a:rPr>
              <a:t> e)</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a:t>
            </a:r>
            <a:r>
              <a:rPr lang="en-US" dirty="0" err="1" smtClean="0">
                <a:sym typeface="Wingdings" pitchFamily="2" charset="2"/>
              </a:rPr>
              <a:t>e.getMessage</a:t>
            </a:r>
            <a:r>
              <a:rPr lang="en-US" dirty="0" smtClean="0">
                <a:sym typeface="Wingdings" pitchFamily="2" charset="2"/>
              </a:rPr>
              <a:t>());</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a:t>
            </a:r>
            <a:endParaRPr lang="en-US" dirty="0" smtClean="0"/>
          </a:p>
        </p:txBody>
      </p:sp>
      <p:sp>
        <p:nvSpPr>
          <p:cNvPr id="6" name="Rectangle 5"/>
          <p:cNvSpPr/>
          <p:nvPr/>
        </p:nvSpPr>
        <p:spPr>
          <a:xfrm>
            <a:off x="4857752" y="1714488"/>
            <a:ext cx="4071966" cy="3139321"/>
          </a:xfrm>
          <a:prstGeom prst="rect">
            <a:avLst/>
          </a:prstGeom>
        </p:spPr>
        <p:txBody>
          <a:bodyPr wrap="square">
            <a:spAutoFit/>
          </a:bodyPr>
          <a:lstStyle/>
          <a:p>
            <a:pPr>
              <a:buFont typeface="Wingdings 2" pitchFamily="18" charset="2"/>
              <a:buNone/>
            </a:pPr>
            <a:r>
              <a:rPr lang="en-US" dirty="0" smtClean="0">
                <a:sym typeface="Wingdings" pitchFamily="2" charset="2"/>
              </a:rPr>
              <a:t>catch(Exception e)</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("in second 	catch ="+</a:t>
            </a:r>
            <a:r>
              <a:rPr lang="en-US" dirty="0" err="1" smtClean="0">
                <a:sym typeface="Wingdings" pitchFamily="2" charset="2"/>
              </a:rPr>
              <a:t>e.getMessage</a:t>
            </a:r>
            <a:r>
              <a:rPr lang="en-US" dirty="0" smtClean="0">
                <a:sym typeface="Wingdings" pitchFamily="2" charset="2"/>
              </a:rPr>
              <a:t>());</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finally</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	</a:t>
            </a:r>
            <a:r>
              <a:rPr lang="en-US" dirty="0" err="1" smtClean="0">
                <a:sym typeface="Wingdings" pitchFamily="2" charset="2"/>
              </a:rPr>
              <a:t>System.out.println</a:t>
            </a:r>
            <a:r>
              <a:rPr lang="en-US" dirty="0" smtClean="0">
                <a:sym typeface="Wingdings" pitchFamily="2" charset="2"/>
              </a:rPr>
              <a:t>("In final");</a:t>
            </a:r>
          </a:p>
          <a:p>
            <a:pPr>
              <a:buFont typeface="Wingdings 2" pitchFamily="18" charset="2"/>
              <a:buNone/>
            </a:pPr>
            <a:r>
              <a:rPr lang="en-US" dirty="0" smtClean="0">
                <a:sym typeface="Wingdings" pitchFamily="2" charset="2"/>
              </a:rPr>
              <a:t>	}</a:t>
            </a:r>
          </a:p>
          <a:p>
            <a:pPr>
              <a:buFont typeface="Wingdings 2" pitchFamily="18" charset="2"/>
              <a:buNone/>
            </a:pPr>
            <a:r>
              <a:rPr lang="en-US" dirty="0" smtClean="0">
                <a:sym typeface="Wingdings" pitchFamily="2" charset="2"/>
              </a:rPr>
              <a:t>}</a:t>
            </a:r>
          </a:p>
          <a:p>
            <a:pPr>
              <a:buFont typeface="Wingdings 2" pitchFamily="18" charset="2"/>
              <a:buNone/>
            </a:pPr>
            <a:r>
              <a:rPr lang="en-US" dirty="0" smtClean="0">
                <a:sym typeface="Wingdings" pitchFamily="2" charset="2"/>
              </a:rPr>
              <a:t>}</a:t>
            </a:r>
            <a:endParaRPr lang="en-US" dirty="0" smtClean="0"/>
          </a:p>
        </p:txBody>
      </p:sp>
      <p:sp>
        <p:nvSpPr>
          <p:cNvPr id="10" name="Rectangle 9"/>
          <p:cNvSpPr/>
          <p:nvPr/>
        </p:nvSpPr>
        <p:spPr>
          <a:xfrm>
            <a:off x="6286512" y="5286388"/>
            <a:ext cx="1214446" cy="923330"/>
          </a:xfrm>
          <a:prstGeom prst="rect">
            <a:avLst/>
          </a:prstGeom>
        </p:spPr>
        <p:txBody>
          <a:bodyPr wrap="square">
            <a:spAutoFit/>
          </a:bodyPr>
          <a:lstStyle/>
          <a:p>
            <a:r>
              <a:rPr lang="en-US" b="1" dirty="0" smtClean="0"/>
              <a:t>output:</a:t>
            </a:r>
          </a:p>
          <a:p>
            <a:r>
              <a:rPr lang="en-US" b="1" dirty="0" smtClean="0"/>
              <a:t>/ by zero</a:t>
            </a:r>
          </a:p>
          <a:p>
            <a:r>
              <a:rPr lang="en-US" b="1" dirty="0" smtClean="0"/>
              <a:t>In final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357158" y="1214422"/>
            <a:ext cx="8215370" cy="521497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Applet programs are small programs that are primarily used in Internet programming. </a:t>
            </a:r>
            <a:endPar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These programs are either executed on web browser or </a:t>
            </a:r>
            <a:r>
              <a:rPr lang="en-US" sz="2200" dirty="0" err="1" smtClean="0">
                <a:solidFill>
                  <a:schemeClr val="tx1">
                    <a:lumMod val="85000"/>
                    <a:lumOff val="15000"/>
                  </a:schemeClr>
                </a:solidFill>
              </a:rPr>
              <a:t>AppletViewer</a:t>
            </a:r>
            <a:r>
              <a:rPr lang="en-US" sz="2200" dirty="0" smtClean="0">
                <a:solidFill>
                  <a:schemeClr val="tx1">
                    <a:lumMod val="85000"/>
                    <a:lumOff val="15000"/>
                  </a:schemeClr>
                </a:solidFill>
              </a:rPr>
              <a:t>.</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200" b="1" i="0" u="none" strike="noStrike" kern="1200" cap="none" spc="0" normalizeH="0" baseline="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200" b="1" i="0" u="none" strike="noStrike" kern="1200" cap="none" spc="0" normalizeH="0" baseline="0" noProof="0" dirty="0" smtClean="0">
                <a:ln>
                  <a:noFill/>
                </a:ln>
                <a:solidFill>
                  <a:schemeClr val="accent1"/>
                </a:solidFill>
                <a:effectLst/>
                <a:uLnTx/>
                <a:uFillTx/>
                <a:latin typeface="+mn-lt"/>
                <a:ea typeface="+mn-ea"/>
                <a:cs typeface="+mn-cs"/>
              </a:rPr>
              <a:t>Applet</a:t>
            </a:r>
            <a:r>
              <a:rPr kumimoji="0" lang="en-US" sz="2200" b="1" i="0" u="none" strike="noStrike" kern="1200" cap="none" spc="0" normalizeH="0" noProof="0" dirty="0" smtClean="0">
                <a:ln>
                  <a:noFill/>
                </a:ln>
                <a:solidFill>
                  <a:schemeClr val="accent1"/>
                </a:solidFill>
                <a:effectLst/>
                <a:uLnTx/>
                <a:uFillTx/>
                <a:latin typeface="+mn-lt"/>
                <a:ea typeface="+mn-ea"/>
                <a:cs typeface="+mn-cs"/>
              </a:rPr>
              <a:t> </a:t>
            </a:r>
            <a:r>
              <a:rPr kumimoji="0" lang="en-US" sz="2200" b="1" i="0" u="none" strike="noStrike" kern="1200" cap="none" spc="0" normalizeH="0" noProof="0" dirty="0" err="1" smtClean="0">
                <a:ln>
                  <a:noFill/>
                </a:ln>
                <a:solidFill>
                  <a:schemeClr val="accent1"/>
                </a:solidFill>
                <a:effectLst/>
                <a:uLnTx/>
                <a:uFillTx/>
                <a:latin typeface="+mn-lt"/>
                <a:ea typeface="+mn-ea"/>
                <a:cs typeface="+mn-cs"/>
              </a:rPr>
              <a:t>LifeCycle</a:t>
            </a:r>
            <a:r>
              <a:rPr kumimoji="0" lang="en-US" sz="2200" b="1" i="0" u="none" strike="noStrike" kern="1200" cap="none" spc="0" normalizeH="0" noProof="0" dirty="0" smtClean="0">
                <a:ln>
                  <a:noFill/>
                </a:ln>
                <a:solidFill>
                  <a:schemeClr val="accent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2200" b="1" i="0" u="none" strike="noStrike" kern="1200" cap="none" spc="0" normalizeH="0" noProof="0" dirty="0" smtClean="0">
              <a:ln>
                <a:noFill/>
              </a:ln>
              <a:solidFill>
                <a:schemeClr val="accent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baseline="0" dirty="0" smtClean="0"/>
              <a:t>Applet Life Cycle states</a:t>
            </a:r>
            <a:r>
              <a:rPr lang="en-US" sz="2200" dirty="0" smtClean="0"/>
              <a:t> are :</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t>		1.</a:t>
            </a:r>
            <a:r>
              <a:rPr kumimoji="0" lang="en-US" sz="2200" i="0" u="none" strike="noStrike" kern="1200" cap="none" spc="0" normalizeH="0" baseline="0" noProof="0" dirty="0" smtClean="0">
                <a:ln>
                  <a:noFill/>
                </a:ln>
                <a:effectLst/>
                <a:uLnTx/>
                <a:uFillTx/>
                <a:latin typeface="+mn-lt"/>
                <a:ea typeface="+mn-ea"/>
                <a:cs typeface="+mn-cs"/>
              </a:rPr>
              <a:t>Born</a:t>
            </a:r>
            <a:r>
              <a:rPr kumimoji="0" lang="en-US" sz="2200" i="0" u="none" strike="noStrike" kern="1200" cap="none" spc="0" normalizeH="0" noProof="0" dirty="0" smtClean="0">
                <a:ln>
                  <a:noFill/>
                </a:ln>
                <a:effectLst/>
                <a:uLnTx/>
                <a:uFillTx/>
                <a:latin typeface="+mn-lt"/>
                <a:ea typeface="+mn-ea"/>
                <a:cs typeface="+mn-cs"/>
              </a:rPr>
              <a:t> /initialization</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t>		2.Running</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sz="2200" i="0" u="none" strike="noStrike" kern="1200" cap="none" spc="0" normalizeH="0" noProof="0" dirty="0" smtClean="0">
                <a:ln>
                  <a:noFill/>
                </a:ln>
                <a:effectLst/>
                <a:uLnTx/>
                <a:uFillTx/>
                <a:latin typeface="+mn-lt"/>
                <a:ea typeface="+mn-ea"/>
                <a:cs typeface="+mn-cs"/>
              </a:rPr>
              <a:t>		3. Idle state</a:t>
            </a:r>
          </a:p>
          <a:p>
            <a:pPr marL="457200" marR="0" lvl="0" indent="-457200" algn="l" defTabSz="914400" rtl="0" eaLnBrk="1" fontAlgn="auto" latinLnBrk="0" hangingPunct="1">
              <a:lnSpc>
                <a:spcPct val="100000"/>
              </a:lnSpc>
              <a:spcBef>
                <a:spcPct val="20000"/>
              </a:spcBef>
              <a:spcAft>
                <a:spcPts val="0"/>
              </a:spcAft>
              <a:buClrTx/>
              <a:buSzTx/>
              <a:tabLst/>
              <a:defRPr/>
            </a:pPr>
            <a:r>
              <a:rPr lang="en-US" sz="2200" dirty="0" smtClean="0"/>
              <a:t>		4. Dead or Destroyed</a:t>
            </a:r>
            <a:endParaRPr kumimoji="0" lang="en-US" sz="2200" i="0" u="none" strike="noStrike" kern="1200" cap="none" spc="0" normalizeH="0" noProof="0" dirty="0" smtClean="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i="0" u="none" strike="noStrike" kern="1200" cap="none" spc="0" normalizeH="0" baseline="0" noProof="0" dirty="0" smtClean="0">
              <a:ln>
                <a:noFill/>
              </a:ln>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strips(downRight)">
                                      <p:cBhvr>
                                        <p:cTn id="22" dur="500"/>
                                        <p:tgtEl>
                                          <p:spTgt spid="6">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strips(downRight)">
                                      <p:cBhvr>
                                        <p:cTn id="27" dur="5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strips(downRight)">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strips(downRight)">
                                      <p:cBhvr>
                                        <p:cTn id="37" dur="500"/>
                                        <p:tgtEl>
                                          <p:spTgt spid="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strips(downRight)">
                                      <p:cBhvr>
                                        <p:cTn id="4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357158" y="1000108"/>
            <a:ext cx="8501122" cy="5500726"/>
          </a:xfrm>
          <a:prstGeom prst="rect">
            <a:avLst/>
          </a:prstGeom>
        </p:spPr>
        <p:txBody>
          <a:bodyPr vert="horz" lIns="91440" tIns="45720" rIns="91440" bIns="45720" rtlCol="0">
            <a:normAutofit lnSpcReduction="10000"/>
          </a:bodyPr>
          <a:lstStyle/>
          <a:p>
            <a:pPr marL="457200" marR="0" lvl="0" indent="-457200" algn="l" defTabSz="914400" rtl="0" eaLnBrk="1" fontAlgn="auto" latinLnBrk="0" hangingPunct="1">
              <a:lnSpc>
                <a:spcPct val="100000"/>
              </a:lnSpc>
              <a:spcBef>
                <a:spcPct val="20000"/>
              </a:spcBef>
              <a:spcAft>
                <a:spcPts val="0"/>
              </a:spcAft>
              <a:buClrTx/>
              <a:buSzTx/>
              <a:buAutoNum type="arabicPeriod"/>
              <a:tabLst/>
              <a:defRPr/>
            </a:pPr>
            <a:r>
              <a:rPr kumimoji="0" lang="en-US" b="1" i="0" u="none" strike="noStrike" kern="1200" cap="none" spc="0" normalizeH="0" baseline="0" noProof="0" dirty="0" smtClean="0">
                <a:ln>
                  <a:noFill/>
                </a:ln>
                <a:effectLst/>
                <a:uLnTx/>
                <a:uFillTx/>
                <a:latin typeface="+mn-lt"/>
                <a:ea typeface="+mn-ea"/>
                <a:cs typeface="+mn-cs"/>
              </a:rPr>
              <a:t>Initialization</a:t>
            </a:r>
            <a:r>
              <a:rPr kumimoji="0" lang="en-US" b="1" i="0" u="none" strike="noStrike" kern="1200" cap="none" spc="0" normalizeH="0" noProof="0" dirty="0" smtClean="0">
                <a:ln>
                  <a:noFill/>
                </a:ln>
                <a:effectLst/>
                <a:uLnTx/>
                <a:uFillTx/>
                <a:latin typeface="+mn-lt"/>
                <a:ea typeface="+mn-ea"/>
                <a:cs typeface="+mn-cs"/>
              </a:rPr>
              <a:t> state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Applet </a:t>
            </a:r>
            <a:r>
              <a:rPr lang="en-US" dirty="0" smtClean="0"/>
              <a:t> enters  this state when it is first loaded. This is achieved by calling the </a:t>
            </a:r>
            <a:r>
              <a:rPr lang="en-US" b="1" dirty="0" smtClean="0"/>
              <a:t>init() </a:t>
            </a:r>
            <a:r>
              <a:rPr lang="en-US" dirty="0" smtClean="0"/>
              <a:t>method of applet class. The applet is born. Initialization occurs only once in the applet lifecycle.</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effectLst/>
                <a:uLnTx/>
                <a:uFillTx/>
                <a:latin typeface="+mn-lt"/>
                <a:ea typeface="+mn-ea"/>
                <a:cs typeface="+mn-cs"/>
              </a:rPr>
              <a:t>	syntax</a:t>
            </a:r>
            <a:r>
              <a:rPr kumimoji="0" lang="en-US" b="1" i="0" u="none" strike="noStrike" kern="1200" cap="none" spc="0" normalizeH="0" noProof="0" dirty="0" smtClean="0">
                <a:ln>
                  <a:noFill/>
                </a:ln>
                <a:effectLst/>
                <a:uLnTx/>
                <a:uFillTx/>
                <a:latin typeface="+mn-lt"/>
                <a:ea typeface="+mn-ea"/>
                <a:cs typeface="+mn-cs"/>
              </a:rPr>
              <a:t> –	</a:t>
            </a:r>
            <a:r>
              <a:rPr lang="en-US" b="1" baseline="0" dirty="0" smtClean="0"/>
              <a:t>	</a:t>
            </a:r>
            <a:r>
              <a:rPr lang="en-US" baseline="0" dirty="0" smtClean="0"/>
              <a:t>public void init()</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noProof="0" dirty="0" smtClean="0">
                <a:ln>
                  <a:noFill/>
                </a:ln>
                <a:effectLst/>
                <a:uLnTx/>
                <a:uFillTx/>
                <a:latin typeface="+mn-lt"/>
                <a:ea typeface="+mn-ea"/>
                <a:cs typeface="+mn-cs"/>
              </a:rPr>
              <a:t>				</a:t>
            </a:r>
            <a:r>
              <a:rPr kumimoji="0" lang="en-US" i="0" u="none" strike="noStrike" kern="1200" cap="none" spc="0" normalizeH="0" noProof="0" dirty="0" smtClean="0">
                <a:ln>
                  <a:noFill/>
                </a:ln>
                <a:effectLst/>
                <a:uLnTx/>
                <a:uFillTx/>
                <a:latin typeface="+mn-lt"/>
                <a:ea typeface="+mn-ea"/>
                <a:cs typeface="+mn-cs"/>
              </a:rPr>
              <a:t>{</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		(Action)</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i="0" u="none" strike="noStrike" kern="1200" cap="none" spc="0" normalizeH="0" noProof="0" dirty="0" smtClean="0">
                <a:ln>
                  <a:noFill/>
                </a:ln>
                <a:effectLst/>
                <a:uLnTx/>
                <a:uFillTx/>
                <a:latin typeface="+mn-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p>
          <a:p>
            <a:pPr marL="457200" marR="0" lvl="0" indent="-457200" algn="l" defTabSz="914400" rtl="0" eaLnBrk="1" fontAlgn="auto" latinLnBrk="0" hangingPunct="1">
              <a:lnSpc>
                <a:spcPct val="100000"/>
              </a:lnSpc>
              <a:spcBef>
                <a:spcPct val="20000"/>
              </a:spcBef>
              <a:spcAft>
                <a:spcPts val="0"/>
              </a:spcAft>
              <a:buClrTx/>
              <a:buSzTx/>
              <a:buAutoNum type="arabicPeriod" startAt="2"/>
              <a:tabLst/>
              <a:defRPr/>
            </a:pPr>
            <a:r>
              <a:rPr kumimoji="0" lang="en-US" b="1" i="0" u="none" strike="noStrike" kern="1200" cap="none" spc="0" normalizeH="0" noProof="0" dirty="0" smtClean="0">
                <a:ln>
                  <a:noFill/>
                </a:ln>
                <a:effectLst/>
                <a:uLnTx/>
                <a:uFillTx/>
                <a:latin typeface="+mn-lt"/>
                <a:ea typeface="+mn-ea"/>
                <a:cs typeface="+mn-cs"/>
              </a:rPr>
              <a:t>Running State –</a:t>
            </a:r>
          </a:p>
          <a:p>
            <a:pPr marL="1828800" lvl="3" indent="-457200">
              <a:spcBef>
                <a:spcPct val="20000"/>
              </a:spcBef>
              <a:defRPr/>
            </a:pPr>
            <a:r>
              <a:rPr lang="en-US" dirty="0" smtClean="0"/>
              <a:t>Applet enters this state when the system calls the </a:t>
            </a:r>
            <a:r>
              <a:rPr lang="en-US" b="1" dirty="0" smtClean="0"/>
              <a:t>start() </a:t>
            </a:r>
            <a:r>
              <a:rPr lang="en-US" dirty="0" smtClean="0"/>
              <a:t>method of applet</a:t>
            </a:r>
          </a:p>
          <a:p>
            <a:pPr marL="457200" lvl="3">
              <a:spcBef>
                <a:spcPct val="20000"/>
              </a:spcBef>
              <a:defRPr/>
            </a:pPr>
            <a:r>
              <a:rPr lang="en-US" dirty="0" smtClean="0"/>
              <a:t>class. This occurs automatically after applet is initialized. The start() method may be called more than once.</a:t>
            </a:r>
          </a:p>
          <a:p>
            <a:pPr marL="457200" lvl="0" indent="-457200">
              <a:spcBef>
                <a:spcPct val="20000"/>
              </a:spcBef>
              <a:defRPr/>
            </a:pPr>
            <a:r>
              <a:rPr kumimoji="0" lang="en-US" b="1" i="0" u="none" strike="noStrike" kern="1200" cap="none" spc="0" normalizeH="0" noProof="0" dirty="0" smtClean="0">
                <a:ln>
                  <a:noFill/>
                </a:ln>
                <a:effectLst/>
                <a:uLnTx/>
                <a:uFillTx/>
                <a:latin typeface="+mn-lt"/>
                <a:ea typeface="+mn-ea"/>
                <a:cs typeface="+mn-cs"/>
              </a:rPr>
              <a:t>Syntax –			</a:t>
            </a:r>
            <a:r>
              <a:rPr lang="en-US" dirty="0" smtClean="0"/>
              <a:t>public void start()</a:t>
            </a:r>
          </a:p>
          <a:p>
            <a:pPr marL="457200" lvl="0" indent="-457200">
              <a:spcBef>
                <a:spcPct val="20000"/>
              </a:spcBef>
              <a:defRPr/>
            </a:pPr>
            <a:r>
              <a:rPr lang="en-US" b="1" dirty="0" smtClean="0"/>
              <a:t>				</a:t>
            </a:r>
            <a:r>
              <a:rPr lang="en-US" dirty="0" smtClean="0"/>
              <a:t>{</a:t>
            </a:r>
          </a:p>
          <a:p>
            <a:pPr marL="457200" lvl="0" indent="-457200">
              <a:spcBef>
                <a:spcPct val="20000"/>
              </a:spcBef>
              <a:defRPr/>
            </a:pPr>
            <a:r>
              <a:rPr lang="en-US" dirty="0" smtClean="0"/>
              <a:t>				……….		(Action)</a:t>
            </a:r>
          </a:p>
          <a:p>
            <a:pPr marL="457200" lvl="0" indent="-457200">
              <a:spcBef>
                <a:spcPct val="20000"/>
              </a:spcBef>
              <a:defRPr/>
            </a:pPr>
            <a:r>
              <a:rPr lang="en-US" dirty="0" smtClean="0"/>
              <a:t>				……….</a:t>
            </a:r>
          </a:p>
          <a:p>
            <a:pPr marL="457200" lvl="0" indent="-457200">
              <a:spcBef>
                <a:spcPct val="20000"/>
              </a:spcBef>
              <a:defRPr/>
            </a:pPr>
            <a:r>
              <a:rPr lang="en-US" dirty="0" smtClean="0"/>
              <a:t>				}</a:t>
            </a: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Righ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strips(downRigh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strips(downRigh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strips(downRigh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strips(downRight)">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strips(downRight)">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strips(downRight)">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strips(downRight)">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strips(downRight)">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strips(downRight)">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strips(downRight)">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strips(downRight)">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strips(downRight)">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357158" y="1000108"/>
            <a:ext cx="8501122" cy="5500726"/>
          </a:xfrm>
          <a:prstGeom prst="rect">
            <a:avLst/>
          </a:prstGeom>
        </p:spPr>
        <p:txBody>
          <a:bodyPr vert="horz" lIns="91440" tIns="45720" rIns="91440" bIns="45720" rtlCol="0">
            <a:normAutofit lnSpcReduction="10000"/>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effectLst/>
                <a:uLnTx/>
                <a:uFillTx/>
                <a:latin typeface="+mn-lt"/>
                <a:ea typeface="+mn-ea"/>
                <a:cs typeface="+mn-cs"/>
              </a:rPr>
              <a:t>3.	Idle</a:t>
            </a:r>
            <a:r>
              <a:rPr kumimoji="0" lang="en-US" b="1" i="0" u="none" strike="noStrike" kern="1200" cap="none" spc="0" normalizeH="0" noProof="0" dirty="0" smtClean="0">
                <a:ln>
                  <a:noFill/>
                </a:ln>
                <a:effectLst/>
                <a:uLnTx/>
                <a:uFillTx/>
                <a:latin typeface="+mn-lt"/>
                <a:ea typeface="+mn-ea"/>
                <a:cs typeface="+mn-cs"/>
              </a:rPr>
              <a:t> or stopped state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Applet </a:t>
            </a:r>
            <a:r>
              <a:rPr lang="en-US" dirty="0" smtClean="0"/>
              <a:t> enters  this state  when system calls the </a:t>
            </a:r>
            <a:r>
              <a:rPr lang="en-US" b="1" dirty="0" smtClean="0"/>
              <a:t>stop() </a:t>
            </a:r>
            <a:r>
              <a:rPr lang="en-US" dirty="0" smtClean="0"/>
              <a:t>method of applet class. </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effectLst/>
                <a:uLnTx/>
                <a:uFillTx/>
                <a:latin typeface="+mn-lt"/>
                <a:ea typeface="+mn-ea"/>
                <a:cs typeface="+mn-cs"/>
              </a:rPr>
              <a:t>	syntax</a:t>
            </a:r>
            <a:r>
              <a:rPr kumimoji="0" lang="en-US" b="1" i="0" u="none" strike="noStrike" kern="1200" cap="none" spc="0" normalizeH="0" noProof="0" dirty="0" smtClean="0">
                <a:ln>
                  <a:noFill/>
                </a:ln>
                <a:effectLst/>
                <a:uLnTx/>
                <a:uFillTx/>
                <a:latin typeface="+mn-lt"/>
                <a:ea typeface="+mn-ea"/>
                <a:cs typeface="+mn-cs"/>
              </a:rPr>
              <a:t> –	</a:t>
            </a:r>
            <a:r>
              <a:rPr lang="en-US" b="1" baseline="0" dirty="0" smtClean="0"/>
              <a:t>	</a:t>
            </a:r>
            <a:r>
              <a:rPr lang="en-US" baseline="0" dirty="0" smtClean="0"/>
              <a:t>public void stop()</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noProof="0" dirty="0" smtClean="0">
                <a:ln>
                  <a:noFill/>
                </a:ln>
                <a:effectLst/>
                <a:uLnTx/>
                <a:uFillTx/>
                <a:latin typeface="+mn-lt"/>
                <a:ea typeface="+mn-ea"/>
                <a:cs typeface="+mn-cs"/>
              </a:rPr>
              <a:t>				</a:t>
            </a:r>
            <a:r>
              <a:rPr kumimoji="0" lang="en-US" i="0" u="none" strike="noStrike" kern="1200" cap="none" spc="0" normalizeH="0" noProof="0" dirty="0" smtClean="0">
                <a:ln>
                  <a:noFill/>
                </a:ln>
                <a:effectLst/>
                <a:uLnTx/>
                <a:uFillTx/>
                <a:latin typeface="+mn-lt"/>
                <a:ea typeface="+mn-ea"/>
                <a:cs typeface="+mn-cs"/>
              </a:rPr>
              <a:t>{</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		(Action)</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i="0" u="none" strike="noStrike" kern="1200" cap="none" spc="0" normalizeH="0" noProof="0" dirty="0" smtClean="0">
                <a:ln>
                  <a:noFill/>
                </a:ln>
                <a:effectLst/>
                <a:uLnTx/>
                <a:uFillTx/>
                <a:latin typeface="+mn-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p>
          <a:p>
            <a:pPr marL="457200" marR="0" lvl="0" indent="-457200" algn="l" defTabSz="914400" rtl="0" eaLnBrk="1" fontAlgn="auto" latinLnBrk="0" hangingPunct="1">
              <a:lnSpc>
                <a:spcPct val="100000"/>
              </a:lnSpc>
              <a:spcBef>
                <a:spcPct val="20000"/>
              </a:spcBef>
              <a:spcAft>
                <a:spcPts val="0"/>
              </a:spcAft>
              <a:buClrTx/>
              <a:buSzTx/>
              <a:tabLst/>
              <a:defRPr/>
            </a:pPr>
            <a:r>
              <a:rPr lang="en-US" b="1" dirty="0" smtClean="0"/>
              <a:t>4.	Dead</a:t>
            </a:r>
            <a:r>
              <a:rPr kumimoji="0" lang="en-US" b="1" i="0" u="none" strike="noStrike" kern="1200" cap="none" spc="0" normalizeH="0" noProof="0" dirty="0" smtClean="0">
                <a:ln>
                  <a:noFill/>
                </a:ln>
                <a:effectLst/>
                <a:uLnTx/>
                <a:uFillTx/>
                <a:latin typeface="+mn-lt"/>
                <a:ea typeface="+mn-ea"/>
                <a:cs typeface="+mn-cs"/>
              </a:rPr>
              <a:t> State –</a:t>
            </a:r>
          </a:p>
          <a:p>
            <a:pPr marL="1828800" lvl="3" indent="-457200">
              <a:spcBef>
                <a:spcPct val="20000"/>
              </a:spcBef>
              <a:defRPr/>
            </a:pPr>
            <a:r>
              <a:rPr lang="en-US" dirty="0" smtClean="0"/>
              <a:t>An Applet is said to be dead when it is removed from memory. This occurs</a:t>
            </a:r>
          </a:p>
          <a:p>
            <a:pPr marL="457200" lvl="3">
              <a:spcBef>
                <a:spcPct val="20000"/>
              </a:spcBef>
              <a:defRPr/>
            </a:pPr>
            <a:r>
              <a:rPr lang="en-US" dirty="0" smtClean="0"/>
              <a:t>automatically by invoking the </a:t>
            </a:r>
            <a:r>
              <a:rPr lang="en-US" b="1" dirty="0" smtClean="0"/>
              <a:t>destroy()</a:t>
            </a:r>
            <a:r>
              <a:rPr lang="en-US" dirty="0" smtClean="0"/>
              <a:t> when we quit the browser. Destroying stage occurs only once in the applet life cycle.</a:t>
            </a:r>
          </a:p>
          <a:p>
            <a:pPr marL="457200" lvl="0" indent="-457200">
              <a:spcBef>
                <a:spcPct val="20000"/>
              </a:spcBef>
              <a:defRPr/>
            </a:pPr>
            <a:r>
              <a:rPr kumimoji="0" lang="en-US" b="1" i="0" u="none" strike="noStrike" kern="1200" cap="none" spc="0" normalizeH="0" noProof="0" dirty="0" smtClean="0">
                <a:ln>
                  <a:noFill/>
                </a:ln>
                <a:effectLst/>
                <a:uLnTx/>
                <a:uFillTx/>
                <a:latin typeface="+mn-lt"/>
                <a:ea typeface="+mn-ea"/>
                <a:cs typeface="+mn-cs"/>
              </a:rPr>
              <a:t>	Syntax –		</a:t>
            </a:r>
            <a:r>
              <a:rPr lang="en-US" dirty="0" smtClean="0"/>
              <a:t>public void destroy()</a:t>
            </a:r>
          </a:p>
          <a:p>
            <a:pPr marL="457200" lvl="0" indent="-457200">
              <a:spcBef>
                <a:spcPct val="20000"/>
              </a:spcBef>
              <a:defRPr/>
            </a:pPr>
            <a:r>
              <a:rPr lang="en-US" b="1" dirty="0" smtClean="0"/>
              <a:t>				</a:t>
            </a:r>
            <a:r>
              <a:rPr lang="en-US" dirty="0" smtClean="0"/>
              <a:t>{</a:t>
            </a:r>
          </a:p>
          <a:p>
            <a:pPr marL="457200" lvl="0" indent="-457200">
              <a:spcBef>
                <a:spcPct val="20000"/>
              </a:spcBef>
              <a:defRPr/>
            </a:pPr>
            <a:r>
              <a:rPr lang="en-US" dirty="0" smtClean="0"/>
              <a:t>				……….		(Action)</a:t>
            </a:r>
          </a:p>
          <a:p>
            <a:pPr marL="457200" lvl="0" indent="-457200">
              <a:spcBef>
                <a:spcPct val="20000"/>
              </a:spcBef>
              <a:defRPr/>
            </a:pPr>
            <a:r>
              <a:rPr lang="en-US" dirty="0" smtClean="0"/>
              <a:t>				……….</a:t>
            </a:r>
          </a:p>
          <a:p>
            <a:pPr marL="457200" lvl="0" indent="-457200">
              <a:spcBef>
                <a:spcPct val="20000"/>
              </a:spcBef>
              <a:defRPr/>
            </a:pPr>
            <a:r>
              <a:rPr lang="en-US" dirty="0" smtClean="0"/>
              <a:t>				}</a:t>
            </a: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Righ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strips(downRigh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strips(downRigh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strips(downRigh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strips(downRight)">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strips(downRight)">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strips(downRight)">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strips(downRight)">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strips(downRight)">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strips(downRight)">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strips(downRight)">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strips(downRight)">
                                      <p:cBhvr>
                                        <p:cTn id="72" dur="500"/>
                                        <p:tgtEl>
                                          <p:spTgt spid="6">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6">
                                            <p:txEl>
                                              <p:pRg st="14" end="14"/>
                                            </p:txEl>
                                          </p:spTgt>
                                        </p:tgtEl>
                                        <p:attrNameLst>
                                          <p:attrName>style.visibility</p:attrName>
                                        </p:attrNameLst>
                                      </p:cBhvr>
                                      <p:to>
                                        <p:strVal val="visible"/>
                                      </p:to>
                                    </p:set>
                                    <p:animEffect transition="in" filter="strips(downRight)">
                                      <p:cBhvr>
                                        <p:cTn id="77" dur="500"/>
                                        <p:tgtEl>
                                          <p:spTgt spid="6">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357158" y="1000108"/>
            <a:ext cx="8501122" cy="5500726"/>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b="1" dirty="0" smtClean="0"/>
              <a:t>4.	</a:t>
            </a:r>
            <a:r>
              <a:rPr kumimoji="0" lang="en-US" b="1" i="0" u="none" strike="noStrike" kern="1200" cap="none" spc="0" normalizeH="0" baseline="0" noProof="0" dirty="0" smtClean="0">
                <a:ln>
                  <a:noFill/>
                </a:ln>
                <a:effectLst/>
                <a:uLnTx/>
                <a:uFillTx/>
                <a:latin typeface="+mn-lt"/>
                <a:ea typeface="+mn-ea"/>
                <a:cs typeface="+mn-cs"/>
              </a:rPr>
              <a:t>Display</a:t>
            </a:r>
            <a:r>
              <a:rPr kumimoji="0" lang="en-US" b="1" i="0" u="none" strike="noStrike" kern="1200" cap="none" spc="0" normalizeH="0" noProof="0" dirty="0" smtClean="0">
                <a:ln>
                  <a:noFill/>
                </a:ln>
                <a:effectLst/>
                <a:uLnTx/>
                <a:uFillTx/>
                <a:latin typeface="+mn-lt"/>
                <a:ea typeface="+mn-ea"/>
                <a:cs typeface="+mn-cs"/>
              </a:rPr>
              <a:t> state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Display state is useful to display the information</a:t>
            </a:r>
            <a:r>
              <a:rPr lang="en-US" dirty="0" smtClean="0"/>
              <a:t> on the output screen. This program immediately after the applet enters into the running state. </a:t>
            </a:r>
            <a:r>
              <a:rPr lang="en-US" b="1" dirty="0" smtClean="0"/>
              <a:t>paint() </a:t>
            </a:r>
            <a:r>
              <a:rPr lang="en-US" dirty="0" smtClean="0"/>
              <a:t>is called to accomplish this task. </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effectLst/>
                <a:uLnTx/>
                <a:uFillTx/>
                <a:latin typeface="+mn-lt"/>
                <a:ea typeface="+mn-ea"/>
                <a:cs typeface="+mn-cs"/>
              </a:rPr>
              <a:t>	syntax</a:t>
            </a:r>
            <a:r>
              <a:rPr kumimoji="0" lang="en-US" b="1" i="0" u="none" strike="noStrike" kern="1200" cap="none" spc="0" normalizeH="0" noProof="0" dirty="0" smtClean="0">
                <a:ln>
                  <a:noFill/>
                </a:ln>
                <a:effectLst/>
                <a:uLnTx/>
                <a:uFillTx/>
                <a:latin typeface="+mn-lt"/>
                <a:ea typeface="+mn-ea"/>
                <a:cs typeface="+mn-cs"/>
              </a:rPr>
              <a:t> –	</a:t>
            </a:r>
            <a:r>
              <a:rPr lang="en-US" b="1" baseline="0" dirty="0" smtClean="0"/>
              <a:t>	</a:t>
            </a:r>
            <a:r>
              <a:rPr lang="en-US" baseline="0" dirty="0" smtClean="0"/>
              <a:t>public void paint(Graphics g)</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noProof="0" dirty="0" smtClean="0">
                <a:ln>
                  <a:noFill/>
                </a:ln>
                <a:effectLst/>
                <a:uLnTx/>
                <a:uFillTx/>
                <a:latin typeface="+mn-lt"/>
                <a:ea typeface="+mn-ea"/>
                <a:cs typeface="+mn-cs"/>
              </a:rPr>
              <a:t>				</a:t>
            </a:r>
            <a:r>
              <a:rPr kumimoji="0" lang="en-US" i="0" u="none" strike="noStrike" kern="1200" cap="none" spc="0" normalizeH="0" noProof="0" dirty="0" smtClean="0">
                <a:ln>
                  <a:noFill/>
                </a:ln>
                <a:effectLst/>
                <a:uLnTx/>
                <a:uFillTx/>
                <a:latin typeface="+mn-lt"/>
                <a:ea typeface="+mn-ea"/>
                <a:cs typeface="+mn-cs"/>
              </a:rPr>
              <a:t>{</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		(Action)</a:t>
            </a:r>
          </a:p>
          <a:p>
            <a:pPr marL="457200" marR="0" lvl="0" indent="-457200" algn="l" defTabSz="914400" rtl="0" eaLnBrk="1" fontAlgn="auto" latinLnBrk="0" hangingPunct="1">
              <a:lnSpc>
                <a:spcPct val="100000"/>
              </a:lnSpc>
              <a:spcBef>
                <a:spcPct val="20000"/>
              </a:spcBef>
              <a:spcAft>
                <a:spcPts val="0"/>
              </a:spcAft>
              <a:buClrTx/>
              <a:buSzTx/>
              <a:tabLst/>
              <a:defRPr/>
            </a:pPr>
            <a:r>
              <a:rPr kumimoji="0" lang="en-US" i="0" u="none" strike="noStrike" kern="1200" cap="none" spc="0" normalizeH="0" noProof="0" dirty="0" smtClean="0">
                <a:ln>
                  <a:noFill/>
                </a:ln>
                <a:effectLst/>
                <a:uLnTx/>
                <a:uFillTx/>
                <a:latin typeface="+mn-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457200" lvl="3">
              <a:spcBef>
                <a:spcPct val="20000"/>
              </a:spcBef>
              <a:defRPr/>
            </a:pP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
        <p:nvSpPr>
          <p:cNvPr id="4" name="Oval 3"/>
          <p:cNvSpPr/>
          <p:nvPr/>
        </p:nvSpPr>
        <p:spPr>
          <a:xfrm>
            <a:off x="4214810" y="3643314"/>
            <a:ext cx="92869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Born</a:t>
            </a:r>
            <a:endParaRPr lang="en-US" dirty="0"/>
          </a:p>
        </p:txBody>
      </p:sp>
      <p:sp>
        <p:nvSpPr>
          <p:cNvPr id="5" name="Oval 4"/>
          <p:cNvSpPr/>
          <p:nvPr/>
        </p:nvSpPr>
        <p:spPr>
          <a:xfrm>
            <a:off x="4214810" y="4857760"/>
            <a:ext cx="92869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Running</a:t>
            </a:r>
            <a:endParaRPr lang="en-US" dirty="0"/>
          </a:p>
        </p:txBody>
      </p:sp>
      <p:sp>
        <p:nvSpPr>
          <p:cNvPr id="7" name="Oval 6"/>
          <p:cNvSpPr/>
          <p:nvPr/>
        </p:nvSpPr>
        <p:spPr>
          <a:xfrm>
            <a:off x="6286512" y="5929330"/>
            <a:ext cx="92869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smtClean="0"/>
              <a:t>Dead</a:t>
            </a:r>
            <a:endParaRPr lang="en-US" sz="1700" dirty="0"/>
          </a:p>
        </p:txBody>
      </p:sp>
      <p:sp>
        <p:nvSpPr>
          <p:cNvPr id="8" name="Oval 7"/>
          <p:cNvSpPr/>
          <p:nvPr/>
        </p:nvSpPr>
        <p:spPr>
          <a:xfrm>
            <a:off x="6286512" y="4857760"/>
            <a:ext cx="928694" cy="857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Idle</a:t>
            </a:r>
            <a:endParaRPr lang="en-US" dirty="0"/>
          </a:p>
        </p:txBody>
      </p:sp>
      <p:cxnSp>
        <p:nvCxnSpPr>
          <p:cNvPr id="10" name="Straight Arrow Connector 9"/>
          <p:cNvCxnSpPr>
            <a:endCxn id="4" idx="2"/>
          </p:cNvCxnSpPr>
          <p:nvPr/>
        </p:nvCxnSpPr>
        <p:spPr>
          <a:xfrm>
            <a:off x="3143240" y="4071942"/>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4"/>
            <a:endCxn id="5" idx="0"/>
          </p:cNvCxnSpPr>
          <p:nvPr/>
        </p:nvCxnSpPr>
        <p:spPr>
          <a:xfrm rot="5400000">
            <a:off x="4500562" y="467916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7"/>
            <a:endCxn id="8" idx="1"/>
          </p:cNvCxnSpPr>
          <p:nvPr/>
        </p:nvCxnSpPr>
        <p:spPr>
          <a:xfrm rot="5400000" flipH="1" flipV="1">
            <a:off x="5715008" y="4275794"/>
            <a:ext cx="1588" cy="141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3"/>
            <a:endCxn id="5" idx="5"/>
          </p:cNvCxnSpPr>
          <p:nvPr/>
        </p:nvCxnSpPr>
        <p:spPr>
          <a:xfrm rot="5400000">
            <a:off x="5715008" y="4881966"/>
            <a:ext cx="1588" cy="1415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8" idx="4"/>
            <a:endCxn id="7" idx="0"/>
          </p:cNvCxnSpPr>
          <p:nvPr/>
        </p:nvCxnSpPr>
        <p:spPr>
          <a:xfrm rot="5400000">
            <a:off x="6643702" y="5822173"/>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7" idx="6"/>
          </p:cNvCxnSpPr>
          <p:nvPr/>
        </p:nvCxnSpPr>
        <p:spPr>
          <a:xfrm>
            <a:off x="7215206" y="635795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hape 25"/>
          <p:cNvCxnSpPr>
            <a:stCxn id="5" idx="4"/>
            <a:endCxn id="5" idx="2"/>
          </p:cNvCxnSpPr>
          <p:nvPr/>
        </p:nvCxnSpPr>
        <p:spPr>
          <a:xfrm rot="5400000" flipH="1">
            <a:off x="4232670" y="5268529"/>
            <a:ext cx="428628" cy="464347"/>
          </a:xfrm>
          <a:prstGeom prst="curvedConnector4">
            <a:avLst>
              <a:gd name="adj1" fmla="val -53333"/>
              <a:gd name="adj2" fmla="val 149230"/>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357422" y="3929066"/>
            <a:ext cx="714380" cy="369332"/>
          </a:xfrm>
          <a:prstGeom prst="rect">
            <a:avLst/>
          </a:prstGeom>
          <a:noFill/>
        </p:spPr>
        <p:txBody>
          <a:bodyPr wrap="square" rtlCol="0">
            <a:spAutoFit/>
          </a:bodyPr>
          <a:lstStyle/>
          <a:p>
            <a:r>
              <a:rPr lang="en-US" dirty="0" smtClean="0"/>
              <a:t>Begin</a:t>
            </a:r>
            <a:endParaRPr lang="en-US" dirty="0"/>
          </a:p>
        </p:txBody>
      </p:sp>
      <p:sp>
        <p:nvSpPr>
          <p:cNvPr id="28" name="TextBox 27"/>
          <p:cNvSpPr txBox="1"/>
          <p:nvPr/>
        </p:nvSpPr>
        <p:spPr>
          <a:xfrm>
            <a:off x="3786182" y="4429132"/>
            <a:ext cx="714380" cy="369332"/>
          </a:xfrm>
          <a:prstGeom prst="rect">
            <a:avLst/>
          </a:prstGeom>
          <a:noFill/>
        </p:spPr>
        <p:txBody>
          <a:bodyPr wrap="square" rtlCol="0">
            <a:spAutoFit/>
          </a:bodyPr>
          <a:lstStyle/>
          <a:p>
            <a:r>
              <a:rPr lang="en-US" dirty="0" smtClean="0"/>
              <a:t>start</a:t>
            </a:r>
            <a:endParaRPr lang="en-US" dirty="0"/>
          </a:p>
        </p:txBody>
      </p:sp>
      <p:sp>
        <p:nvSpPr>
          <p:cNvPr id="29" name="TextBox 28"/>
          <p:cNvSpPr txBox="1"/>
          <p:nvPr/>
        </p:nvSpPr>
        <p:spPr>
          <a:xfrm>
            <a:off x="5143504" y="3702610"/>
            <a:ext cx="1357322" cy="369332"/>
          </a:xfrm>
          <a:prstGeom prst="rect">
            <a:avLst/>
          </a:prstGeom>
          <a:noFill/>
        </p:spPr>
        <p:txBody>
          <a:bodyPr wrap="square" rtlCol="0">
            <a:spAutoFit/>
          </a:bodyPr>
          <a:lstStyle/>
          <a:p>
            <a:r>
              <a:rPr lang="en-US" dirty="0" smtClean="0"/>
              <a:t>Initialization</a:t>
            </a:r>
            <a:endParaRPr lang="en-US" dirty="0"/>
          </a:p>
        </p:txBody>
      </p:sp>
      <p:sp>
        <p:nvSpPr>
          <p:cNvPr id="30" name="TextBox 29"/>
          <p:cNvSpPr txBox="1"/>
          <p:nvPr/>
        </p:nvSpPr>
        <p:spPr>
          <a:xfrm>
            <a:off x="3214678" y="5429264"/>
            <a:ext cx="928694" cy="369332"/>
          </a:xfrm>
          <a:prstGeom prst="rect">
            <a:avLst/>
          </a:prstGeom>
          <a:noFill/>
        </p:spPr>
        <p:txBody>
          <a:bodyPr wrap="square" rtlCol="0">
            <a:spAutoFit/>
          </a:bodyPr>
          <a:lstStyle/>
          <a:p>
            <a:r>
              <a:rPr lang="en-US" dirty="0" smtClean="0"/>
              <a:t>Paint()</a:t>
            </a:r>
            <a:endParaRPr lang="en-US" dirty="0"/>
          </a:p>
        </p:txBody>
      </p:sp>
      <p:sp>
        <p:nvSpPr>
          <p:cNvPr id="31" name="TextBox 30"/>
          <p:cNvSpPr txBox="1"/>
          <p:nvPr/>
        </p:nvSpPr>
        <p:spPr>
          <a:xfrm>
            <a:off x="5286380" y="4572008"/>
            <a:ext cx="928694" cy="369332"/>
          </a:xfrm>
          <a:prstGeom prst="rect">
            <a:avLst/>
          </a:prstGeom>
          <a:noFill/>
        </p:spPr>
        <p:txBody>
          <a:bodyPr wrap="square" rtlCol="0">
            <a:spAutoFit/>
          </a:bodyPr>
          <a:lstStyle/>
          <a:p>
            <a:r>
              <a:rPr lang="en-US" dirty="0" smtClean="0"/>
              <a:t>Stop()</a:t>
            </a:r>
            <a:endParaRPr lang="en-US" dirty="0"/>
          </a:p>
        </p:txBody>
      </p:sp>
      <p:sp>
        <p:nvSpPr>
          <p:cNvPr id="32" name="TextBox 31"/>
          <p:cNvSpPr txBox="1"/>
          <p:nvPr/>
        </p:nvSpPr>
        <p:spPr>
          <a:xfrm>
            <a:off x="5214942" y="5572140"/>
            <a:ext cx="857256" cy="369332"/>
          </a:xfrm>
          <a:prstGeom prst="rect">
            <a:avLst/>
          </a:prstGeom>
          <a:noFill/>
        </p:spPr>
        <p:txBody>
          <a:bodyPr wrap="square" rtlCol="0">
            <a:spAutoFit/>
          </a:bodyPr>
          <a:lstStyle/>
          <a:p>
            <a:r>
              <a:rPr lang="en-US" dirty="0" smtClean="0"/>
              <a:t>Start()</a:t>
            </a:r>
            <a:endParaRPr lang="en-US" dirty="0"/>
          </a:p>
        </p:txBody>
      </p:sp>
      <p:sp>
        <p:nvSpPr>
          <p:cNvPr id="33" name="TextBox 32"/>
          <p:cNvSpPr txBox="1"/>
          <p:nvPr/>
        </p:nvSpPr>
        <p:spPr>
          <a:xfrm>
            <a:off x="7286644" y="4643446"/>
            <a:ext cx="1071570" cy="369332"/>
          </a:xfrm>
          <a:prstGeom prst="rect">
            <a:avLst/>
          </a:prstGeom>
          <a:noFill/>
        </p:spPr>
        <p:txBody>
          <a:bodyPr wrap="square" rtlCol="0">
            <a:spAutoFit/>
          </a:bodyPr>
          <a:lstStyle/>
          <a:p>
            <a:r>
              <a:rPr lang="en-US" dirty="0" smtClean="0"/>
              <a:t>stopped</a:t>
            </a:r>
            <a:endParaRPr lang="en-US" dirty="0"/>
          </a:p>
        </p:txBody>
      </p:sp>
      <p:sp>
        <p:nvSpPr>
          <p:cNvPr id="34" name="TextBox 33"/>
          <p:cNvSpPr txBox="1"/>
          <p:nvPr/>
        </p:nvSpPr>
        <p:spPr>
          <a:xfrm>
            <a:off x="7143768" y="5643578"/>
            <a:ext cx="1071570" cy="369332"/>
          </a:xfrm>
          <a:prstGeom prst="rect">
            <a:avLst/>
          </a:prstGeom>
          <a:noFill/>
        </p:spPr>
        <p:txBody>
          <a:bodyPr wrap="square" rtlCol="0">
            <a:spAutoFit/>
          </a:bodyPr>
          <a:lstStyle/>
          <a:p>
            <a:r>
              <a:rPr lang="en-US" dirty="0" smtClean="0"/>
              <a:t>Destroy()</a:t>
            </a:r>
            <a:endParaRPr lang="en-US" dirty="0"/>
          </a:p>
        </p:txBody>
      </p:sp>
      <p:sp>
        <p:nvSpPr>
          <p:cNvPr id="35" name="TextBox 34"/>
          <p:cNvSpPr txBox="1"/>
          <p:nvPr/>
        </p:nvSpPr>
        <p:spPr>
          <a:xfrm>
            <a:off x="5072066" y="6286520"/>
            <a:ext cx="1143008" cy="369332"/>
          </a:xfrm>
          <a:prstGeom prst="rect">
            <a:avLst/>
          </a:prstGeom>
          <a:noFill/>
        </p:spPr>
        <p:txBody>
          <a:bodyPr wrap="square" rtlCol="0">
            <a:spAutoFit/>
          </a:bodyPr>
          <a:lstStyle/>
          <a:p>
            <a:r>
              <a:rPr lang="en-US" dirty="0" smtClean="0"/>
              <a:t>destroyed</a:t>
            </a:r>
            <a:endParaRPr lang="en-US" dirty="0"/>
          </a:p>
        </p:txBody>
      </p:sp>
      <p:sp>
        <p:nvSpPr>
          <p:cNvPr id="36" name="TextBox 35"/>
          <p:cNvSpPr txBox="1"/>
          <p:nvPr/>
        </p:nvSpPr>
        <p:spPr>
          <a:xfrm>
            <a:off x="8072462" y="6143644"/>
            <a:ext cx="714380" cy="369332"/>
          </a:xfrm>
          <a:prstGeom prst="rect">
            <a:avLst/>
          </a:prstGeom>
          <a:noFill/>
        </p:spPr>
        <p:txBody>
          <a:bodyPr wrap="square" rtlCol="0">
            <a:spAutoFit/>
          </a:bodyPr>
          <a:lstStyle/>
          <a:p>
            <a:r>
              <a:rPr lang="en-US" dirty="0" smtClean="0"/>
              <a:t>End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Righ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strips(downRigh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strips(downRigh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strips(downRigh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strips(downRight)">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214422"/>
            <a:ext cx="768670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JAVA DEVELOPMENT KIT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Java development kit is a collection of classes , Java compiler and Java virtual Machine Interpreter. It consists of useful utilities for debugging, documentation, compiling and running java programs.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baseline="0" dirty="0" smtClean="0">
              <a:solidFill>
                <a:schemeClr val="tx1">
                  <a:lumMod val="85000"/>
                  <a:lumOff val="15000"/>
                </a:schemeClr>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strips(downRight)">
                                      <p:cBhvr>
                                        <p:cTn id="1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357158" y="1000108"/>
            <a:ext cx="8501122" cy="5500726"/>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b="1" u="sng" dirty="0" smtClean="0"/>
              <a:t>Run code on </a:t>
            </a:r>
            <a:r>
              <a:rPr lang="en-US" b="1" u="sng" dirty="0" err="1" smtClean="0"/>
              <a:t>appletviewer</a:t>
            </a:r>
            <a:r>
              <a:rPr kumimoji="0" lang="en-US" b="1" i="0" u="sng" strike="noStrike" kern="1200" cap="none" spc="0" normalizeH="0" noProof="0" dirty="0" smtClean="0">
                <a:ln>
                  <a:noFill/>
                </a:ln>
                <a:effectLst/>
                <a:uLnTx/>
                <a:uFillTx/>
                <a:latin typeface="+mn-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
        <p:nvSpPr>
          <p:cNvPr id="4" name="Rectangle 3"/>
          <p:cNvSpPr/>
          <p:nvPr/>
        </p:nvSpPr>
        <p:spPr>
          <a:xfrm>
            <a:off x="571472" y="1428736"/>
            <a:ext cx="4572000" cy="5078313"/>
          </a:xfrm>
          <a:prstGeom prst="rect">
            <a:avLst/>
          </a:prstGeom>
        </p:spPr>
        <p:txBody>
          <a:bodyPr>
            <a:spAutoFit/>
          </a:bodyPr>
          <a:lstStyle/>
          <a:p>
            <a:r>
              <a:rPr lang="en-US" dirty="0" smtClean="0"/>
              <a:t>import java.awt.*;</a:t>
            </a:r>
          </a:p>
          <a:p>
            <a:r>
              <a:rPr lang="en-US" dirty="0" smtClean="0"/>
              <a:t>import </a:t>
            </a:r>
            <a:r>
              <a:rPr lang="en-US" dirty="0" err="1" smtClean="0"/>
              <a:t>java.applet.Applet</a:t>
            </a:r>
            <a:r>
              <a:rPr lang="en-US" dirty="0" smtClean="0"/>
              <a:t>;</a:t>
            </a:r>
          </a:p>
          <a:p>
            <a:endParaRPr lang="en-US" dirty="0" smtClean="0"/>
          </a:p>
          <a:p>
            <a:r>
              <a:rPr lang="en-US" dirty="0" smtClean="0"/>
              <a:t>/* &lt;applet code=</a:t>
            </a:r>
            <a:r>
              <a:rPr lang="en-US" b="1" dirty="0" smtClean="0"/>
              <a:t>"</a:t>
            </a:r>
            <a:r>
              <a:rPr lang="en-US" b="1" dirty="0" err="1" smtClean="0"/>
              <a:t>AppletEx.class</a:t>
            </a:r>
            <a:r>
              <a:rPr lang="en-US" b="1" dirty="0" smtClean="0"/>
              <a:t>" </a:t>
            </a:r>
            <a:r>
              <a:rPr lang="en-US" dirty="0" smtClean="0"/>
              <a:t>width=900 height=600&gt;</a:t>
            </a:r>
          </a:p>
          <a:p>
            <a:r>
              <a:rPr lang="en-US" dirty="0" smtClean="0"/>
              <a:t>&lt;/applet&gt; */</a:t>
            </a:r>
          </a:p>
          <a:p>
            <a:r>
              <a:rPr lang="en-US" dirty="0" smtClean="0"/>
              <a:t>public class </a:t>
            </a:r>
            <a:r>
              <a:rPr lang="en-US" dirty="0" err="1" smtClean="0"/>
              <a:t>AppletEx</a:t>
            </a:r>
            <a:r>
              <a:rPr lang="en-US" dirty="0" smtClean="0"/>
              <a:t> extends Applet</a:t>
            </a:r>
          </a:p>
          <a:p>
            <a:r>
              <a:rPr lang="en-US" dirty="0" smtClean="0"/>
              <a:t>{</a:t>
            </a:r>
          </a:p>
          <a:p>
            <a:r>
              <a:rPr lang="en-US" dirty="0" smtClean="0"/>
              <a:t>	String </a:t>
            </a:r>
            <a:r>
              <a:rPr lang="en-US" dirty="0" err="1" smtClean="0"/>
              <a:t>msg</a:t>
            </a:r>
            <a:r>
              <a:rPr lang="en-US" dirty="0" smtClean="0"/>
              <a:t>=" ";</a:t>
            </a:r>
          </a:p>
          <a:p>
            <a:r>
              <a:rPr lang="en-US" dirty="0" smtClean="0"/>
              <a:t>	public void init()</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+"init";</a:t>
            </a:r>
          </a:p>
          <a:p>
            <a:r>
              <a:rPr lang="en-US" dirty="0" smtClean="0"/>
              <a:t>	}</a:t>
            </a:r>
          </a:p>
          <a:p>
            <a:r>
              <a:rPr lang="en-US" dirty="0" smtClean="0"/>
              <a:t>	public void start()</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+"start";</a:t>
            </a:r>
          </a:p>
          <a:p>
            <a:r>
              <a:rPr lang="en-US" dirty="0" smtClean="0"/>
              <a:t>	}</a:t>
            </a:r>
          </a:p>
          <a:p>
            <a:r>
              <a:rPr lang="en-US" dirty="0" smtClean="0"/>
              <a:t>	</a:t>
            </a:r>
            <a:endParaRPr lang="en-US" dirty="0"/>
          </a:p>
        </p:txBody>
      </p:sp>
      <p:sp>
        <p:nvSpPr>
          <p:cNvPr id="5" name="Rectangle 4"/>
          <p:cNvSpPr/>
          <p:nvPr/>
        </p:nvSpPr>
        <p:spPr>
          <a:xfrm>
            <a:off x="5000596" y="1643050"/>
            <a:ext cx="3857684" cy="3416320"/>
          </a:xfrm>
          <a:prstGeom prst="rect">
            <a:avLst/>
          </a:prstGeom>
        </p:spPr>
        <p:txBody>
          <a:bodyPr wrap="square">
            <a:spAutoFit/>
          </a:bodyPr>
          <a:lstStyle/>
          <a:p>
            <a:r>
              <a:rPr lang="en-US" dirty="0" smtClean="0"/>
              <a:t>public void paint(Graphics g)</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+"paint";</a:t>
            </a:r>
          </a:p>
          <a:p>
            <a:r>
              <a:rPr lang="en-US" dirty="0" smtClean="0"/>
              <a:t>	</a:t>
            </a:r>
            <a:r>
              <a:rPr lang="en-US" dirty="0" err="1" smtClean="0"/>
              <a:t>g.drawString</a:t>
            </a:r>
            <a:r>
              <a:rPr lang="en-US" dirty="0" smtClean="0"/>
              <a:t>(msg,500,100);</a:t>
            </a:r>
          </a:p>
          <a:p>
            <a:r>
              <a:rPr lang="en-US" dirty="0" smtClean="0"/>
              <a:t>	}</a:t>
            </a:r>
          </a:p>
          <a:p>
            <a:r>
              <a:rPr lang="en-US" dirty="0" smtClean="0"/>
              <a:t>}</a:t>
            </a:r>
          </a:p>
          <a:p>
            <a:endParaRPr lang="en-US" dirty="0" smtClean="0"/>
          </a:p>
          <a:p>
            <a:endParaRPr lang="en-US" dirty="0" smtClean="0"/>
          </a:p>
          <a:p>
            <a:r>
              <a:rPr lang="en-US" b="1" dirty="0" smtClean="0"/>
              <a:t>Note- </a:t>
            </a:r>
            <a:r>
              <a:rPr lang="en-US" dirty="0" smtClean="0"/>
              <a:t> To run code on </a:t>
            </a:r>
            <a:r>
              <a:rPr lang="en-US" dirty="0" err="1" smtClean="0"/>
              <a:t>appletviewer</a:t>
            </a:r>
            <a:r>
              <a:rPr lang="en-US" dirty="0" smtClean="0"/>
              <a:t>  -</a:t>
            </a:r>
          </a:p>
          <a:p>
            <a:r>
              <a:rPr lang="en-US" b="1" dirty="0" smtClean="0"/>
              <a:t>c:&gt; </a:t>
            </a:r>
            <a:r>
              <a:rPr lang="en-US" b="1" dirty="0" err="1" smtClean="0"/>
              <a:t>javac</a:t>
            </a:r>
            <a:r>
              <a:rPr lang="en-US" b="1" dirty="0" smtClean="0"/>
              <a:t> AppletEx.java</a:t>
            </a:r>
          </a:p>
          <a:p>
            <a:r>
              <a:rPr lang="en-US" b="1" dirty="0" smtClean="0"/>
              <a:t>c:&gt; </a:t>
            </a:r>
            <a:r>
              <a:rPr lang="en-US" b="1" dirty="0" err="1" smtClean="0"/>
              <a:t>appletviewer</a:t>
            </a:r>
            <a:r>
              <a:rPr lang="en-US" b="1" dirty="0" smtClean="0"/>
              <a:t>  AppletEx.java</a:t>
            </a: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214282" y="857232"/>
            <a:ext cx="3286148" cy="285752"/>
          </a:xfrm>
          <a:prstGeom prst="rect">
            <a:avLst/>
          </a:prstGeom>
        </p:spPr>
        <p:txBody>
          <a:bodyPr vert="horz" lIns="91440" tIns="45720" rIns="91440" bIns="45720" rtlCol="0">
            <a:no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lang="en-US" b="1" u="sng" dirty="0" smtClean="0"/>
              <a:t>Run code on </a:t>
            </a:r>
            <a:r>
              <a:rPr lang="en-US" b="1" u="sng" dirty="0" err="1" smtClean="0"/>
              <a:t>webbrowser</a:t>
            </a:r>
            <a:r>
              <a:rPr kumimoji="0" lang="en-US" b="1" i="0" u="sng" strike="noStrike" kern="1200" cap="none" spc="0" normalizeH="0" noProof="0" dirty="0" smtClean="0">
                <a:ln>
                  <a:noFill/>
                </a:ln>
                <a:effectLst/>
                <a:uLnTx/>
                <a:uFillTx/>
                <a:latin typeface="+mn-lt"/>
                <a:ea typeface="+mn-ea"/>
                <a:cs typeface="+mn-cs"/>
              </a:rPr>
              <a:t> –</a:t>
            </a: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
        <p:nvSpPr>
          <p:cNvPr id="4" name="Rectangle 3"/>
          <p:cNvSpPr/>
          <p:nvPr/>
        </p:nvSpPr>
        <p:spPr>
          <a:xfrm>
            <a:off x="4357686" y="1428736"/>
            <a:ext cx="4500594" cy="3139321"/>
          </a:xfrm>
          <a:prstGeom prst="rect">
            <a:avLst/>
          </a:prstGeom>
        </p:spPr>
        <p:txBody>
          <a:bodyPr wrap="square">
            <a:spAutoFit/>
          </a:bodyPr>
          <a:lstStyle/>
          <a:p>
            <a:r>
              <a:rPr lang="en-US" dirty="0" smtClean="0"/>
              <a:t>&lt;HTML&gt;</a:t>
            </a:r>
          </a:p>
          <a:p>
            <a:r>
              <a:rPr lang="en-US" dirty="0" smtClean="0"/>
              <a:t> &lt;HEAD&gt;</a:t>
            </a:r>
          </a:p>
          <a:p>
            <a:r>
              <a:rPr lang="en-US" dirty="0" smtClean="0"/>
              <a:t> &lt;TITLE&gt;</a:t>
            </a:r>
            <a:r>
              <a:rPr lang="en-US" dirty="0" err="1" smtClean="0"/>
              <a:t>HelloApplet</a:t>
            </a:r>
            <a:r>
              <a:rPr lang="en-US" dirty="0" smtClean="0"/>
              <a:t> HTML File&lt;/TITLE&gt;</a:t>
            </a:r>
          </a:p>
          <a:p>
            <a:r>
              <a:rPr lang="en-US" dirty="0" smtClean="0"/>
              <a:t>&lt;/HEAD&gt;</a:t>
            </a:r>
          </a:p>
          <a:p>
            <a:r>
              <a:rPr lang="en-US" dirty="0" smtClean="0"/>
              <a:t>&lt;BODY&gt;</a:t>
            </a:r>
          </a:p>
          <a:p>
            <a:r>
              <a:rPr lang="en-US" dirty="0" smtClean="0"/>
              <a:t>&lt;H1&gt;</a:t>
            </a:r>
            <a:r>
              <a:rPr lang="en-US" dirty="0" err="1" smtClean="0"/>
              <a:t>HelloApplet</a:t>
            </a:r>
            <a:r>
              <a:rPr lang="en-US" dirty="0" smtClean="0"/>
              <a:t> HTML File&lt;/H1&gt;</a:t>
            </a:r>
          </a:p>
          <a:p>
            <a:r>
              <a:rPr lang="en-US" dirty="0" smtClean="0"/>
              <a:t>&lt;APPLET code="</a:t>
            </a:r>
            <a:r>
              <a:rPr lang="en-US" dirty="0" err="1" smtClean="0"/>
              <a:t>AppletEx.class</a:t>
            </a:r>
            <a:r>
              <a:rPr lang="en-US" dirty="0" smtClean="0"/>
              <a:t>" height="100" width="200"&gt;</a:t>
            </a:r>
          </a:p>
          <a:p>
            <a:r>
              <a:rPr lang="en-US" dirty="0" smtClean="0"/>
              <a:t>&lt;/APPLET&gt;</a:t>
            </a:r>
          </a:p>
          <a:p>
            <a:r>
              <a:rPr lang="en-US" dirty="0" smtClean="0"/>
              <a:t>&lt;/BODY&gt;</a:t>
            </a:r>
          </a:p>
          <a:p>
            <a:r>
              <a:rPr lang="en-US" dirty="0" smtClean="0"/>
              <a:t>&lt;/HTML&gt;</a:t>
            </a:r>
            <a:endParaRPr lang="en-US" dirty="0"/>
          </a:p>
        </p:txBody>
      </p:sp>
      <p:sp>
        <p:nvSpPr>
          <p:cNvPr id="5" name="Rectangle 4"/>
          <p:cNvSpPr/>
          <p:nvPr/>
        </p:nvSpPr>
        <p:spPr>
          <a:xfrm>
            <a:off x="214282" y="1285860"/>
            <a:ext cx="4000528" cy="5632311"/>
          </a:xfrm>
          <a:prstGeom prst="rect">
            <a:avLst/>
          </a:prstGeom>
        </p:spPr>
        <p:txBody>
          <a:bodyPr wrap="square">
            <a:spAutoFit/>
          </a:bodyPr>
          <a:lstStyle/>
          <a:p>
            <a:r>
              <a:rPr lang="en-US" dirty="0" smtClean="0"/>
              <a:t>import java.awt.*;</a:t>
            </a:r>
          </a:p>
          <a:p>
            <a:r>
              <a:rPr lang="en-US" dirty="0" smtClean="0"/>
              <a:t>import </a:t>
            </a:r>
            <a:r>
              <a:rPr lang="en-US" dirty="0" err="1" smtClean="0"/>
              <a:t>java.applet.Applet</a:t>
            </a:r>
            <a:r>
              <a:rPr lang="en-US" dirty="0" smtClean="0"/>
              <a:t>;</a:t>
            </a:r>
          </a:p>
          <a:p>
            <a:endParaRPr lang="en-US" dirty="0" smtClean="0"/>
          </a:p>
          <a:p>
            <a:r>
              <a:rPr lang="en-US" dirty="0" smtClean="0"/>
              <a:t>public class </a:t>
            </a:r>
            <a:r>
              <a:rPr lang="en-US" dirty="0" err="1" smtClean="0"/>
              <a:t>AppletEx</a:t>
            </a:r>
            <a:r>
              <a:rPr lang="en-US" dirty="0" smtClean="0"/>
              <a:t> extends Applet</a:t>
            </a:r>
          </a:p>
          <a:p>
            <a:r>
              <a:rPr lang="en-US" dirty="0" smtClean="0"/>
              <a:t>{</a:t>
            </a:r>
          </a:p>
          <a:p>
            <a:r>
              <a:rPr lang="en-US" dirty="0" smtClean="0"/>
              <a:t>	String </a:t>
            </a:r>
            <a:r>
              <a:rPr lang="en-US" dirty="0" err="1" smtClean="0"/>
              <a:t>msg</a:t>
            </a:r>
            <a:r>
              <a:rPr lang="en-US" dirty="0" smtClean="0"/>
              <a:t>=" ";</a:t>
            </a:r>
          </a:p>
          <a:p>
            <a:r>
              <a:rPr lang="en-US" dirty="0" smtClean="0"/>
              <a:t>	public void init()</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+"init";</a:t>
            </a:r>
          </a:p>
          <a:p>
            <a:r>
              <a:rPr lang="en-US" dirty="0" smtClean="0"/>
              <a:t>	}</a:t>
            </a:r>
          </a:p>
          <a:p>
            <a:r>
              <a:rPr lang="en-US" dirty="0" smtClean="0"/>
              <a:t>	public void start()</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+"start";</a:t>
            </a:r>
          </a:p>
          <a:p>
            <a:r>
              <a:rPr lang="en-US" dirty="0" smtClean="0"/>
              <a:t>	}</a:t>
            </a:r>
          </a:p>
          <a:p>
            <a:r>
              <a:rPr lang="en-US" dirty="0" smtClean="0"/>
              <a:t>	public void paint(Graphics g)</a:t>
            </a:r>
          </a:p>
          <a:p>
            <a:r>
              <a:rPr lang="en-US" dirty="0" smtClean="0"/>
              <a:t>	{</a:t>
            </a:r>
          </a:p>
          <a:p>
            <a:r>
              <a:rPr lang="en-US" dirty="0" smtClean="0"/>
              <a:t>	</a:t>
            </a:r>
            <a:r>
              <a:rPr lang="en-US" dirty="0" err="1" smtClean="0"/>
              <a:t>msg</a:t>
            </a:r>
            <a:r>
              <a:rPr lang="en-US" dirty="0" smtClean="0"/>
              <a:t>=</a:t>
            </a:r>
            <a:r>
              <a:rPr lang="en-US" dirty="0" err="1" smtClean="0"/>
              <a:t>msg</a:t>
            </a:r>
            <a:r>
              <a:rPr lang="en-US" dirty="0" smtClean="0"/>
              <a:t>+"paint";</a:t>
            </a:r>
          </a:p>
          <a:p>
            <a:r>
              <a:rPr lang="en-US" dirty="0" smtClean="0"/>
              <a:t>	</a:t>
            </a:r>
            <a:r>
              <a:rPr lang="en-US" dirty="0" err="1" smtClean="0"/>
              <a:t>g.drawString</a:t>
            </a:r>
            <a:r>
              <a:rPr lang="en-US" dirty="0" smtClean="0"/>
              <a:t>(msg,500,100);</a:t>
            </a:r>
          </a:p>
          <a:p>
            <a:r>
              <a:rPr lang="en-US" dirty="0" smtClean="0"/>
              <a:t>	}</a:t>
            </a:r>
          </a:p>
          <a:p>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214282" y="857232"/>
            <a:ext cx="3286148" cy="285752"/>
          </a:xfrm>
          <a:prstGeom prst="rect">
            <a:avLst/>
          </a:prstGeom>
        </p:spPr>
        <p:txBody>
          <a:bodyPr vert="horz" lIns="91440" tIns="45720" rIns="91440" bIns="45720" rtlCol="0">
            <a:no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sng" strike="noStrike" kern="1200" cap="none" spc="0" normalizeH="0" noProof="0" dirty="0" smtClean="0">
                <a:ln>
                  <a:noFill/>
                </a:ln>
                <a:effectLst/>
                <a:uLnTx/>
                <a:uFillTx/>
                <a:latin typeface="+mn-lt"/>
                <a:ea typeface="+mn-ea"/>
                <a:cs typeface="+mn-cs"/>
              </a:rPr>
              <a:t>Passing Parameters to Applets –</a:t>
            </a: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sp>
        <p:nvSpPr>
          <p:cNvPr id="7" name="Rectangle 6"/>
          <p:cNvSpPr/>
          <p:nvPr/>
        </p:nvSpPr>
        <p:spPr>
          <a:xfrm>
            <a:off x="571472" y="1142984"/>
            <a:ext cx="6572296" cy="5647700"/>
          </a:xfrm>
          <a:prstGeom prst="rect">
            <a:avLst/>
          </a:prstGeom>
        </p:spPr>
        <p:txBody>
          <a:bodyPr wrap="square">
            <a:spAutoFit/>
          </a:bodyPr>
          <a:lstStyle/>
          <a:p>
            <a:r>
              <a:rPr lang="en-US" sz="1900" dirty="0" smtClean="0"/>
              <a:t>import java.awt.*;</a:t>
            </a:r>
          </a:p>
          <a:p>
            <a:r>
              <a:rPr lang="en-US" sz="1900" dirty="0" smtClean="0"/>
              <a:t>import </a:t>
            </a:r>
            <a:r>
              <a:rPr lang="en-US" sz="1900" dirty="0" err="1" smtClean="0"/>
              <a:t>java.applet.Applet</a:t>
            </a:r>
            <a:r>
              <a:rPr lang="en-US" sz="1900" dirty="0" smtClean="0"/>
              <a:t>;</a:t>
            </a:r>
          </a:p>
          <a:p>
            <a:r>
              <a:rPr lang="en-US" sz="1900" dirty="0" smtClean="0"/>
              <a:t>/* &lt;applet code="</a:t>
            </a:r>
            <a:r>
              <a:rPr lang="en-US" sz="1900" b="1" dirty="0" err="1" smtClean="0"/>
              <a:t>AppletParam.class</a:t>
            </a:r>
            <a:r>
              <a:rPr lang="en-US" sz="1900" dirty="0" smtClean="0"/>
              <a:t>" width=900 height=600&gt;</a:t>
            </a:r>
          </a:p>
          <a:p>
            <a:r>
              <a:rPr lang="en-US" sz="1900" dirty="0" smtClean="0"/>
              <a:t>&lt;</a:t>
            </a:r>
            <a:r>
              <a:rPr lang="en-US" sz="1900" dirty="0" err="1" smtClean="0"/>
              <a:t>param</a:t>
            </a:r>
            <a:r>
              <a:rPr lang="en-US" sz="1900" dirty="0" smtClean="0"/>
              <a:t> name=first  value=50&gt;</a:t>
            </a:r>
          </a:p>
          <a:p>
            <a:r>
              <a:rPr lang="en-US" sz="1900" dirty="0" smtClean="0"/>
              <a:t>&lt;</a:t>
            </a:r>
            <a:r>
              <a:rPr lang="en-US" sz="1900" dirty="0" err="1" smtClean="0"/>
              <a:t>param</a:t>
            </a:r>
            <a:r>
              <a:rPr lang="en-US" sz="1900" dirty="0" smtClean="0"/>
              <a:t> name=second  value=250&gt;</a:t>
            </a:r>
          </a:p>
          <a:p>
            <a:r>
              <a:rPr lang="en-US" sz="1900" dirty="0" smtClean="0"/>
              <a:t>&lt;/applet&gt; */</a:t>
            </a:r>
          </a:p>
          <a:p>
            <a:r>
              <a:rPr lang="en-US" sz="1900" dirty="0" smtClean="0"/>
              <a:t>public class </a:t>
            </a:r>
            <a:r>
              <a:rPr lang="en-US" sz="1900" dirty="0" err="1" smtClean="0"/>
              <a:t>AppletParam</a:t>
            </a:r>
            <a:r>
              <a:rPr lang="en-US" sz="1900" dirty="0" smtClean="0"/>
              <a:t> extends Applet</a:t>
            </a:r>
          </a:p>
          <a:p>
            <a:r>
              <a:rPr lang="en-US" sz="1900" dirty="0" smtClean="0"/>
              <a:t>{</a:t>
            </a:r>
          </a:p>
          <a:p>
            <a:r>
              <a:rPr lang="en-US" sz="1900" dirty="0" smtClean="0"/>
              <a:t>	String </a:t>
            </a:r>
            <a:r>
              <a:rPr lang="en-US" sz="1900" dirty="0" err="1" smtClean="0"/>
              <a:t>first,second</a:t>
            </a:r>
            <a:r>
              <a:rPr lang="en-US" sz="1900" dirty="0" smtClean="0"/>
              <a:t>;</a:t>
            </a:r>
          </a:p>
          <a:p>
            <a:r>
              <a:rPr lang="en-US" sz="1900" dirty="0" smtClean="0"/>
              <a:t>	</a:t>
            </a:r>
            <a:r>
              <a:rPr lang="en-US" sz="1900" dirty="0" err="1" smtClean="0"/>
              <a:t>int</a:t>
            </a:r>
            <a:r>
              <a:rPr lang="en-US" sz="1900" dirty="0" smtClean="0"/>
              <a:t> </a:t>
            </a:r>
            <a:r>
              <a:rPr lang="en-US" sz="1900" dirty="0" err="1" smtClean="0"/>
              <a:t>x,y,sum</a:t>
            </a:r>
            <a:r>
              <a:rPr lang="en-US" sz="1900" dirty="0" smtClean="0"/>
              <a:t>;</a:t>
            </a:r>
          </a:p>
          <a:p>
            <a:r>
              <a:rPr lang="en-US" sz="1900" dirty="0" smtClean="0"/>
              <a:t>	public void paint(Graphics g)</a:t>
            </a:r>
          </a:p>
          <a:p>
            <a:r>
              <a:rPr lang="en-US" sz="1900" dirty="0" smtClean="0"/>
              <a:t>	{</a:t>
            </a:r>
          </a:p>
          <a:p>
            <a:r>
              <a:rPr lang="en-US" sz="1900" dirty="0" smtClean="0"/>
              <a:t>	x=</a:t>
            </a:r>
            <a:r>
              <a:rPr lang="en-US" sz="1900" dirty="0" err="1" smtClean="0"/>
              <a:t>Integer.parseInt</a:t>
            </a:r>
            <a:r>
              <a:rPr lang="en-US" sz="1900" dirty="0" smtClean="0"/>
              <a:t>(</a:t>
            </a:r>
            <a:r>
              <a:rPr lang="en-US" sz="1900" dirty="0" err="1" smtClean="0"/>
              <a:t>getParameter</a:t>
            </a:r>
            <a:r>
              <a:rPr lang="en-US" sz="1900" dirty="0" smtClean="0"/>
              <a:t>("first"));</a:t>
            </a:r>
          </a:p>
          <a:p>
            <a:r>
              <a:rPr lang="en-US" sz="1900" dirty="0" smtClean="0"/>
              <a:t>	y=</a:t>
            </a:r>
            <a:r>
              <a:rPr lang="en-US" sz="1900" dirty="0" err="1" smtClean="0"/>
              <a:t>Integer.parseInt</a:t>
            </a:r>
            <a:r>
              <a:rPr lang="en-US" sz="1900" dirty="0" smtClean="0"/>
              <a:t>(</a:t>
            </a:r>
            <a:r>
              <a:rPr lang="en-US" sz="1900" dirty="0" err="1" smtClean="0"/>
              <a:t>getParameter</a:t>
            </a:r>
            <a:r>
              <a:rPr lang="en-US" sz="1900" dirty="0" smtClean="0"/>
              <a:t>("second"));</a:t>
            </a:r>
          </a:p>
          <a:p>
            <a:r>
              <a:rPr lang="en-US" sz="1900" dirty="0" smtClean="0"/>
              <a:t>	sum=</a:t>
            </a:r>
            <a:r>
              <a:rPr lang="en-US" sz="1900" dirty="0" err="1" smtClean="0"/>
              <a:t>x+y</a:t>
            </a:r>
            <a:r>
              <a:rPr lang="en-US" sz="1900" dirty="0" smtClean="0"/>
              <a:t>;</a:t>
            </a:r>
          </a:p>
          <a:p>
            <a:r>
              <a:rPr lang="en-US" sz="1900" dirty="0" smtClean="0"/>
              <a:t>	</a:t>
            </a:r>
            <a:r>
              <a:rPr lang="en-US" sz="1900" dirty="0" err="1" smtClean="0"/>
              <a:t>g.drawString</a:t>
            </a:r>
            <a:r>
              <a:rPr lang="en-US" sz="1900" dirty="0" smtClean="0"/>
              <a:t>("Total value = "+ sum,300,250);</a:t>
            </a:r>
          </a:p>
          <a:p>
            <a:r>
              <a:rPr lang="en-US" sz="1900" dirty="0" smtClean="0"/>
              <a:t>	}</a:t>
            </a:r>
          </a:p>
          <a:p>
            <a:r>
              <a:rPr lang="en-US" sz="1900" dirty="0" smtClean="0"/>
              <a:t>}</a:t>
            </a:r>
          </a:p>
          <a:p>
            <a:r>
              <a:rPr lang="en-US" sz="1900" dirty="0" smtClean="0"/>
              <a:t>	</a:t>
            </a:r>
            <a:endParaRPr lang="en-US" sz="1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214282" y="857232"/>
            <a:ext cx="3286148" cy="285752"/>
          </a:xfrm>
          <a:prstGeom prst="rect">
            <a:avLst/>
          </a:prstGeom>
        </p:spPr>
        <p:txBody>
          <a:bodyPr vert="horz" lIns="91440" tIns="45720" rIns="91440" bIns="45720" rtlCol="0">
            <a:no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u="sng" strike="noStrike" kern="1200" cap="none" spc="0" normalizeH="0" noProof="0" dirty="0" smtClean="0">
                <a:ln>
                  <a:noFill/>
                </a:ln>
                <a:effectLst/>
                <a:uLnTx/>
                <a:uFillTx/>
                <a:latin typeface="+mn-lt"/>
                <a:ea typeface="+mn-ea"/>
                <a:cs typeface="+mn-cs"/>
              </a:rPr>
              <a:t>Applet Vs Applications –</a:t>
            </a: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endParaRPr kumimoji="0" lang="en-US" b="1" i="0" u="none" strike="noStrike" kern="1200" cap="none" spc="0" normalizeH="0" noProof="0" dirty="0" smtClean="0">
              <a:ln>
                <a:noFill/>
              </a:ln>
              <a:effectLst/>
              <a:uLnTx/>
              <a:uFillTx/>
              <a:latin typeface="+mn-lt"/>
              <a:ea typeface="+mn-ea"/>
              <a:cs typeface="+mn-cs"/>
            </a:endParaRPr>
          </a:p>
          <a:p>
            <a:pPr marL="1828800" lvl="3" indent="-457200">
              <a:spcBef>
                <a:spcPct val="20000"/>
              </a:spcBef>
              <a:defRPr/>
            </a:pPr>
            <a:endParaRPr kumimoji="0" lang="en-US" i="0" u="none" strike="noStrike" kern="1200" cap="none" spc="0" normalizeH="0" noProof="0" dirty="0" smtClean="0">
              <a:ln>
                <a:noFill/>
              </a:ln>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u="none" strike="noStrike" kern="1200" cap="none" spc="0" normalizeH="0" baseline="0" noProof="0" dirty="0" smtClean="0">
              <a:ln>
                <a:noFill/>
              </a:ln>
              <a:effectLst/>
              <a:uLnTx/>
              <a:uFillTx/>
              <a:latin typeface="+mn-lt"/>
              <a:ea typeface="+mn-ea"/>
              <a:cs typeface="+mn-cs"/>
            </a:endParaRPr>
          </a:p>
        </p:txBody>
      </p:sp>
      <p:graphicFrame>
        <p:nvGraphicFramePr>
          <p:cNvPr id="5" name="Table 4"/>
          <p:cNvGraphicFramePr>
            <a:graphicFrameLocks noGrp="1"/>
          </p:cNvGraphicFramePr>
          <p:nvPr>
            <p:extLst>
              <p:ext uri="{D42A27DB-BD31-4B8C-83A1-F6EECF244321}">
                <p14:modId xmlns:p14="http://schemas.microsoft.com/office/powerpoint/2010/main" val="1281992750"/>
              </p:ext>
            </p:extLst>
          </p:nvPr>
        </p:nvGraphicFramePr>
        <p:xfrm>
          <a:off x="1524000" y="1397000"/>
          <a:ext cx="6096000" cy="44856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b="1" dirty="0" smtClean="0"/>
                        <a:t>Applet</a:t>
                      </a:r>
                      <a:endParaRPr lang="en-US" b="1" dirty="0"/>
                    </a:p>
                  </a:txBody>
                  <a:tcPr/>
                </a:tc>
                <a:tc>
                  <a:txBody>
                    <a:bodyPr/>
                    <a:lstStyle/>
                    <a:p>
                      <a:r>
                        <a:rPr lang="en-US" dirty="0" smtClean="0"/>
                        <a:t>Application</a:t>
                      </a:r>
                      <a:endParaRPr lang="en-US" dirty="0"/>
                    </a:p>
                  </a:txBody>
                  <a:tcPr/>
                </a:tc>
              </a:tr>
              <a:tr h="370840">
                <a:tc>
                  <a:txBody>
                    <a:bodyPr/>
                    <a:lstStyle/>
                    <a:p>
                      <a:r>
                        <a:rPr lang="en-US" dirty="0" smtClean="0"/>
                        <a:t>Applet won’t have main()</a:t>
                      </a:r>
                      <a:r>
                        <a:rPr lang="en-US" baseline="0" dirty="0" smtClean="0"/>
                        <a:t> method.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Application  have main()</a:t>
                      </a:r>
                      <a:r>
                        <a:rPr lang="en-US" baseline="0" dirty="0" smtClean="0"/>
                        <a:t> method.</a:t>
                      </a:r>
                      <a:endParaRPr lang="en-US" dirty="0"/>
                    </a:p>
                  </a:txBody>
                  <a:tcPr/>
                </a:tc>
              </a:tr>
              <a:tr h="370840">
                <a:tc>
                  <a:txBody>
                    <a:bodyPr/>
                    <a:lstStyle/>
                    <a:p>
                      <a:r>
                        <a:rPr lang="en-US" dirty="0" smtClean="0"/>
                        <a:t>Applet</a:t>
                      </a:r>
                      <a:r>
                        <a:rPr lang="en-US" baseline="0" dirty="0" smtClean="0"/>
                        <a:t>  executes on the </a:t>
                      </a:r>
                      <a:r>
                        <a:rPr lang="en-US" baseline="0" dirty="0" err="1" smtClean="0"/>
                        <a:t>appletviewer</a:t>
                      </a:r>
                      <a:r>
                        <a:rPr lang="en-US" baseline="0" dirty="0" smtClean="0"/>
                        <a:t> or web browser.</a:t>
                      </a:r>
                      <a:endParaRPr lang="en-US" dirty="0"/>
                    </a:p>
                  </a:txBody>
                  <a:tcPr/>
                </a:tc>
                <a:tc>
                  <a:txBody>
                    <a:bodyPr/>
                    <a:lstStyle/>
                    <a:p>
                      <a:r>
                        <a:rPr lang="en-US" dirty="0" smtClean="0"/>
                        <a:t>Application won’t require </a:t>
                      </a:r>
                      <a:r>
                        <a:rPr lang="en-US" dirty="0" err="1" smtClean="0"/>
                        <a:t>appletviewer</a:t>
                      </a:r>
                      <a:r>
                        <a:rPr lang="en-US" dirty="0" smtClean="0"/>
                        <a:t>.</a:t>
                      </a:r>
                      <a:endParaRPr lang="en-US" dirty="0"/>
                    </a:p>
                  </a:txBody>
                  <a:tcPr/>
                </a:tc>
              </a:tr>
              <a:tr h="370840">
                <a:tc>
                  <a:txBody>
                    <a:bodyPr/>
                    <a:lstStyle/>
                    <a:p>
                      <a:r>
                        <a:rPr lang="en-US" dirty="0" smtClean="0"/>
                        <a:t>Applets are usually smaller</a:t>
                      </a:r>
                      <a:r>
                        <a:rPr lang="en-US" baseline="0" dirty="0" smtClean="0"/>
                        <a:t> in size.</a:t>
                      </a:r>
                      <a:endParaRPr lang="en-US" dirty="0"/>
                    </a:p>
                  </a:txBody>
                  <a:tcPr/>
                </a:tc>
                <a:tc>
                  <a:txBody>
                    <a:bodyPr/>
                    <a:lstStyle/>
                    <a:p>
                      <a:r>
                        <a:rPr lang="en-US" dirty="0" smtClean="0"/>
                        <a:t>Applications are usually larger</a:t>
                      </a:r>
                      <a:r>
                        <a:rPr lang="en-US" baseline="0" dirty="0" smtClean="0"/>
                        <a:t> in size than applets.</a:t>
                      </a:r>
                      <a:endParaRPr lang="en-US" dirty="0"/>
                    </a:p>
                  </a:txBody>
                  <a:tcPr/>
                </a:tc>
              </a:tr>
              <a:tr h="370840">
                <a:tc>
                  <a:txBody>
                    <a:bodyPr/>
                    <a:lstStyle/>
                    <a:p>
                      <a:r>
                        <a:rPr lang="en-US" dirty="0" smtClean="0"/>
                        <a:t>Must extend </a:t>
                      </a:r>
                      <a:r>
                        <a:rPr lang="en-US" dirty="0" err="1" smtClean="0"/>
                        <a:t>java.applet.Applet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need  to extend </a:t>
                      </a:r>
                      <a:r>
                        <a:rPr lang="en-US" dirty="0" err="1" smtClean="0"/>
                        <a:t>java.applet.Applet</a:t>
                      </a:r>
                      <a:endParaRPr lang="en-US" dirty="0" smtClean="0"/>
                    </a:p>
                    <a:p>
                      <a:endParaRPr lang="en-US" dirty="0"/>
                    </a:p>
                  </a:txBody>
                  <a:tcPr/>
                </a:tc>
              </a:tr>
              <a:tr h="370840">
                <a:tc>
                  <a:txBody>
                    <a:bodyPr/>
                    <a:lstStyle/>
                    <a:p>
                      <a:r>
                        <a:rPr lang="en-US" dirty="0" smtClean="0"/>
                        <a:t>Applet</a:t>
                      </a:r>
                      <a:r>
                        <a:rPr lang="en-US" baseline="0" dirty="0" smtClean="0"/>
                        <a:t> have security restrictions</a:t>
                      </a:r>
                      <a:endParaRPr lang="en-US" dirty="0"/>
                    </a:p>
                  </a:txBody>
                  <a:tcPr/>
                </a:tc>
                <a:tc>
                  <a:txBody>
                    <a:bodyPr/>
                    <a:lstStyle/>
                    <a:p>
                      <a:r>
                        <a:rPr lang="en-US" dirty="0" smtClean="0"/>
                        <a:t>Application</a:t>
                      </a:r>
                      <a:r>
                        <a:rPr lang="en-US" baseline="0" dirty="0" smtClean="0"/>
                        <a:t> won’t have security restrictions</a:t>
                      </a:r>
                      <a:endParaRPr lang="en-US" dirty="0"/>
                    </a:p>
                  </a:txBody>
                  <a:tcPr/>
                </a:tc>
              </a:tr>
              <a:tr h="370840">
                <a:tc>
                  <a:txBody>
                    <a:bodyPr/>
                    <a:lstStyle/>
                    <a:p>
                      <a:r>
                        <a:rPr lang="en-US" dirty="0" smtClean="0"/>
                        <a:t>Can not</a:t>
                      </a:r>
                      <a:r>
                        <a:rPr lang="en-US" baseline="0" dirty="0" smtClean="0"/>
                        <a:t> read or write local file system.</a:t>
                      </a:r>
                      <a:endParaRPr lang="en-US" dirty="0"/>
                    </a:p>
                  </a:txBody>
                  <a:tcPr/>
                </a:tc>
                <a:tc>
                  <a:txBody>
                    <a:bodyPr/>
                    <a:lstStyle/>
                    <a:p>
                      <a:r>
                        <a:rPr lang="en-US" dirty="0" smtClean="0"/>
                        <a:t>Can </a:t>
                      </a:r>
                      <a:r>
                        <a:rPr lang="en-US" baseline="0" dirty="0" smtClean="0"/>
                        <a:t>read or write local file system.</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Applet As Java Applications</a:t>
            </a:r>
            <a:endParaRPr lang="en-US" b="1" dirty="0"/>
          </a:p>
        </p:txBody>
      </p:sp>
      <p:sp>
        <p:nvSpPr>
          <p:cNvPr id="6" name="Rectangle 4"/>
          <p:cNvSpPr txBox="1">
            <a:spLocks noChangeArrowheads="1"/>
          </p:cNvSpPr>
          <p:nvPr/>
        </p:nvSpPr>
        <p:spPr>
          <a:xfrm>
            <a:off x="214282" y="857232"/>
            <a:ext cx="8534182" cy="5884136"/>
          </a:xfrm>
          <a:prstGeom prst="rect">
            <a:avLst/>
          </a:prstGeom>
        </p:spPr>
        <p:txBody>
          <a:bodyPr vert="horz" lIns="91440" tIns="45720" rIns="91440" bIns="45720" rtlCol="0">
            <a:noAutofit/>
          </a:bodyPr>
          <a:lstStyle/>
          <a:p>
            <a:pPr marL="457200" marR="0" lvl="0" indent="-457200" algn="l" defTabSz="914400" rtl="0" eaLnBrk="1" fontAlgn="auto" latinLnBrk="0" hangingPunct="1">
              <a:lnSpc>
                <a:spcPct val="100000"/>
              </a:lnSpc>
              <a:spcBef>
                <a:spcPct val="20000"/>
              </a:spcBef>
              <a:spcAft>
                <a:spcPts val="0"/>
              </a:spcAft>
              <a:buClrTx/>
              <a:buSzTx/>
              <a:tabLst/>
              <a:defRPr/>
            </a:pPr>
            <a:r>
              <a:rPr kumimoji="0" lang="en-US" b="1" i="0" strike="noStrike" kern="1200" cap="none" spc="0" normalizeH="0" noProof="0" dirty="0" smtClean="0">
                <a:ln>
                  <a:noFill/>
                </a:ln>
                <a:effectLst/>
                <a:uLnTx/>
                <a:uFillTx/>
              </a:rPr>
              <a:t>Applet </a:t>
            </a:r>
            <a:r>
              <a:rPr lang="en-US" b="1" dirty="0" smtClean="0"/>
              <a:t>with Graphics </a:t>
            </a:r>
            <a:r>
              <a:rPr kumimoji="0" lang="en-US" b="1" i="0" strike="noStrike" kern="1200" cap="none" spc="0" normalizeH="0" noProof="0" dirty="0" smtClean="0">
                <a:ln>
                  <a:noFill/>
                </a:ln>
                <a:effectLst/>
                <a:uLnTx/>
                <a:uFillTx/>
              </a:rPr>
              <a:t>–</a:t>
            </a:r>
          </a:p>
          <a:p>
            <a:pPr marL="457200" lvl="0" indent="-457200">
              <a:spcBef>
                <a:spcPct val="20000"/>
              </a:spcBef>
              <a:defRPr/>
            </a:pPr>
            <a:r>
              <a:rPr lang="en-US" dirty="0"/>
              <a:t>import </a:t>
            </a:r>
            <a:r>
              <a:rPr lang="en-US" dirty="0" err="1"/>
              <a:t>java.awt</a:t>
            </a:r>
            <a:r>
              <a:rPr lang="en-US" dirty="0" smtClean="0"/>
              <a:t>.*;					output - </a:t>
            </a:r>
            <a:endParaRPr lang="en-US" dirty="0"/>
          </a:p>
          <a:p>
            <a:pPr marL="457200" lvl="0" indent="-457200">
              <a:spcBef>
                <a:spcPct val="20000"/>
              </a:spcBef>
              <a:defRPr/>
            </a:pPr>
            <a:r>
              <a:rPr lang="en-US" dirty="0"/>
              <a:t>import </a:t>
            </a:r>
            <a:r>
              <a:rPr lang="en-US" dirty="0" err="1"/>
              <a:t>java.applet</a:t>
            </a:r>
            <a:r>
              <a:rPr lang="en-US" dirty="0" smtClean="0"/>
              <a:t>.*;</a:t>
            </a:r>
            <a:endParaRPr lang="en-US" dirty="0"/>
          </a:p>
          <a:p>
            <a:pPr marL="457200" lvl="0" indent="-457200">
              <a:spcBef>
                <a:spcPct val="20000"/>
              </a:spcBef>
              <a:defRPr/>
            </a:pPr>
            <a:r>
              <a:rPr lang="en-US" dirty="0"/>
              <a:t>public class </a:t>
            </a:r>
            <a:r>
              <a:rPr lang="en-US" dirty="0" err="1"/>
              <a:t>LineRect</a:t>
            </a:r>
            <a:r>
              <a:rPr lang="en-US" dirty="0"/>
              <a:t> extends Applet</a:t>
            </a:r>
          </a:p>
          <a:p>
            <a:pPr marL="457200" lvl="0" indent="-457200">
              <a:spcBef>
                <a:spcPct val="20000"/>
              </a:spcBef>
              <a:defRPr/>
            </a:pPr>
            <a:r>
              <a:rPr lang="en-US" dirty="0" smtClean="0"/>
              <a:t>{</a:t>
            </a:r>
            <a:r>
              <a:rPr lang="en-US" dirty="0"/>
              <a:t>	public void paint(Graphics g)	</a:t>
            </a:r>
          </a:p>
          <a:p>
            <a:pPr marL="457200" lvl="0" indent="-457200">
              <a:spcBef>
                <a:spcPct val="20000"/>
              </a:spcBef>
              <a:defRPr/>
            </a:pPr>
            <a:r>
              <a:rPr lang="en-US" dirty="0"/>
              <a:t>	</a:t>
            </a:r>
            <a:r>
              <a:rPr lang="en-US" dirty="0" smtClean="0"/>
              <a:t>{</a:t>
            </a:r>
            <a:r>
              <a:rPr lang="en-US" dirty="0"/>
              <a:t>	</a:t>
            </a:r>
            <a:r>
              <a:rPr lang="en-US" dirty="0" err="1"/>
              <a:t>g.setColor</a:t>
            </a:r>
            <a:r>
              <a:rPr lang="en-US" dirty="0"/>
              <a:t>(</a:t>
            </a:r>
            <a:r>
              <a:rPr lang="en-US" dirty="0" err="1"/>
              <a:t>Color.red</a:t>
            </a:r>
            <a:r>
              <a:rPr lang="en-US" dirty="0"/>
              <a:t>);</a:t>
            </a:r>
          </a:p>
          <a:p>
            <a:pPr marL="457200" lvl="0" indent="-457200">
              <a:spcBef>
                <a:spcPct val="20000"/>
              </a:spcBef>
              <a:defRPr/>
            </a:pPr>
            <a:r>
              <a:rPr lang="en-US" dirty="0"/>
              <a:t>		</a:t>
            </a:r>
            <a:r>
              <a:rPr lang="en-US" dirty="0" err="1"/>
              <a:t>g.drawLine</a:t>
            </a:r>
            <a:r>
              <a:rPr lang="en-US" dirty="0"/>
              <a:t>(10,10,50,50);</a:t>
            </a:r>
          </a:p>
          <a:p>
            <a:pPr marL="457200" lvl="0" indent="-457200">
              <a:spcBef>
                <a:spcPct val="20000"/>
              </a:spcBef>
              <a:defRPr/>
            </a:pPr>
            <a:r>
              <a:rPr lang="en-US" dirty="0"/>
              <a:t>		</a:t>
            </a:r>
            <a:r>
              <a:rPr lang="en-US" dirty="0" err="1"/>
              <a:t>g.drawRect</a:t>
            </a:r>
            <a:r>
              <a:rPr lang="en-US" dirty="0"/>
              <a:t>(10,60,40,30);</a:t>
            </a:r>
          </a:p>
          <a:p>
            <a:pPr marL="457200" lvl="0" indent="-457200">
              <a:spcBef>
                <a:spcPct val="20000"/>
              </a:spcBef>
              <a:defRPr/>
            </a:pPr>
            <a:r>
              <a:rPr lang="en-US" dirty="0"/>
              <a:t>		</a:t>
            </a:r>
            <a:r>
              <a:rPr lang="en-US" dirty="0" err="1"/>
              <a:t>g.fillRect</a:t>
            </a:r>
            <a:r>
              <a:rPr lang="en-US" dirty="0"/>
              <a:t>(60,10,30,80);</a:t>
            </a:r>
          </a:p>
          <a:p>
            <a:pPr marL="457200" lvl="0" indent="-457200">
              <a:spcBef>
                <a:spcPct val="20000"/>
              </a:spcBef>
              <a:defRPr/>
            </a:pPr>
            <a:r>
              <a:rPr lang="en-US" dirty="0"/>
              <a:t>		</a:t>
            </a:r>
            <a:r>
              <a:rPr lang="en-US" dirty="0" err="1"/>
              <a:t>g.setColor</a:t>
            </a:r>
            <a:r>
              <a:rPr lang="en-US" dirty="0"/>
              <a:t>(</a:t>
            </a:r>
            <a:r>
              <a:rPr lang="en-US" dirty="0" err="1"/>
              <a:t>Color.blue</a:t>
            </a:r>
            <a:r>
              <a:rPr lang="en-US" dirty="0"/>
              <a:t>);</a:t>
            </a:r>
          </a:p>
          <a:p>
            <a:pPr marL="457200" lvl="0" indent="-457200">
              <a:spcBef>
                <a:spcPct val="20000"/>
              </a:spcBef>
              <a:defRPr/>
            </a:pPr>
            <a:r>
              <a:rPr lang="en-US" dirty="0"/>
              <a:t>		</a:t>
            </a:r>
            <a:r>
              <a:rPr lang="en-US" dirty="0" err="1"/>
              <a:t>g.drawRoundRect</a:t>
            </a:r>
            <a:r>
              <a:rPr lang="en-US" dirty="0"/>
              <a:t>(10,100,80,50,10,10);</a:t>
            </a:r>
          </a:p>
          <a:p>
            <a:pPr marL="457200" lvl="0" indent="-457200">
              <a:spcBef>
                <a:spcPct val="20000"/>
              </a:spcBef>
              <a:defRPr/>
            </a:pPr>
            <a:r>
              <a:rPr lang="en-US" dirty="0"/>
              <a:t>		</a:t>
            </a:r>
            <a:r>
              <a:rPr lang="en-US" dirty="0" err="1"/>
              <a:t>g.fillRoundRect</a:t>
            </a:r>
            <a:r>
              <a:rPr lang="en-US" dirty="0"/>
              <a:t>(20,110,60,30,5,5);</a:t>
            </a:r>
          </a:p>
          <a:p>
            <a:pPr marL="457200" lvl="0" indent="-457200">
              <a:spcBef>
                <a:spcPct val="20000"/>
              </a:spcBef>
              <a:defRPr/>
            </a:pPr>
            <a:r>
              <a:rPr lang="en-US" dirty="0"/>
              <a:t>		</a:t>
            </a:r>
            <a:r>
              <a:rPr lang="en-US" dirty="0" err="1"/>
              <a:t>g.setColor</a:t>
            </a:r>
            <a:r>
              <a:rPr lang="en-US" dirty="0"/>
              <a:t>(</a:t>
            </a:r>
            <a:r>
              <a:rPr lang="en-US" dirty="0" err="1"/>
              <a:t>Color.yellow</a:t>
            </a:r>
            <a:r>
              <a:rPr lang="en-US" dirty="0"/>
              <a:t>);</a:t>
            </a:r>
          </a:p>
          <a:p>
            <a:pPr marL="457200" lvl="0" indent="-457200">
              <a:spcBef>
                <a:spcPct val="20000"/>
              </a:spcBef>
              <a:defRPr/>
            </a:pPr>
            <a:r>
              <a:rPr lang="en-US" dirty="0"/>
              <a:t>		</a:t>
            </a:r>
            <a:r>
              <a:rPr lang="en-US" dirty="0" err="1"/>
              <a:t>g.drawLine</a:t>
            </a:r>
            <a:r>
              <a:rPr lang="en-US" dirty="0"/>
              <a:t>(100,10,230,140);</a:t>
            </a:r>
          </a:p>
          <a:p>
            <a:pPr marL="457200" lvl="0" indent="-457200">
              <a:spcBef>
                <a:spcPct val="20000"/>
              </a:spcBef>
              <a:defRPr/>
            </a:pPr>
            <a:r>
              <a:rPr lang="en-US" dirty="0"/>
              <a:t>		</a:t>
            </a:r>
            <a:r>
              <a:rPr lang="en-US" dirty="0" err="1"/>
              <a:t>g.drawLine</a:t>
            </a:r>
            <a:r>
              <a:rPr lang="en-US" dirty="0"/>
              <a:t>(100,140,230,10);</a:t>
            </a:r>
          </a:p>
          <a:p>
            <a:pPr marL="457200" lvl="0" indent="-457200">
              <a:spcBef>
                <a:spcPct val="20000"/>
              </a:spcBef>
              <a:defRPr/>
            </a:pPr>
            <a:r>
              <a:rPr lang="en-US" dirty="0"/>
              <a:t>		</a:t>
            </a:r>
          </a:p>
          <a:p>
            <a:pPr marL="457200" lvl="0" indent="-457200">
              <a:spcBef>
                <a:spcPct val="20000"/>
              </a:spcBef>
              <a:defRPr/>
            </a:pPr>
            <a:r>
              <a:rPr lang="en-US" dirty="0"/>
              <a:t>	}</a:t>
            </a:r>
          </a:p>
          <a:p>
            <a:pPr marL="457200" lvl="0" indent="-457200">
              <a:spcBef>
                <a:spcPct val="20000"/>
              </a:spcBef>
              <a:defRPr/>
            </a:pPr>
            <a:r>
              <a:rPr lang="en-US" dirty="0"/>
              <a:t>}</a:t>
            </a:r>
            <a:endParaRPr kumimoji="0" lang="en-US" i="0" strike="noStrike" kern="1200" cap="none" spc="0" normalizeH="0" noProof="0" dirty="0" smtClean="0">
              <a:ln>
                <a:noFill/>
              </a:ln>
              <a:effectLst/>
              <a:uLnTx/>
              <a:uFillTx/>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strike="noStrike" kern="1200" cap="none" spc="0" normalizeH="0" noProof="0" dirty="0" smtClean="0">
              <a:ln>
                <a:noFill/>
              </a:ln>
              <a:effectLst/>
              <a:uLnTx/>
              <a:uFillTx/>
            </a:endParaRPr>
          </a:p>
          <a:p>
            <a:pPr marL="457200" marR="0" lvl="0" indent="-457200" algn="l" defTabSz="914400" rtl="0" eaLnBrk="1" fontAlgn="auto" latinLnBrk="0" hangingPunct="1">
              <a:lnSpc>
                <a:spcPct val="100000"/>
              </a:lnSpc>
              <a:spcBef>
                <a:spcPct val="20000"/>
              </a:spcBef>
              <a:spcAft>
                <a:spcPts val="0"/>
              </a:spcAft>
              <a:buClrTx/>
              <a:buSzTx/>
              <a:tabLst/>
              <a:defRPr/>
            </a:pPr>
            <a:r>
              <a:rPr lang="en-US" baseline="0" dirty="0" smtClean="0"/>
              <a:t>			</a:t>
            </a:r>
            <a:endParaRPr kumimoji="0" lang="en-US" i="0" strike="noStrike" kern="1200" cap="none" spc="0" normalizeH="0" noProof="0" dirty="0" smtClean="0">
              <a:ln>
                <a:noFill/>
              </a:ln>
              <a:effectLst/>
              <a:uLnTx/>
              <a:uFillTx/>
            </a:endParaRPr>
          </a:p>
          <a:p>
            <a:pPr marL="1828800" lvl="3" indent="-457200">
              <a:spcBef>
                <a:spcPct val="20000"/>
              </a:spcBef>
              <a:defRPr/>
            </a:pPr>
            <a:endParaRPr kumimoji="0" lang="en-US" i="0" strike="noStrike" kern="1200" cap="none" spc="0" normalizeH="0" noProof="0" dirty="0" smtClean="0">
              <a:ln>
                <a:noFill/>
              </a:ln>
              <a:effectLst/>
              <a:uLnTx/>
              <a:uFillTx/>
            </a:endParaRPr>
          </a:p>
          <a:p>
            <a:pPr marL="457200" marR="0" lvl="0" indent="-457200" algn="l" defTabSz="914400" rtl="0" eaLnBrk="1" fontAlgn="auto" latinLnBrk="0" hangingPunct="1">
              <a:lnSpc>
                <a:spcPct val="100000"/>
              </a:lnSpc>
              <a:spcBef>
                <a:spcPct val="20000"/>
              </a:spcBef>
              <a:spcAft>
                <a:spcPts val="0"/>
              </a:spcAft>
              <a:buClrTx/>
              <a:buSzTx/>
              <a:tabLst/>
              <a:defRPr/>
            </a:pPr>
            <a:endParaRPr kumimoji="0" lang="en-US" i="0" strike="noStrike" kern="1200" cap="none" spc="0" normalizeH="0" baseline="0" noProof="0" dirty="0" smtClean="0">
              <a:ln>
                <a:noFill/>
              </a:ln>
              <a:effectLst/>
              <a:uLnTx/>
              <a:uFillTx/>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8893" y="2011688"/>
            <a:ext cx="3384376" cy="3575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63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7" end="17"/>
                                            </p:txEl>
                                          </p:spTgt>
                                        </p:tgtEl>
                                        <p:attrNameLst>
                                          <p:attrName>style.visibility</p:attrName>
                                        </p:attrNameLst>
                                      </p:cBhvr>
                                      <p:to>
                                        <p:strVal val="visible"/>
                                      </p:to>
                                    </p:set>
                                    <p:animEffect transition="in" filter="strips(downRight)">
                                      <p:cBhvr>
                                        <p:cTn id="12" dur="500"/>
                                        <p:tgtEl>
                                          <p:spTgt spid="6">
                                            <p:txEl>
                                              <p:pRg st="17" end="1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strips(downRight)">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strips(downRight)">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strips(downRight)">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strips(downRight)">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strips(downRight)">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strips(downRight)">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strips(downRight)">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Effect transition="in" filter="strips(downRight)">
                                      <p:cBhvr>
                                        <p:cTn id="52" dur="500"/>
                                        <p:tgtEl>
                                          <p:spTgt spid="6">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6">
                                            <p:txEl>
                                              <p:pRg st="9" end="9"/>
                                            </p:txEl>
                                          </p:spTgt>
                                        </p:tgtEl>
                                        <p:attrNameLst>
                                          <p:attrName>style.visibility</p:attrName>
                                        </p:attrNameLst>
                                      </p:cBhvr>
                                      <p:to>
                                        <p:strVal val="visible"/>
                                      </p:to>
                                    </p:set>
                                    <p:animEffect transition="in" filter="strips(downRight)">
                                      <p:cBhvr>
                                        <p:cTn id="57" dur="500"/>
                                        <p:tgtEl>
                                          <p:spTgt spid="6">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6">
                                            <p:txEl>
                                              <p:pRg st="10" end="10"/>
                                            </p:txEl>
                                          </p:spTgt>
                                        </p:tgtEl>
                                        <p:attrNameLst>
                                          <p:attrName>style.visibility</p:attrName>
                                        </p:attrNameLst>
                                      </p:cBhvr>
                                      <p:to>
                                        <p:strVal val="visible"/>
                                      </p:to>
                                    </p:set>
                                    <p:animEffect transition="in" filter="strips(downRight)">
                                      <p:cBhvr>
                                        <p:cTn id="62" dur="500"/>
                                        <p:tgtEl>
                                          <p:spTgt spid="6">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animEffect transition="in" filter="strips(downRight)">
                                      <p:cBhvr>
                                        <p:cTn id="67" dur="500"/>
                                        <p:tgtEl>
                                          <p:spTgt spid="6">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6">
                                            <p:txEl>
                                              <p:pRg st="12" end="12"/>
                                            </p:txEl>
                                          </p:spTgt>
                                        </p:tgtEl>
                                        <p:attrNameLst>
                                          <p:attrName>style.visibility</p:attrName>
                                        </p:attrNameLst>
                                      </p:cBhvr>
                                      <p:to>
                                        <p:strVal val="visible"/>
                                      </p:to>
                                    </p:set>
                                    <p:animEffect transition="in" filter="strips(downRight)">
                                      <p:cBhvr>
                                        <p:cTn id="72" dur="500"/>
                                        <p:tgtEl>
                                          <p:spTgt spid="6">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6">
                                            <p:txEl>
                                              <p:pRg st="13" end="13"/>
                                            </p:txEl>
                                          </p:spTgt>
                                        </p:tgtEl>
                                        <p:attrNameLst>
                                          <p:attrName>style.visibility</p:attrName>
                                        </p:attrNameLst>
                                      </p:cBhvr>
                                      <p:to>
                                        <p:strVal val="visible"/>
                                      </p:to>
                                    </p:set>
                                    <p:animEffect transition="in" filter="strips(downRight)">
                                      <p:cBhvr>
                                        <p:cTn id="77" dur="500"/>
                                        <p:tgtEl>
                                          <p:spTgt spid="6">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6">
                                            <p:txEl>
                                              <p:pRg st="14" end="14"/>
                                            </p:txEl>
                                          </p:spTgt>
                                        </p:tgtEl>
                                        <p:attrNameLst>
                                          <p:attrName>style.visibility</p:attrName>
                                        </p:attrNameLst>
                                      </p:cBhvr>
                                      <p:to>
                                        <p:strVal val="visible"/>
                                      </p:to>
                                    </p:set>
                                    <p:animEffect transition="in" filter="strips(downRight)">
                                      <p:cBhvr>
                                        <p:cTn id="82" dur="500"/>
                                        <p:tgtEl>
                                          <p:spTgt spid="6">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6">
                                            <p:txEl>
                                              <p:pRg st="15" end="15"/>
                                            </p:txEl>
                                          </p:spTgt>
                                        </p:tgtEl>
                                        <p:attrNameLst>
                                          <p:attrName>style.visibility</p:attrName>
                                        </p:attrNameLst>
                                      </p:cBhvr>
                                      <p:to>
                                        <p:strVal val="visible"/>
                                      </p:to>
                                    </p:set>
                                    <p:animEffect transition="in" filter="strips(downRight)">
                                      <p:cBhvr>
                                        <p:cTn id="87" dur="500"/>
                                        <p:tgtEl>
                                          <p:spTgt spid="6">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6">
                                            <p:txEl>
                                              <p:pRg st="16" end="16"/>
                                            </p:txEl>
                                          </p:spTgt>
                                        </p:tgtEl>
                                        <p:attrNameLst>
                                          <p:attrName>style.visibility</p:attrName>
                                        </p:attrNameLst>
                                      </p:cBhvr>
                                      <p:to>
                                        <p:strVal val="visible"/>
                                      </p:to>
                                    </p:set>
                                    <p:animEffect transition="in" filter="strips(downRight)">
                                      <p:cBhvr>
                                        <p:cTn id="92" dur="500"/>
                                        <p:tgtEl>
                                          <p:spTgt spid="6">
                                            <p:txEl>
                                              <p:pRg st="16" end="1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6">
                                            <p:txEl>
                                              <p:pRg st="19" end="19"/>
                                            </p:txEl>
                                          </p:spTgt>
                                        </p:tgtEl>
                                        <p:attrNameLst>
                                          <p:attrName>style.visibility</p:attrName>
                                        </p:attrNameLst>
                                      </p:cBhvr>
                                      <p:to>
                                        <p:strVal val="visible"/>
                                      </p:to>
                                    </p:set>
                                    <p:animEffect transition="in" filter="strips(downRight)">
                                      <p:cBhvr>
                                        <p:cTn id="97" dur="500"/>
                                        <p:tgtEl>
                                          <p:spTgt spid="6">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9" name="Rectangle 8"/>
          <p:cNvSpPr/>
          <p:nvPr/>
        </p:nvSpPr>
        <p:spPr>
          <a:xfrm>
            <a:off x="642878" y="2857496"/>
            <a:ext cx="8501122" cy="2400657"/>
          </a:xfrm>
          <a:prstGeom prst="rect">
            <a:avLst/>
          </a:prstGeom>
        </p:spPr>
        <p:txBody>
          <a:bodyPr wrap="square">
            <a:spAutoFit/>
          </a:bodyPr>
          <a:lstStyle/>
          <a:p>
            <a:pPr marL="0" lvl="1">
              <a:lnSpc>
                <a:spcPct val="150000"/>
              </a:lnSpc>
              <a:buFont typeface="Arial" pitchFamily="34" charset="0"/>
              <a:buChar char="•"/>
            </a:pPr>
            <a:endParaRPr lang="en-US" sz="2000" dirty="0" smtClean="0">
              <a:sym typeface="Wingdings" pitchFamily="2" charset="2"/>
            </a:endParaRPr>
          </a:p>
          <a:p>
            <a:pPr marL="0" lvl="1">
              <a:lnSpc>
                <a:spcPct val="150000"/>
              </a:lnSpc>
            </a:pPr>
            <a:endParaRPr lang="en-US" sz="2000" dirty="0" smtClean="0">
              <a:sym typeface="Wingdings" pitchFamily="2" charset="2"/>
            </a:endParaRPr>
          </a:p>
          <a:p>
            <a:pPr>
              <a:lnSpc>
                <a:spcPct val="150000"/>
              </a:lnSpc>
              <a:buFont typeface="Arial" pitchFamily="34" charset="0"/>
              <a:buChar char="•"/>
            </a:pPr>
            <a:endParaRPr lang="en-US" sz="2000" b="1" dirty="0" smtClean="0">
              <a:sym typeface="Wingdings" pitchFamily="2" charset="2"/>
            </a:endParaRPr>
          </a:p>
          <a:p>
            <a:pPr>
              <a:lnSpc>
                <a:spcPct val="150000"/>
              </a:lnSpc>
              <a:buFont typeface="Arial" pitchFamily="34" charset="0"/>
              <a:buChar char="•"/>
            </a:pPr>
            <a:endParaRPr lang="en-US" sz="2000" b="1" dirty="0" smtClean="0">
              <a:sym typeface="Wingdings" pitchFamily="2" charset="2"/>
            </a:endParaRPr>
          </a:p>
          <a:p>
            <a:pPr>
              <a:lnSpc>
                <a:spcPct val="150000"/>
              </a:lnSpc>
              <a:buFont typeface="Arial" pitchFamily="34" charset="0"/>
              <a:buChar char="•"/>
            </a:pPr>
            <a:endParaRPr lang="en-US" sz="2000" dirty="0" smtClean="0"/>
          </a:p>
        </p:txBody>
      </p:sp>
      <p:sp>
        <p:nvSpPr>
          <p:cNvPr id="8" name="Rectangle 4"/>
          <p:cNvSpPr txBox="1">
            <a:spLocks noChangeArrowheads="1"/>
          </p:cNvSpPr>
          <p:nvPr/>
        </p:nvSpPr>
        <p:spPr>
          <a:xfrm>
            <a:off x="457200" y="1428736"/>
            <a:ext cx="7972452" cy="4643470"/>
          </a:xfrm>
          <a:prstGeom prst="rect">
            <a:avLst/>
          </a:prstGeom>
        </p:spPr>
        <p:txBody>
          <a:bodyPr vert="horz" lIns="91440" tIns="45720" rIns="91440" bIns="45720" rtlCol="0">
            <a:normAutofit/>
          </a:bodyPr>
          <a:lstStyle/>
          <a:p>
            <a:pPr marL="0" lvl="1">
              <a:lnSpc>
                <a:spcPct val="150000"/>
              </a:lnSpc>
              <a:buFont typeface="Arial" pitchFamily="34" charset="0"/>
              <a:buChar char="•"/>
            </a:pPr>
            <a:r>
              <a:rPr lang="en-US" sz="2000" dirty="0" smtClean="0">
                <a:sym typeface="Wingdings" pitchFamily="2" charset="2"/>
              </a:rPr>
              <a:t>A multithreaded program contains two or more parts that can run concurrently. Each part of such program is called a </a:t>
            </a:r>
            <a:r>
              <a:rPr lang="en-US" sz="2000" b="1" dirty="0" smtClean="0">
                <a:sym typeface="Wingdings" pitchFamily="2" charset="2"/>
              </a:rPr>
              <a:t>Thread.</a:t>
            </a:r>
          </a:p>
          <a:p>
            <a:pPr marL="0" lvl="1">
              <a:lnSpc>
                <a:spcPct val="150000"/>
              </a:lnSpc>
            </a:pPr>
            <a:endParaRPr lang="en-US" sz="2000" b="1" dirty="0" smtClean="0">
              <a:sym typeface="Wingdings" pitchFamily="2" charset="2"/>
            </a:endParaRPr>
          </a:p>
          <a:p>
            <a:pPr marL="0" lvl="1">
              <a:lnSpc>
                <a:spcPct val="150000"/>
              </a:lnSpc>
              <a:buFont typeface="Arial" pitchFamily="34" charset="0"/>
              <a:buChar char="•"/>
            </a:pPr>
            <a:r>
              <a:rPr lang="en-US" sz="2000" b="1" dirty="0" smtClean="0">
                <a:sym typeface="Wingdings" pitchFamily="2" charset="2"/>
              </a:rPr>
              <a:t> </a:t>
            </a:r>
            <a:r>
              <a:rPr lang="en-US" sz="2000" dirty="0" smtClean="0">
                <a:sym typeface="Wingdings" pitchFamily="2" charset="2"/>
              </a:rPr>
              <a:t>multiprocessing is running more than one process simultaneously while multithreading is running more than one thread simultaneously.</a:t>
            </a:r>
          </a:p>
          <a:p>
            <a:pPr marL="0" lvl="1">
              <a:lnSpc>
                <a:spcPct val="150000"/>
              </a:lnSpc>
              <a:buFont typeface="Arial" pitchFamily="34" charset="0"/>
              <a:buChar char="•"/>
            </a:pPr>
            <a:endParaRPr lang="en-US" sz="2000" dirty="0" smtClean="0">
              <a:sym typeface="Wingdings" pitchFamily="2" charset="2"/>
            </a:endParaRPr>
          </a:p>
          <a:p>
            <a:pPr marL="0" lvl="1">
              <a:lnSpc>
                <a:spcPct val="150000"/>
              </a:lnSpc>
              <a:buFont typeface="Arial" pitchFamily="34" charset="0"/>
              <a:buChar char="•"/>
            </a:pPr>
            <a:r>
              <a:rPr lang="en-US" sz="2000" dirty="0" smtClean="0">
                <a:sym typeface="Wingdings" pitchFamily="2" charset="2"/>
              </a:rPr>
              <a:t> process is divided into threads.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strips(downRight)">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strips(downRight)">
                                      <p:cBhvr>
                                        <p:cTn id="1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Thread Life-cycle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642878" y="2857496"/>
            <a:ext cx="8501122" cy="2400657"/>
          </a:xfrm>
          <a:prstGeom prst="rect">
            <a:avLst/>
          </a:prstGeom>
        </p:spPr>
        <p:txBody>
          <a:bodyPr wrap="square">
            <a:spAutoFit/>
          </a:bodyPr>
          <a:lstStyle/>
          <a:p>
            <a:pPr marL="0" lvl="1">
              <a:lnSpc>
                <a:spcPct val="150000"/>
              </a:lnSpc>
              <a:buFont typeface="Arial" pitchFamily="34" charset="0"/>
              <a:buChar char="•"/>
            </a:pPr>
            <a:endParaRPr lang="en-US" sz="2000" dirty="0" smtClean="0">
              <a:sym typeface="Wingdings" pitchFamily="2" charset="2"/>
            </a:endParaRPr>
          </a:p>
          <a:p>
            <a:pPr marL="0" lvl="1">
              <a:lnSpc>
                <a:spcPct val="150000"/>
              </a:lnSpc>
            </a:pPr>
            <a:endParaRPr lang="en-US" sz="2000" dirty="0" smtClean="0">
              <a:sym typeface="Wingdings" pitchFamily="2" charset="2"/>
            </a:endParaRPr>
          </a:p>
          <a:p>
            <a:pPr>
              <a:lnSpc>
                <a:spcPct val="150000"/>
              </a:lnSpc>
              <a:buFont typeface="Arial" pitchFamily="34" charset="0"/>
              <a:buChar char="•"/>
            </a:pPr>
            <a:endParaRPr lang="en-US" sz="2000" b="1" dirty="0" smtClean="0">
              <a:sym typeface="Wingdings" pitchFamily="2" charset="2"/>
            </a:endParaRPr>
          </a:p>
          <a:p>
            <a:pPr>
              <a:lnSpc>
                <a:spcPct val="150000"/>
              </a:lnSpc>
              <a:buFont typeface="Arial" pitchFamily="34" charset="0"/>
              <a:buChar char="•"/>
            </a:pPr>
            <a:endParaRPr lang="en-US" sz="2000" b="1" dirty="0" smtClean="0">
              <a:sym typeface="Wingdings" pitchFamily="2" charset="2"/>
            </a:endParaRPr>
          </a:p>
          <a:p>
            <a:pPr>
              <a:lnSpc>
                <a:spcPct val="150000"/>
              </a:lnSpc>
              <a:buFont typeface="Arial" pitchFamily="34" charset="0"/>
              <a:buChar char="•"/>
            </a:pPr>
            <a:endParaRPr lang="en-US" sz="2000" dirty="0" smtClean="0"/>
          </a:p>
        </p:txBody>
      </p:sp>
      <p:grpSp>
        <p:nvGrpSpPr>
          <p:cNvPr id="6" name="Group 57"/>
          <p:cNvGrpSpPr>
            <a:grpSpLocks/>
          </p:cNvGrpSpPr>
          <p:nvPr/>
        </p:nvGrpSpPr>
        <p:grpSpPr bwMode="auto">
          <a:xfrm>
            <a:off x="1000100" y="1219224"/>
            <a:ext cx="7007225" cy="5638800"/>
            <a:chOff x="864" y="672"/>
            <a:chExt cx="4414" cy="3552"/>
          </a:xfrm>
        </p:grpSpPr>
        <p:sp>
          <p:nvSpPr>
            <p:cNvPr id="10" name="Freeform 43"/>
            <p:cNvSpPr>
              <a:spLocks/>
            </p:cNvSpPr>
            <p:nvPr/>
          </p:nvSpPr>
          <p:spPr bwMode="auto">
            <a:xfrm>
              <a:off x="1195" y="1824"/>
              <a:ext cx="920" cy="528"/>
            </a:xfrm>
            <a:custGeom>
              <a:avLst/>
              <a:gdLst>
                <a:gd name="T0" fmla="*/ 851 w 680"/>
                <a:gd name="T1" fmla="*/ 6746 h 384"/>
                <a:gd name="T2" fmla="*/ 1583 w 680"/>
                <a:gd name="T3" fmla="*/ 1690 h 384"/>
                <a:gd name="T4" fmla="*/ 10327 w 680"/>
                <a:gd name="T5" fmla="*/ 0 h 384"/>
                <a:gd name="T6" fmla="*/ 0 60000 65536"/>
                <a:gd name="T7" fmla="*/ 0 60000 65536"/>
                <a:gd name="T8" fmla="*/ 0 60000 65536"/>
                <a:gd name="T9" fmla="*/ 0 w 680"/>
                <a:gd name="T10" fmla="*/ 0 h 384"/>
                <a:gd name="T11" fmla="*/ 680 w 680"/>
                <a:gd name="T12" fmla="*/ 384 h 384"/>
              </a:gdLst>
              <a:ahLst/>
              <a:cxnLst>
                <a:cxn ang="T6">
                  <a:pos x="T0" y="T1"/>
                </a:cxn>
                <a:cxn ang="T7">
                  <a:pos x="T2" y="T3"/>
                </a:cxn>
                <a:cxn ang="T8">
                  <a:pos x="T4" y="T5"/>
                </a:cxn>
              </a:cxnLst>
              <a:rect l="T9" t="T10" r="T11" b="T12"/>
              <a:pathLst>
                <a:path w="680" h="384">
                  <a:moveTo>
                    <a:pt x="56" y="384"/>
                  </a:moveTo>
                  <a:cubicBezTo>
                    <a:pt x="28" y="272"/>
                    <a:pt x="0" y="160"/>
                    <a:pt x="104" y="96"/>
                  </a:cubicBezTo>
                  <a:cubicBezTo>
                    <a:pt x="208" y="32"/>
                    <a:pt x="444" y="16"/>
                    <a:pt x="680" y="0"/>
                  </a:cubicBezTo>
                </a:path>
              </a:pathLst>
            </a:custGeom>
            <a:noFill/>
            <a:ln w="12700">
              <a:solidFill>
                <a:schemeClr val="tx1"/>
              </a:solidFill>
              <a:miter lim="800000"/>
              <a:headEnd/>
              <a:tailEnd type="arrow" w="med" len="med"/>
            </a:ln>
          </p:spPr>
          <p:txBody>
            <a:bodyPr wrap="none"/>
            <a:lstStyle/>
            <a:p>
              <a:endParaRPr lang="en-US"/>
            </a:p>
          </p:txBody>
        </p:sp>
        <p:sp>
          <p:nvSpPr>
            <p:cNvPr id="11" name="Freeform 42"/>
            <p:cNvSpPr>
              <a:spLocks/>
            </p:cNvSpPr>
            <p:nvPr/>
          </p:nvSpPr>
          <p:spPr bwMode="auto">
            <a:xfrm>
              <a:off x="1347" y="2880"/>
              <a:ext cx="864" cy="592"/>
            </a:xfrm>
            <a:custGeom>
              <a:avLst/>
              <a:gdLst>
                <a:gd name="T0" fmla="*/ 864 w 864"/>
                <a:gd name="T1" fmla="*/ 528 h 592"/>
                <a:gd name="T2" fmla="*/ 432 w 864"/>
                <a:gd name="T3" fmla="*/ 576 h 592"/>
                <a:gd name="T4" fmla="*/ 192 w 864"/>
                <a:gd name="T5" fmla="*/ 432 h 592"/>
                <a:gd name="T6" fmla="*/ 0 w 864"/>
                <a:gd name="T7" fmla="*/ 0 h 592"/>
                <a:gd name="T8" fmla="*/ 0 60000 65536"/>
                <a:gd name="T9" fmla="*/ 0 60000 65536"/>
                <a:gd name="T10" fmla="*/ 0 60000 65536"/>
                <a:gd name="T11" fmla="*/ 0 60000 65536"/>
                <a:gd name="T12" fmla="*/ 0 w 864"/>
                <a:gd name="T13" fmla="*/ 0 h 592"/>
                <a:gd name="T14" fmla="*/ 864 w 864"/>
                <a:gd name="T15" fmla="*/ 592 h 592"/>
              </a:gdLst>
              <a:ahLst/>
              <a:cxnLst>
                <a:cxn ang="T8">
                  <a:pos x="T0" y="T1"/>
                </a:cxn>
                <a:cxn ang="T9">
                  <a:pos x="T2" y="T3"/>
                </a:cxn>
                <a:cxn ang="T10">
                  <a:pos x="T4" y="T5"/>
                </a:cxn>
                <a:cxn ang="T11">
                  <a:pos x="T6" y="T7"/>
                </a:cxn>
              </a:cxnLst>
              <a:rect l="T12" t="T13" r="T14" b="T15"/>
              <a:pathLst>
                <a:path w="864" h="592">
                  <a:moveTo>
                    <a:pt x="864" y="528"/>
                  </a:moveTo>
                  <a:cubicBezTo>
                    <a:pt x="704" y="560"/>
                    <a:pt x="544" y="592"/>
                    <a:pt x="432" y="576"/>
                  </a:cubicBezTo>
                  <a:cubicBezTo>
                    <a:pt x="320" y="560"/>
                    <a:pt x="264" y="528"/>
                    <a:pt x="192" y="432"/>
                  </a:cubicBezTo>
                  <a:cubicBezTo>
                    <a:pt x="120" y="336"/>
                    <a:pt x="60" y="168"/>
                    <a:pt x="0" y="0"/>
                  </a:cubicBezTo>
                </a:path>
              </a:pathLst>
            </a:custGeom>
            <a:noFill/>
            <a:ln w="12700">
              <a:solidFill>
                <a:schemeClr val="tx1"/>
              </a:solidFill>
              <a:miter lim="800000"/>
              <a:headEnd/>
              <a:tailEnd type="arrow" w="med" len="med"/>
            </a:ln>
          </p:spPr>
          <p:txBody>
            <a:bodyPr wrap="none"/>
            <a:lstStyle/>
            <a:p>
              <a:endParaRPr lang="en-US"/>
            </a:p>
          </p:txBody>
        </p:sp>
        <p:sp>
          <p:nvSpPr>
            <p:cNvPr id="12" name="Oval 3"/>
            <p:cNvSpPr>
              <a:spLocks noChangeArrowheads="1"/>
            </p:cNvSpPr>
            <p:nvPr/>
          </p:nvSpPr>
          <p:spPr bwMode="auto">
            <a:xfrm>
              <a:off x="994" y="672"/>
              <a:ext cx="742" cy="431"/>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13" name="Oval 4"/>
            <p:cNvSpPr>
              <a:spLocks noChangeArrowheads="1"/>
            </p:cNvSpPr>
            <p:nvPr/>
          </p:nvSpPr>
          <p:spPr bwMode="auto">
            <a:xfrm>
              <a:off x="864" y="2352"/>
              <a:ext cx="816" cy="528"/>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14" name="Oval 6"/>
            <p:cNvSpPr>
              <a:spLocks noChangeArrowheads="1"/>
            </p:cNvSpPr>
            <p:nvPr/>
          </p:nvSpPr>
          <p:spPr bwMode="auto">
            <a:xfrm>
              <a:off x="2101" y="1348"/>
              <a:ext cx="1118" cy="764"/>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15" name="Rectangle 7"/>
            <p:cNvSpPr>
              <a:spLocks noChangeArrowheads="1"/>
            </p:cNvSpPr>
            <p:nvPr/>
          </p:nvSpPr>
          <p:spPr bwMode="auto">
            <a:xfrm>
              <a:off x="1104" y="748"/>
              <a:ext cx="570" cy="330"/>
            </a:xfrm>
            <a:prstGeom prst="rect">
              <a:avLst/>
            </a:prstGeom>
            <a:noFill/>
            <a:ln w="9525">
              <a:noFill/>
              <a:miter lim="800000"/>
              <a:headEnd/>
              <a:tailEnd/>
            </a:ln>
          </p:spPr>
          <p:txBody>
            <a:bodyPr wrap="none" lIns="92075" tIns="46038" rIns="92075" bIns="46038">
              <a:spAutoFit/>
            </a:bodyPr>
            <a:lstStyle/>
            <a:p>
              <a:pPr eaLnBrk="0" hangingPunct="0"/>
              <a:r>
                <a:rPr lang="en-US" sz="2800" dirty="0" smtClean="0">
                  <a:latin typeface="Times New Roman" pitchFamily="18" charset="0"/>
                </a:rPr>
                <a:t>Born</a:t>
              </a:r>
              <a:endParaRPr lang="en-US" sz="2800" dirty="0">
                <a:latin typeface="Times New Roman" pitchFamily="18" charset="0"/>
              </a:endParaRPr>
            </a:p>
          </p:txBody>
        </p:sp>
        <p:sp>
          <p:nvSpPr>
            <p:cNvPr id="16" name="Rectangle 8"/>
            <p:cNvSpPr>
              <a:spLocks noChangeArrowheads="1"/>
            </p:cNvSpPr>
            <p:nvPr/>
          </p:nvSpPr>
          <p:spPr bwMode="auto">
            <a:xfrm>
              <a:off x="2403" y="1536"/>
              <a:ext cx="613"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ready</a:t>
              </a:r>
            </a:p>
          </p:txBody>
        </p:sp>
        <p:sp>
          <p:nvSpPr>
            <p:cNvPr id="17" name="Line 13"/>
            <p:cNvSpPr>
              <a:spLocks noChangeShapeType="1"/>
            </p:cNvSpPr>
            <p:nvPr/>
          </p:nvSpPr>
          <p:spPr bwMode="auto">
            <a:xfrm>
              <a:off x="1635" y="1056"/>
              <a:ext cx="576" cy="432"/>
            </a:xfrm>
            <a:prstGeom prst="line">
              <a:avLst/>
            </a:prstGeom>
            <a:noFill/>
            <a:ln w="12700">
              <a:solidFill>
                <a:schemeClr val="tx1"/>
              </a:solidFill>
              <a:round/>
              <a:headEnd type="none" w="sm" len="sm"/>
              <a:tailEnd type="stealth" w="med" len="lg"/>
            </a:ln>
          </p:spPr>
          <p:txBody>
            <a:bodyPr wrap="none" anchor="ctr"/>
            <a:lstStyle/>
            <a:p>
              <a:endParaRPr lang="en-US"/>
            </a:p>
          </p:txBody>
        </p:sp>
        <p:sp>
          <p:nvSpPr>
            <p:cNvPr id="18" name="Rectangle 21"/>
            <p:cNvSpPr>
              <a:spLocks noChangeArrowheads="1"/>
            </p:cNvSpPr>
            <p:nvPr/>
          </p:nvSpPr>
          <p:spPr bwMode="auto">
            <a:xfrm>
              <a:off x="1587" y="1104"/>
              <a:ext cx="582" cy="296"/>
            </a:xfrm>
            <a:prstGeom prst="rect">
              <a:avLst/>
            </a:prstGeom>
            <a:solidFill>
              <a:srgbClr val="CCFFFF"/>
            </a:solidFill>
            <a:ln w="12700">
              <a:solidFill>
                <a:schemeClr val="bg2"/>
              </a:solidFill>
              <a:miter lim="800000"/>
              <a:headEnd/>
              <a:tailEnd/>
            </a:ln>
          </p:spPr>
          <p:txBody>
            <a:bodyPr lIns="92075" tIns="46038" rIns="92075" bIns="46038">
              <a:spAutoFit/>
            </a:bodyPr>
            <a:lstStyle/>
            <a:p>
              <a:pPr eaLnBrk="0" hangingPunct="0"/>
              <a:r>
                <a:rPr lang="en-US" sz="2400" dirty="0">
                  <a:latin typeface="Times New Roman" pitchFamily="18" charset="0"/>
                </a:rPr>
                <a:t>start()</a:t>
              </a:r>
            </a:p>
          </p:txBody>
        </p:sp>
        <p:sp>
          <p:nvSpPr>
            <p:cNvPr id="19" name="Oval 23"/>
            <p:cNvSpPr>
              <a:spLocks noChangeArrowheads="1"/>
            </p:cNvSpPr>
            <p:nvPr/>
          </p:nvSpPr>
          <p:spPr bwMode="auto">
            <a:xfrm>
              <a:off x="1875" y="3076"/>
              <a:ext cx="1118" cy="764"/>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20" name="Rectangle 24"/>
            <p:cNvSpPr>
              <a:spLocks noChangeArrowheads="1"/>
            </p:cNvSpPr>
            <p:nvPr/>
          </p:nvSpPr>
          <p:spPr bwMode="auto">
            <a:xfrm>
              <a:off x="2163" y="3216"/>
              <a:ext cx="813"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running</a:t>
              </a:r>
            </a:p>
          </p:txBody>
        </p:sp>
        <p:sp>
          <p:nvSpPr>
            <p:cNvPr id="21" name="Oval 25"/>
            <p:cNvSpPr>
              <a:spLocks noChangeArrowheads="1"/>
            </p:cNvSpPr>
            <p:nvPr/>
          </p:nvSpPr>
          <p:spPr bwMode="auto">
            <a:xfrm>
              <a:off x="3747" y="3705"/>
              <a:ext cx="851" cy="519"/>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22" name="Line 26"/>
            <p:cNvSpPr>
              <a:spLocks noChangeShapeType="1"/>
            </p:cNvSpPr>
            <p:nvPr/>
          </p:nvSpPr>
          <p:spPr bwMode="auto">
            <a:xfrm>
              <a:off x="2835" y="3753"/>
              <a:ext cx="912" cy="288"/>
            </a:xfrm>
            <a:prstGeom prst="line">
              <a:avLst/>
            </a:prstGeom>
            <a:noFill/>
            <a:ln w="12700">
              <a:solidFill>
                <a:schemeClr val="tx1"/>
              </a:solidFill>
              <a:round/>
              <a:headEnd type="none" w="sm" len="sm"/>
              <a:tailEnd type="stealth" w="med" len="lg"/>
            </a:ln>
          </p:spPr>
          <p:txBody>
            <a:bodyPr wrap="none" anchor="ctr"/>
            <a:lstStyle/>
            <a:p>
              <a:endParaRPr lang="en-US"/>
            </a:p>
          </p:txBody>
        </p:sp>
        <p:sp>
          <p:nvSpPr>
            <p:cNvPr id="23" name="Rectangle 27"/>
            <p:cNvSpPr>
              <a:spLocks noChangeArrowheads="1"/>
            </p:cNvSpPr>
            <p:nvPr/>
          </p:nvSpPr>
          <p:spPr bwMode="auto">
            <a:xfrm>
              <a:off x="3891" y="3801"/>
              <a:ext cx="539"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dead</a:t>
              </a:r>
            </a:p>
          </p:txBody>
        </p:sp>
        <p:sp>
          <p:nvSpPr>
            <p:cNvPr id="24" name="Rectangle 28"/>
            <p:cNvSpPr>
              <a:spLocks noChangeArrowheads="1"/>
            </p:cNvSpPr>
            <p:nvPr/>
          </p:nvSpPr>
          <p:spPr bwMode="auto">
            <a:xfrm>
              <a:off x="2979" y="3793"/>
              <a:ext cx="582" cy="296"/>
            </a:xfrm>
            <a:prstGeom prst="rect">
              <a:avLst/>
            </a:prstGeom>
            <a:solidFill>
              <a:srgbClr val="CCFFFF"/>
            </a:solidFill>
            <a:ln w="12700">
              <a:solidFill>
                <a:schemeClr val="bg2"/>
              </a:solidFill>
              <a:miter lim="800000"/>
              <a:headEnd/>
              <a:tailEnd/>
            </a:ln>
          </p:spPr>
          <p:txBody>
            <a:bodyPr lIns="92075" tIns="46038" rIns="92075" bIns="46038">
              <a:spAutoFit/>
            </a:bodyPr>
            <a:lstStyle/>
            <a:p>
              <a:pPr eaLnBrk="0" hangingPunct="0"/>
              <a:r>
                <a:rPr lang="en-US" sz="2400">
                  <a:latin typeface="Times New Roman" pitchFamily="18" charset="0"/>
                </a:rPr>
                <a:t>stop()</a:t>
              </a:r>
            </a:p>
          </p:txBody>
        </p:sp>
        <p:sp>
          <p:nvSpPr>
            <p:cNvPr id="25" name="Freeform 29"/>
            <p:cNvSpPr>
              <a:spLocks/>
            </p:cNvSpPr>
            <p:nvPr/>
          </p:nvSpPr>
          <p:spPr bwMode="auto">
            <a:xfrm>
              <a:off x="1971" y="1968"/>
              <a:ext cx="336" cy="1104"/>
            </a:xfrm>
            <a:custGeom>
              <a:avLst/>
              <a:gdLst>
                <a:gd name="T0" fmla="*/ 131009 w 152"/>
                <a:gd name="T1" fmla="*/ 0 h 432"/>
                <a:gd name="T2" fmla="*/ 10297 w 152"/>
                <a:gd name="T3" fmla="*/ 1115610 h 432"/>
                <a:gd name="T4" fmla="*/ 191586 w 152"/>
                <a:gd name="T5" fmla="*/ 2008105 h 432"/>
                <a:gd name="T6" fmla="*/ 0 60000 65536"/>
                <a:gd name="T7" fmla="*/ 0 60000 65536"/>
                <a:gd name="T8" fmla="*/ 0 60000 65536"/>
                <a:gd name="T9" fmla="*/ 0 w 152"/>
                <a:gd name="T10" fmla="*/ 0 h 432"/>
                <a:gd name="T11" fmla="*/ 152 w 152"/>
                <a:gd name="T12" fmla="*/ 432 h 432"/>
              </a:gdLst>
              <a:ahLst/>
              <a:cxnLst>
                <a:cxn ang="T6">
                  <a:pos x="T0" y="T1"/>
                </a:cxn>
                <a:cxn ang="T7">
                  <a:pos x="T2" y="T3"/>
                </a:cxn>
                <a:cxn ang="T8">
                  <a:pos x="T4" y="T5"/>
                </a:cxn>
              </a:cxnLst>
              <a:rect l="T9" t="T10" r="T11" b="T12"/>
              <a:pathLst>
                <a:path w="152" h="432">
                  <a:moveTo>
                    <a:pt x="104" y="0"/>
                  </a:moveTo>
                  <a:cubicBezTo>
                    <a:pt x="52" y="84"/>
                    <a:pt x="0" y="168"/>
                    <a:pt x="8" y="240"/>
                  </a:cubicBezTo>
                  <a:cubicBezTo>
                    <a:pt x="16" y="312"/>
                    <a:pt x="128" y="400"/>
                    <a:pt x="152" y="432"/>
                  </a:cubicBezTo>
                </a:path>
              </a:pathLst>
            </a:custGeom>
            <a:noFill/>
            <a:ln w="12700">
              <a:solidFill>
                <a:schemeClr val="tx1"/>
              </a:solidFill>
              <a:prstDash val="dash"/>
              <a:miter lim="800000"/>
              <a:headEnd/>
              <a:tailEnd type="arrow" w="med" len="med"/>
            </a:ln>
          </p:spPr>
          <p:txBody>
            <a:bodyPr wrap="none"/>
            <a:lstStyle/>
            <a:p>
              <a:endParaRPr lang="en-US"/>
            </a:p>
          </p:txBody>
        </p:sp>
        <p:sp>
          <p:nvSpPr>
            <p:cNvPr id="26" name="Freeform 31"/>
            <p:cNvSpPr>
              <a:spLocks/>
            </p:cNvSpPr>
            <p:nvPr/>
          </p:nvSpPr>
          <p:spPr bwMode="auto">
            <a:xfrm>
              <a:off x="2979" y="3456"/>
              <a:ext cx="1008" cy="297"/>
            </a:xfrm>
            <a:custGeom>
              <a:avLst/>
              <a:gdLst>
                <a:gd name="T0" fmla="*/ 0 w 816"/>
                <a:gd name="T1" fmla="*/ 2 h 448"/>
                <a:gd name="T2" fmla="*/ 2898 w 816"/>
                <a:gd name="T3" fmla="*/ 2 h 448"/>
                <a:gd name="T4" fmla="*/ 5465 w 816"/>
                <a:gd name="T5" fmla="*/ 11 h 448"/>
                <a:gd name="T6" fmla="*/ 0 60000 65536"/>
                <a:gd name="T7" fmla="*/ 0 60000 65536"/>
                <a:gd name="T8" fmla="*/ 0 60000 65536"/>
                <a:gd name="T9" fmla="*/ 0 w 816"/>
                <a:gd name="T10" fmla="*/ 0 h 448"/>
                <a:gd name="T11" fmla="*/ 816 w 816"/>
                <a:gd name="T12" fmla="*/ 448 h 448"/>
              </a:gdLst>
              <a:ahLst/>
              <a:cxnLst>
                <a:cxn ang="T6">
                  <a:pos x="T0" y="T1"/>
                </a:cxn>
                <a:cxn ang="T7">
                  <a:pos x="T2" y="T3"/>
                </a:cxn>
                <a:cxn ang="T8">
                  <a:pos x="T4" y="T5"/>
                </a:cxn>
              </a:cxnLst>
              <a:rect l="T9" t="T10" r="T11" b="T12"/>
              <a:pathLst>
                <a:path w="816" h="448">
                  <a:moveTo>
                    <a:pt x="0" y="64"/>
                  </a:moveTo>
                  <a:cubicBezTo>
                    <a:pt x="148" y="32"/>
                    <a:pt x="296" y="0"/>
                    <a:pt x="432" y="64"/>
                  </a:cubicBezTo>
                  <a:cubicBezTo>
                    <a:pt x="568" y="128"/>
                    <a:pt x="744" y="384"/>
                    <a:pt x="816" y="448"/>
                  </a:cubicBezTo>
                </a:path>
              </a:pathLst>
            </a:custGeom>
            <a:noFill/>
            <a:ln w="12700">
              <a:solidFill>
                <a:schemeClr val="tx1"/>
              </a:solidFill>
              <a:prstDash val="dash"/>
              <a:miter lim="800000"/>
              <a:headEnd/>
              <a:tailEnd type="arrow" w="med" len="med"/>
            </a:ln>
          </p:spPr>
          <p:txBody>
            <a:bodyPr wrap="none"/>
            <a:lstStyle/>
            <a:p>
              <a:endParaRPr lang="en-US"/>
            </a:p>
          </p:txBody>
        </p:sp>
        <p:sp>
          <p:nvSpPr>
            <p:cNvPr id="27" name="Text Box 32"/>
            <p:cNvSpPr txBox="1">
              <a:spLocks noChangeArrowheads="1"/>
            </p:cNvSpPr>
            <p:nvPr/>
          </p:nvSpPr>
          <p:spPr bwMode="auto">
            <a:xfrm>
              <a:off x="1971" y="2640"/>
              <a:ext cx="613" cy="233"/>
            </a:xfrm>
            <a:prstGeom prst="rect">
              <a:avLst/>
            </a:prstGeom>
            <a:noFill/>
            <a:ln w="9525">
              <a:noFill/>
              <a:miter lim="800000"/>
              <a:headEnd/>
              <a:tailEnd/>
            </a:ln>
          </p:spPr>
          <p:txBody>
            <a:bodyPr wrap="none">
              <a:spAutoFit/>
            </a:bodyPr>
            <a:lstStyle/>
            <a:p>
              <a:r>
                <a:rPr lang="en-AU" i="1"/>
                <a:t>dispatch</a:t>
              </a:r>
              <a:endParaRPr lang="en-US" i="1"/>
            </a:p>
          </p:txBody>
        </p:sp>
        <p:sp>
          <p:nvSpPr>
            <p:cNvPr id="28" name="Text Box 33"/>
            <p:cNvSpPr txBox="1">
              <a:spLocks noChangeArrowheads="1"/>
            </p:cNvSpPr>
            <p:nvPr/>
          </p:nvSpPr>
          <p:spPr bwMode="auto">
            <a:xfrm>
              <a:off x="2966" y="3484"/>
              <a:ext cx="774" cy="233"/>
            </a:xfrm>
            <a:prstGeom prst="rect">
              <a:avLst/>
            </a:prstGeom>
            <a:noFill/>
            <a:ln w="9525">
              <a:noFill/>
              <a:miter lim="800000"/>
              <a:headEnd/>
              <a:tailEnd/>
            </a:ln>
          </p:spPr>
          <p:txBody>
            <a:bodyPr wrap="none">
              <a:spAutoFit/>
            </a:bodyPr>
            <a:lstStyle/>
            <a:p>
              <a:r>
                <a:rPr lang="en-AU" i="1"/>
                <a:t>completion</a:t>
              </a:r>
              <a:endParaRPr lang="en-US" i="1"/>
            </a:p>
          </p:txBody>
        </p:sp>
        <p:sp>
          <p:nvSpPr>
            <p:cNvPr id="29" name="Rectangle 35"/>
            <p:cNvSpPr>
              <a:spLocks noChangeArrowheads="1"/>
            </p:cNvSpPr>
            <p:nvPr/>
          </p:nvSpPr>
          <p:spPr bwMode="auto">
            <a:xfrm>
              <a:off x="1203" y="2976"/>
              <a:ext cx="582" cy="296"/>
            </a:xfrm>
            <a:prstGeom prst="rect">
              <a:avLst/>
            </a:prstGeom>
            <a:solidFill>
              <a:srgbClr val="CCFFFF"/>
            </a:solidFill>
            <a:ln w="12700">
              <a:solidFill>
                <a:schemeClr val="bg2"/>
              </a:solidFill>
              <a:miter lim="800000"/>
              <a:headEnd/>
              <a:tailEnd/>
            </a:ln>
          </p:spPr>
          <p:txBody>
            <a:bodyPr lIns="92075" tIns="46038" rIns="92075" bIns="46038">
              <a:spAutoFit/>
            </a:bodyPr>
            <a:lstStyle/>
            <a:p>
              <a:pPr eaLnBrk="0" hangingPunct="0"/>
              <a:r>
                <a:rPr lang="en-US" sz="2400">
                  <a:latin typeface="Times New Roman" pitchFamily="18" charset="0"/>
                </a:rPr>
                <a:t>wait()</a:t>
              </a:r>
            </a:p>
          </p:txBody>
        </p:sp>
        <p:sp>
          <p:nvSpPr>
            <p:cNvPr id="30" name="Rectangle 36"/>
            <p:cNvSpPr>
              <a:spLocks noChangeArrowheads="1"/>
            </p:cNvSpPr>
            <p:nvPr/>
          </p:nvSpPr>
          <p:spPr bwMode="auto">
            <a:xfrm>
              <a:off x="867" y="2400"/>
              <a:ext cx="787"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waiting</a:t>
              </a:r>
            </a:p>
          </p:txBody>
        </p:sp>
        <p:sp>
          <p:nvSpPr>
            <p:cNvPr id="31" name="Oval 37"/>
            <p:cNvSpPr>
              <a:spLocks noChangeArrowheads="1"/>
            </p:cNvSpPr>
            <p:nvPr/>
          </p:nvSpPr>
          <p:spPr bwMode="auto">
            <a:xfrm>
              <a:off x="3174" y="2208"/>
              <a:ext cx="816" cy="528"/>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32" name="Rectangle 38"/>
            <p:cNvSpPr>
              <a:spLocks noChangeArrowheads="1"/>
            </p:cNvSpPr>
            <p:nvPr/>
          </p:nvSpPr>
          <p:spPr bwMode="auto">
            <a:xfrm>
              <a:off x="3174" y="2256"/>
              <a:ext cx="861"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sleeping</a:t>
              </a:r>
            </a:p>
          </p:txBody>
        </p:sp>
        <p:sp>
          <p:nvSpPr>
            <p:cNvPr id="33" name="Oval 39"/>
            <p:cNvSpPr>
              <a:spLocks noChangeArrowheads="1"/>
            </p:cNvSpPr>
            <p:nvPr/>
          </p:nvSpPr>
          <p:spPr bwMode="auto">
            <a:xfrm>
              <a:off x="4187" y="2208"/>
              <a:ext cx="816" cy="528"/>
            </a:xfrm>
            <a:prstGeom prst="ellipse">
              <a:avLst/>
            </a:prstGeom>
            <a:solidFill>
              <a:schemeClr val="accent6">
                <a:lumMod val="75000"/>
              </a:schemeClr>
            </a:solidFill>
            <a:ln w="12700">
              <a:solidFill>
                <a:schemeClr val="tx1"/>
              </a:solidFill>
              <a:round/>
              <a:headEnd/>
              <a:tailEnd/>
            </a:ln>
          </p:spPr>
          <p:txBody>
            <a:bodyPr wrap="none" anchor="ctr"/>
            <a:lstStyle/>
            <a:p>
              <a:endParaRPr lang="en-US"/>
            </a:p>
          </p:txBody>
        </p:sp>
        <p:sp>
          <p:nvSpPr>
            <p:cNvPr id="34" name="Rectangle 40"/>
            <p:cNvSpPr>
              <a:spLocks noChangeArrowheads="1"/>
            </p:cNvSpPr>
            <p:nvPr/>
          </p:nvSpPr>
          <p:spPr bwMode="auto">
            <a:xfrm>
              <a:off x="4179" y="2313"/>
              <a:ext cx="824" cy="327"/>
            </a:xfrm>
            <a:prstGeom prst="rect">
              <a:avLst/>
            </a:prstGeom>
            <a:noFill/>
            <a:ln w="9525">
              <a:noFill/>
              <a:miter lim="800000"/>
              <a:headEnd/>
              <a:tailEnd/>
            </a:ln>
          </p:spPr>
          <p:txBody>
            <a:bodyPr wrap="none" lIns="92075" tIns="46038" rIns="92075" bIns="46038">
              <a:spAutoFit/>
            </a:bodyPr>
            <a:lstStyle/>
            <a:p>
              <a:pPr eaLnBrk="0" hangingPunct="0"/>
              <a:r>
                <a:rPr lang="en-US" sz="2800">
                  <a:latin typeface="Times New Roman" pitchFamily="18" charset="0"/>
                </a:rPr>
                <a:t>blocked</a:t>
              </a:r>
            </a:p>
          </p:txBody>
        </p:sp>
        <p:sp>
          <p:nvSpPr>
            <p:cNvPr id="35" name="Rectangle 41"/>
            <p:cNvSpPr>
              <a:spLocks noChangeArrowheads="1"/>
            </p:cNvSpPr>
            <p:nvPr/>
          </p:nvSpPr>
          <p:spPr bwMode="auto">
            <a:xfrm>
              <a:off x="915" y="1920"/>
              <a:ext cx="726" cy="296"/>
            </a:xfrm>
            <a:prstGeom prst="rect">
              <a:avLst/>
            </a:prstGeom>
            <a:solidFill>
              <a:srgbClr val="CCFFFF"/>
            </a:solidFill>
            <a:ln w="12700">
              <a:solidFill>
                <a:schemeClr val="bg2"/>
              </a:solidFill>
              <a:miter lim="800000"/>
              <a:headEnd/>
              <a:tailEnd/>
            </a:ln>
          </p:spPr>
          <p:txBody>
            <a:bodyPr lIns="92075" tIns="46038" rIns="92075" bIns="46038">
              <a:spAutoFit/>
            </a:bodyPr>
            <a:lstStyle/>
            <a:p>
              <a:pPr eaLnBrk="0" hangingPunct="0"/>
              <a:r>
                <a:rPr lang="en-US" sz="2400">
                  <a:latin typeface="Times New Roman" pitchFamily="18" charset="0"/>
                </a:rPr>
                <a:t>notify()</a:t>
              </a:r>
            </a:p>
          </p:txBody>
        </p:sp>
        <p:sp>
          <p:nvSpPr>
            <p:cNvPr id="36" name="Line 45"/>
            <p:cNvSpPr>
              <a:spLocks noChangeShapeType="1"/>
            </p:cNvSpPr>
            <p:nvPr/>
          </p:nvSpPr>
          <p:spPr bwMode="auto">
            <a:xfrm flipV="1">
              <a:off x="2787" y="2736"/>
              <a:ext cx="624" cy="432"/>
            </a:xfrm>
            <a:prstGeom prst="line">
              <a:avLst/>
            </a:prstGeom>
            <a:noFill/>
            <a:ln w="9525">
              <a:solidFill>
                <a:schemeClr val="tx1"/>
              </a:solidFill>
              <a:miter lim="800000"/>
              <a:headEnd/>
              <a:tailEnd type="triangle" w="med" len="med"/>
            </a:ln>
          </p:spPr>
          <p:txBody>
            <a:bodyPr wrap="none"/>
            <a:lstStyle/>
            <a:p>
              <a:endParaRPr lang="en-US"/>
            </a:p>
          </p:txBody>
        </p:sp>
        <p:sp>
          <p:nvSpPr>
            <p:cNvPr id="37" name="Rectangle 44"/>
            <p:cNvSpPr>
              <a:spLocks noChangeArrowheads="1"/>
            </p:cNvSpPr>
            <p:nvPr/>
          </p:nvSpPr>
          <p:spPr bwMode="auto">
            <a:xfrm>
              <a:off x="2835" y="2784"/>
              <a:ext cx="720" cy="296"/>
            </a:xfrm>
            <a:prstGeom prst="rect">
              <a:avLst/>
            </a:prstGeom>
            <a:solidFill>
              <a:srgbClr val="CCFFFF"/>
            </a:solidFill>
            <a:ln w="12700">
              <a:solidFill>
                <a:schemeClr val="bg2"/>
              </a:solidFill>
              <a:miter lim="800000"/>
              <a:headEnd/>
              <a:tailEnd/>
            </a:ln>
          </p:spPr>
          <p:txBody>
            <a:bodyPr lIns="92075" tIns="46038" rIns="92075" bIns="46038">
              <a:spAutoFit/>
            </a:bodyPr>
            <a:lstStyle/>
            <a:p>
              <a:pPr eaLnBrk="0" hangingPunct="0"/>
              <a:r>
                <a:rPr lang="en-US" sz="2400">
                  <a:latin typeface="Times New Roman" pitchFamily="18" charset="0"/>
                </a:rPr>
                <a:t>sleep()</a:t>
              </a:r>
            </a:p>
          </p:txBody>
        </p:sp>
        <p:sp>
          <p:nvSpPr>
            <p:cNvPr id="38" name="Freeform 46"/>
            <p:cNvSpPr>
              <a:spLocks/>
            </p:cNvSpPr>
            <p:nvPr/>
          </p:nvSpPr>
          <p:spPr bwMode="auto">
            <a:xfrm>
              <a:off x="2931" y="2736"/>
              <a:ext cx="1584" cy="624"/>
            </a:xfrm>
            <a:custGeom>
              <a:avLst/>
              <a:gdLst>
                <a:gd name="T0" fmla="*/ 0 w 1536"/>
                <a:gd name="T1" fmla="*/ 1397 h 560"/>
                <a:gd name="T2" fmla="*/ 698 w 1536"/>
                <a:gd name="T3" fmla="*/ 1397 h 560"/>
                <a:gd name="T4" fmla="*/ 1645 w 1536"/>
                <a:gd name="T5" fmla="*/ 889 h 560"/>
                <a:gd name="T6" fmla="*/ 2026 w 1536"/>
                <a:gd name="T7" fmla="*/ 0 h 560"/>
                <a:gd name="T8" fmla="*/ 0 60000 65536"/>
                <a:gd name="T9" fmla="*/ 0 60000 65536"/>
                <a:gd name="T10" fmla="*/ 0 60000 65536"/>
                <a:gd name="T11" fmla="*/ 0 60000 65536"/>
                <a:gd name="T12" fmla="*/ 0 w 1536"/>
                <a:gd name="T13" fmla="*/ 0 h 560"/>
                <a:gd name="T14" fmla="*/ 1536 w 1536"/>
                <a:gd name="T15" fmla="*/ 560 h 560"/>
              </a:gdLst>
              <a:ahLst/>
              <a:cxnLst>
                <a:cxn ang="T8">
                  <a:pos x="T0" y="T1"/>
                </a:cxn>
                <a:cxn ang="T9">
                  <a:pos x="T2" y="T3"/>
                </a:cxn>
                <a:cxn ang="T10">
                  <a:pos x="T4" y="T5"/>
                </a:cxn>
                <a:cxn ang="T11">
                  <a:pos x="T6" y="T7"/>
                </a:cxn>
              </a:cxnLst>
              <a:rect l="T12" t="T13" r="T14" b="T15"/>
              <a:pathLst>
                <a:path w="1536" h="560">
                  <a:moveTo>
                    <a:pt x="0" y="528"/>
                  </a:moveTo>
                  <a:cubicBezTo>
                    <a:pt x="160" y="544"/>
                    <a:pt x="320" y="560"/>
                    <a:pt x="528" y="528"/>
                  </a:cubicBezTo>
                  <a:cubicBezTo>
                    <a:pt x="736" y="496"/>
                    <a:pt x="1080" y="424"/>
                    <a:pt x="1248" y="336"/>
                  </a:cubicBezTo>
                  <a:cubicBezTo>
                    <a:pt x="1416" y="248"/>
                    <a:pt x="1476" y="124"/>
                    <a:pt x="1536" y="0"/>
                  </a:cubicBezTo>
                </a:path>
              </a:pathLst>
            </a:custGeom>
            <a:noFill/>
            <a:ln w="12700">
              <a:solidFill>
                <a:schemeClr val="tx1"/>
              </a:solidFill>
              <a:miter lim="800000"/>
              <a:headEnd/>
              <a:tailEnd type="arrow" w="med" len="med"/>
            </a:ln>
          </p:spPr>
          <p:txBody>
            <a:bodyPr wrap="none"/>
            <a:lstStyle/>
            <a:p>
              <a:endParaRPr lang="en-US"/>
            </a:p>
          </p:txBody>
        </p:sp>
        <p:sp>
          <p:nvSpPr>
            <p:cNvPr id="39" name="Freeform 47"/>
            <p:cNvSpPr>
              <a:spLocks/>
            </p:cNvSpPr>
            <p:nvPr/>
          </p:nvSpPr>
          <p:spPr bwMode="auto">
            <a:xfrm>
              <a:off x="2979" y="1968"/>
              <a:ext cx="576" cy="240"/>
            </a:xfrm>
            <a:custGeom>
              <a:avLst/>
              <a:gdLst>
                <a:gd name="T0" fmla="*/ 576 w 576"/>
                <a:gd name="T1" fmla="*/ 240 h 240"/>
                <a:gd name="T2" fmla="*/ 480 w 576"/>
                <a:gd name="T3" fmla="*/ 48 h 240"/>
                <a:gd name="T4" fmla="*/ 0 w 576"/>
                <a:gd name="T5" fmla="*/ 0 h 240"/>
                <a:gd name="T6" fmla="*/ 0 60000 65536"/>
                <a:gd name="T7" fmla="*/ 0 60000 65536"/>
                <a:gd name="T8" fmla="*/ 0 60000 65536"/>
                <a:gd name="T9" fmla="*/ 0 w 576"/>
                <a:gd name="T10" fmla="*/ 0 h 240"/>
                <a:gd name="T11" fmla="*/ 576 w 576"/>
                <a:gd name="T12" fmla="*/ 240 h 240"/>
              </a:gdLst>
              <a:ahLst/>
              <a:cxnLst>
                <a:cxn ang="T6">
                  <a:pos x="T0" y="T1"/>
                </a:cxn>
                <a:cxn ang="T7">
                  <a:pos x="T2" y="T3"/>
                </a:cxn>
                <a:cxn ang="T8">
                  <a:pos x="T4" y="T5"/>
                </a:cxn>
              </a:cxnLst>
              <a:rect l="T9" t="T10" r="T11" b="T12"/>
              <a:pathLst>
                <a:path w="576" h="240">
                  <a:moveTo>
                    <a:pt x="576" y="240"/>
                  </a:moveTo>
                  <a:cubicBezTo>
                    <a:pt x="576" y="164"/>
                    <a:pt x="576" y="88"/>
                    <a:pt x="480" y="48"/>
                  </a:cubicBezTo>
                  <a:cubicBezTo>
                    <a:pt x="384" y="8"/>
                    <a:pt x="72" y="8"/>
                    <a:pt x="0" y="0"/>
                  </a:cubicBezTo>
                </a:path>
              </a:pathLst>
            </a:custGeom>
            <a:noFill/>
            <a:ln w="12700">
              <a:solidFill>
                <a:schemeClr val="tx1"/>
              </a:solidFill>
              <a:miter lim="800000"/>
              <a:headEnd/>
              <a:tailEnd type="arrow" w="med" len="med"/>
            </a:ln>
          </p:spPr>
          <p:txBody>
            <a:bodyPr wrap="none"/>
            <a:lstStyle/>
            <a:p>
              <a:endParaRPr lang="en-US"/>
            </a:p>
          </p:txBody>
        </p:sp>
        <p:sp>
          <p:nvSpPr>
            <p:cNvPr id="40" name="Text Box 49"/>
            <p:cNvSpPr txBox="1">
              <a:spLocks noChangeArrowheads="1"/>
            </p:cNvSpPr>
            <p:nvPr/>
          </p:nvSpPr>
          <p:spPr bwMode="auto">
            <a:xfrm>
              <a:off x="4083" y="3312"/>
              <a:ext cx="833" cy="233"/>
            </a:xfrm>
            <a:prstGeom prst="rect">
              <a:avLst/>
            </a:prstGeom>
            <a:noFill/>
            <a:ln w="9525">
              <a:noFill/>
              <a:miter lim="800000"/>
              <a:headEnd/>
              <a:tailEnd/>
            </a:ln>
          </p:spPr>
          <p:txBody>
            <a:bodyPr wrap="none">
              <a:spAutoFit/>
            </a:bodyPr>
            <a:lstStyle/>
            <a:p>
              <a:r>
                <a:rPr lang="en-AU" i="1"/>
                <a:t>Block on I/O</a:t>
              </a:r>
              <a:endParaRPr lang="en-US" i="1"/>
            </a:p>
          </p:txBody>
        </p:sp>
        <p:sp>
          <p:nvSpPr>
            <p:cNvPr id="41" name="Text Box 50"/>
            <p:cNvSpPr txBox="1">
              <a:spLocks noChangeArrowheads="1"/>
            </p:cNvSpPr>
            <p:nvPr/>
          </p:nvSpPr>
          <p:spPr bwMode="auto">
            <a:xfrm>
              <a:off x="4323" y="1344"/>
              <a:ext cx="955" cy="233"/>
            </a:xfrm>
            <a:prstGeom prst="rect">
              <a:avLst/>
            </a:prstGeom>
            <a:noFill/>
            <a:ln w="9525">
              <a:noFill/>
              <a:miter lim="800000"/>
              <a:headEnd/>
              <a:tailEnd/>
            </a:ln>
          </p:spPr>
          <p:txBody>
            <a:bodyPr wrap="none">
              <a:spAutoFit/>
            </a:bodyPr>
            <a:lstStyle/>
            <a:p>
              <a:r>
                <a:rPr lang="en-AU" i="1"/>
                <a:t>I/O completed</a:t>
              </a:r>
              <a:endParaRPr lang="en-US" i="1"/>
            </a:p>
          </p:txBody>
        </p:sp>
        <p:sp>
          <p:nvSpPr>
            <p:cNvPr id="42" name="Text Box 51"/>
            <p:cNvSpPr txBox="1">
              <a:spLocks noChangeArrowheads="1"/>
            </p:cNvSpPr>
            <p:nvPr/>
          </p:nvSpPr>
          <p:spPr bwMode="auto">
            <a:xfrm>
              <a:off x="3075" y="1804"/>
              <a:ext cx="926" cy="407"/>
            </a:xfrm>
            <a:prstGeom prst="rect">
              <a:avLst/>
            </a:prstGeom>
            <a:noFill/>
            <a:ln w="9525">
              <a:noFill/>
              <a:miter lim="800000"/>
              <a:headEnd/>
              <a:tailEnd/>
            </a:ln>
          </p:spPr>
          <p:txBody>
            <a:bodyPr wrap="none">
              <a:spAutoFit/>
            </a:bodyPr>
            <a:lstStyle/>
            <a:p>
              <a:r>
                <a:rPr lang="en-AU" i="1"/>
                <a:t>Time expired/</a:t>
              </a:r>
              <a:br>
                <a:rPr lang="en-AU" i="1"/>
              </a:br>
              <a:r>
                <a:rPr lang="en-AU" i="1"/>
                <a:t>interrupted</a:t>
              </a:r>
              <a:endParaRPr lang="en-US" i="1"/>
            </a:p>
          </p:txBody>
        </p:sp>
        <p:sp>
          <p:nvSpPr>
            <p:cNvPr id="44" name="Freeform 54"/>
            <p:cNvSpPr>
              <a:spLocks/>
            </p:cNvSpPr>
            <p:nvPr/>
          </p:nvSpPr>
          <p:spPr bwMode="auto">
            <a:xfrm>
              <a:off x="3219" y="1560"/>
              <a:ext cx="1392" cy="648"/>
            </a:xfrm>
            <a:custGeom>
              <a:avLst/>
              <a:gdLst>
                <a:gd name="T0" fmla="*/ 1392 w 1392"/>
                <a:gd name="T1" fmla="*/ 648 h 648"/>
                <a:gd name="T2" fmla="*/ 1248 w 1392"/>
                <a:gd name="T3" fmla="*/ 216 h 648"/>
                <a:gd name="T4" fmla="*/ 912 w 1392"/>
                <a:gd name="T5" fmla="*/ 24 h 648"/>
                <a:gd name="T6" fmla="*/ 0 w 1392"/>
                <a:gd name="T7" fmla="*/ 72 h 648"/>
                <a:gd name="T8" fmla="*/ 0 60000 65536"/>
                <a:gd name="T9" fmla="*/ 0 60000 65536"/>
                <a:gd name="T10" fmla="*/ 0 60000 65536"/>
                <a:gd name="T11" fmla="*/ 0 60000 65536"/>
                <a:gd name="T12" fmla="*/ 0 w 1392"/>
                <a:gd name="T13" fmla="*/ 0 h 648"/>
                <a:gd name="T14" fmla="*/ 1392 w 1392"/>
                <a:gd name="T15" fmla="*/ 648 h 648"/>
              </a:gdLst>
              <a:ahLst/>
              <a:cxnLst>
                <a:cxn ang="T8">
                  <a:pos x="T0" y="T1"/>
                </a:cxn>
                <a:cxn ang="T9">
                  <a:pos x="T2" y="T3"/>
                </a:cxn>
                <a:cxn ang="T10">
                  <a:pos x="T4" y="T5"/>
                </a:cxn>
                <a:cxn ang="T11">
                  <a:pos x="T6" y="T7"/>
                </a:cxn>
              </a:cxnLst>
              <a:rect l="T12" t="T13" r="T14" b="T15"/>
              <a:pathLst>
                <a:path w="1392" h="648">
                  <a:moveTo>
                    <a:pt x="1392" y="648"/>
                  </a:moveTo>
                  <a:cubicBezTo>
                    <a:pt x="1360" y="484"/>
                    <a:pt x="1328" y="320"/>
                    <a:pt x="1248" y="216"/>
                  </a:cubicBezTo>
                  <a:cubicBezTo>
                    <a:pt x="1168" y="112"/>
                    <a:pt x="1120" y="48"/>
                    <a:pt x="912" y="24"/>
                  </a:cubicBezTo>
                  <a:cubicBezTo>
                    <a:pt x="704" y="0"/>
                    <a:pt x="352" y="36"/>
                    <a:pt x="0" y="72"/>
                  </a:cubicBezTo>
                </a:path>
              </a:pathLst>
            </a:custGeom>
            <a:noFill/>
            <a:ln w="12700">
              <a:solidFill>
                <a:schemeClr val="tx1"/>
              </a:solidFill>
              <a:miter lim="800000"/>
              <a:headEnd/>
              <a:tailEnd type="arrow" w="med" len="med"/>
            </a:ln>
          </p:spPr>
          <p:txBody>
            <a:bodyPr wrap="none"/>
            <a:lstStyle/>
            <a:p>
              <a:endParaRPr lang="en-US"/>
            </a:p>
          </p:txBody>
        </p:sp>
        <p:sp>
          <p:nvSpPr>
            <p:cNvPr id="46" name="Freeform 55"/>
            <p:cNvSpPr>
              <a:spLocks/>
            </p:cNvSpPr>
            <p:nvPr/>
          </p:nvSpPr>
          <p:spPr bwMode="auto">
            <a:xfrm>
              <a:off x="2979" y="2736"/>
              <a:ext cx="1832" cy="744"/>
            </a:xfrm>
            <a:custGeom>
              <a:avLst/>
              <a:gdLst>
                <a:gd name="T0" fmla="*/ 0 w 1832"/>
                <a:gd name="T1" fmla="*/ 672 h 744"/>
                <a:gd name="T2" fmla="*/ 384 w 1832"/>
                <a:gd name="T3" fmla="*/ 672 h 744"/>
                <a:gd name="T4" fmla="*/ 912 w 1832"/>
                <a:gd name="T5" fmla="*/ 672 h 744"/>
                <a:gd name="T6" fmla="*/ 1440 w 1832"/>
                <a:gd name="T7" fmla="*/ 720 h 744"/>
                <a:gd name="T8" fmla="*/ 1776 w 1832"/>
                <a:gd name="T9" fmla="*/ 528 h 744"/>
                <a:gd name="T10" fmla="*/ 1776 w 1832"/>
                <a:gd name="T11" fmla="*/ 0 h 744"/>
                <a:gd name="T12" fmla="*/ 0 60000 65536"/>
                <a:gd name="T13" fmla="*/ 0 60000 65536"/>
                <a:gd name="T14" fmla="*/ 0 60000 65536"/>
                <a:gd name="T15" fmla="*/ 0 60000 65536"/>
                <a:gd name="T16" fmla="*/ 0 60000 65536"/>
                <a:gd name="T17" fmla="*/ 0 60000 65536"/>
                <a:gd name="T18" fmla="*/ 0 w 1832"/>
                <a:gd name="T19" fmla="*/ 0 h 744"/>
                <a:gd name="T20" fmla="*/ 1832 w 1832"/>
                <a:gd name="T21" fmla="*/ 744 h 744"/>
              </a:gdLst>
              <a:ahLst/>
              <a:cxnLst>
                <a:cxn ang="T12">
                  <a:pos x="T0" y="T1"/>
                </a:cxn>
                <a:cxn ang="T13">
                  <a:pos x="T2" y="T3"/>
                </a:cxn>
                <a:cxn ang="T14">
                  <a:pos x="T4" y="T5"/>
                </a:cxn>
                <a:cxn ang="T15">
                  <a:pos x="T6" y="T7"/>
                </a:cxn>
                <a:cxn ang="T16">
                  <a:pos x="T8" y="T9"/>
                </a:cxn>
                <a:cxn ang="T17">
                  <a:pos x="T10" y="T11"/>
                </a:cxn>
              </a:cxnLst>
              <a:rect l="T18" t="T19" r="T20" b="T21"/>
              <a:pathLst>
                <a:path w="1832" h="744">
                  <a:moveTo>
                    <a:pt x="0" y="672"/>
                  </a:moveTo>
                  <a:cubicBezTo>
                    <a:pt x="116" y="672"/>
                    <a:pt x="232" y="672"/>
                    <a:pt x="384" y="672"/>
                  </a:cubicBezTo>
                  <a:cubicBezTo>
                    <a:pt x="536" y="672"/>
                    <a:pt x="736" y="664"/>
                    <a:pt x="912" y="672"/>
                  </a:cubicBezTo>
                  <a:cubicBezTo>
                    <a:pt x="1088" y="680"/>
                    <a:pt x="1296" y="744"/>
                    <a:pt x="1440" y="720"/>
                  </a:cubicBezTo>
                  <a:cubicBezTo>
                    <a:pt x="1584" y="696"/>
                    <a:pt x="1720" y="648"/>
                    <a:pt x="1776" y="528"/>
                  </a:cubicBezTo>
                  <a:cubicBezTo>
                    <a:pt x="1832" y="408"/>
                    <a:pt x="1804" y="204"/>
                    <a:pt x="1776" y="0"/>
                  </a:cubicBezTo>
                </a:path>
              </a:pathLst>
            </a:custGeom>
            <a:noFill/>
            <a:ln w="12700">
              <a:solidFill>
                <a:schemeClr val="tx1"/>
              </a:solidFill>
              <a:prstDash val="dash"/>
              <a:miter lim="800000"/>
              <a:headEnd/>
              <a:tailEnd type="arrow" w="med" len="med"/>
            </a:ln>
          </p:spPr>
          <p:txBody>
            <a:bodyPr wrap="none"/>
            <a:lstStyle/>
            <a:p>
              <a:endParaRPr lang="en-US"/>
            </a:p>
          </p:txBody>
        </p:sp>
        <p:sp>
          <p:nvSpPr>
            <p:cNvPr id="47" name="Freeform 56"/>
            <p:cNvSpPr>
              <a:spLocks/>
            </p:cNvSpPr>
            <p:nvPr/>
          </p:nvSpPr>
          <p:spPr bwMode="auto">
            <a:xfrm>
              <a:off x="3123" y="1304"/>
              <a:ext cx="2024" cy="952"/>
            </a:xfrm>
            <a:custGeom>
              <a:avLst/>
              <a:gdLst>
                <a:gd name="T0" fmla="*/ 1776 w 2024"/>
                <a:gd name="T1" fmla="*/ 952 h 952"/>
                <a:gd name="T2" fmla="*/ 1968 w 2024"/>
                <a:gd name="T3" fmla="*/ 664 h 952"/>
                <a:gd name="T4" fmla="*/ 1968 w 2024"/>
                <a:gd name="T5" fmla="*/ 328 h 952"/>
                <a:gd name="T6" fmla="*/ 1632 w 2024"/>
                <a:gd name="T7" fmla="*/ 40 h 952"/>
                <a:gd name="T8" fmla="*/ 384 w 2024"/>
                <a:gd name="T9" fmla="*/ 88 h 952"/>
                <a:gd name="T10" fmla="*/ 0 w 2024"/>
                <a:gd name="T11" fmla="*/ 184 h 952"/>
                <a:gd name="T12" fmla="*/ 0 60000 65536"/>
                <a:gd name="T13" fmla="*/ 0 60000 65536"/>
                <a:gd name="T14" fmla="*/ 0 60000 65536"/>
                <a:gd name="T15" fmla="*/ 0 60000 65536"/>
                <a:gd name="T16" fmla="*/ 0 60000 65536"/>
                <a:gd name="T17" fmla="*/ 0 60000 65536"/>
                <a:gd name="T18" fmla="*/ 0 w 2024"/>
                <a:gd name="T19" fmla="*/ 0 h 952"/>
                <a:gd name="T20" fmla="*/ 2024 w 2024"/>
                <a:gd name="T21" fmla="*/ 952 h 952"/>
              </a:gdLst>
              <a:ahLst/>
              <a:cxnLst>
                <a:cxn ang="T12">
                  <a:pos x="T0" y="T1"/>
                </a:cxn>
                <a:cxn ang="T13">
                  <a:pos x="T2" y="T3"/>
                </a:cxn>
                <a:cxn ang="T14">
                  <a:pos x="T4" y="T5"/>
                </a:cxn>
                <a:cxn ang="T15">
                  <a:pos x="T6" y="T7"/>
                </a:cxn>
                <a:cxn ang="T16">
                  <a:pos x="T8" y="T9"/>
                </a:cxn>
                <a:cxn ang="T17">
                  <a:pos x="T10" y="T11"/>
                </a:cxn>
              </a:cxnLst>
              <a:rect l="T18" t="T19" r="T20" b="T21"/>
              <a:pathLst>
                <a:path w="2024" h="952">
                  <a:moveTo>
                    <a:pt x="1776" y="952"/>
                  </a:moveTo>
                  <a:cubicBezTo>
                    <a:pt x="1856" y="860"/>
                    <a:pt x="1936" y="768"/>
                    <a:pt x="1968" y="664"/>
                  </a:cubicBezTo>
                  <a:cubicBezTo>
                    <a:pt x="2000" y="560"/>
                    <a:pt x="2024" y="432"/>
                    <a:pt x="1968" y="328"/>
                  </a:cubicBezTo>
                  <a:cubicBezTo>
                    <a:pt x="1912" y="224"/>
                    <a:pt x="1896" y="80"/>
                    <a:pt x="1632" y="40"/>
                  </a:cubicBezTo>
                  <a:cubicBezTo>
                    <a:pt x="1368" y="0"/>
                    <a:pt x="656" y="64"/>
                    <a:pt x="384" y="88"/>
                  </a:cubicBezTo>
                  <a:cubicBezTo>
                    <a:pt x="112" y="112"/>
                    <a:pt x="56" y="148"/>
                    <a:pt x="0" y="184"/>
                  </a:cubicBezTo>
                </a:path>
              </a:pathLst>
            </a:custGeom>
            <a:noFill/>
            <a:ln w="12700">
              <a:solidFill>
                <a:schemeClr val="tx1"/>
              </a:solidFill>
              <a:prstDash val="dash"/>
              <a:miter lim="800000"/>
              <a:headEnd/>
              <a:tailEnd type="arrow" w="med" len="med"/>
            </a:ln>
          </p:spPr>
          <p:txBody>
            <a:bodyPr wrap="none"/>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Righ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1348824"/>
            <a:ext cx="4572000" cy="5509200"/>
          </a:xfrm>
          <a:prstGeom prst="rect">
            <a:avLst/>
          </a:prstGeom>
        </p:spPr>
        <p:txBody>
          <a:bodyPr>
            <a:spAutoFit/>
          </a:bodyPr>
          <a:lstStyle/>
          <a:p>
            <a:r>
              <a:rPr lang="en-US" sz="1600" dirty="0" smtClean="0"/>
              <a:t>class new1 </a:t>
            </a:r>
            <a:r>
              <a:rPr lang="en-US" sz="1600" b="1" dirty="0" smtClean="0"/>
              <a:t>implements </a:t>
            </a:r>
            <a:r>
              <a:rPr lang="en-US" sz="1600" b="1" dirty="0" err="1" smtClean="0"/>
              <a:t>Runnable</a:t>
            </a:r>
            <a:endParaRPr lang="en-US" sz="1600" b="1" dirty="0" smtClean="0"/>
          </a:p>
          <a:p>
            <a:r>
              <a:rPr lang="en-US" sz="1600" dirty="0" smtClean="0"/>
              <a:t>{</a:t>
            </a:r>
          </a:p>
          <a:p>
            <a:r>
              <a:rPr lang="en-US" sz="1600" dirty="0" smtClean="0"/>
              <a:t>	Thread t;</a:t>
            </a:r>
          </a:p>
          <a:p>
            <a:r>
              <a:rPr lang="en-US" sz="1600" dirty="0" smtClean="0"/>
              <a:t>	public nw1()</a:t>
            </a:r>
          </a:p>
          <a:p>
            <a:r>
              <a:rPr lang="en-US" sz="1600" dirty="0" smtClean="0"/>
              <a:t>	{</a:t>
            </a:r>
          </a:p>
          <a:p>
            <a:r>
              <a:rPr lang="en-US" sz="1600" dirty="0" smtClean="0"/>
              <a:t>	t=new Thread(</a:t>
            </a:r>
            <a:r>
              <a:rPr lang="en-US" sz="1600" dirty="0" err="1" smtClean="0"/>
              <a:t>this."child</a:t>
            </a:r>
            <a:r>
              <a:rPr lang="en-US" sz="1600" dirty="0" smtClean="0"/>
              <a:t> thread:");</a:t>
            </a:r>
          </a:p>
          <a:p>
            <a:r>
              <a:rPr lang="en-US" sz="1600" dirty="0" smtClean="0"/>
              <a:t>	</a:t>
            </a:r>
            <a:r>
              <a:rPr lang="en-US" sz="1600" dirty="0" err="1" smtClean="0"/>
              <a:t>System.out.println</a:t>
            </a:r>
            <a:r>
              <a:rPr lang="en-US" sz="1600" dirty="0" smtClean="0"/>
              <a:t>("sub thread ="+t);</a:t>
            </a:r>
          </a:p>
          <a:p>
            <a:r>
              <a:rPr lang="en-US" sz="1600" dirty="0" smtClean="0"/>
              <a:t>	</a:t>
            </a:r>
            <a:r>
              <a:rPr lang="en-US" sz="1600" b="1" dirty="0" err="1" smtClean="0"/>
              <a:t>t.start</a:t>
            </a:r>
            <a:r>
              <a:rPr lang="en-US" sz="1600" b="1" dirty="0" smtClean="0"/>
              <a:t>();</a:t>
            </a:r>
          </a:p>
          <a:p>
            <a:r>
              <a:rPr lang="en-US" sz="1600" dirty="0" smtClean="0"/>
              <a:t>	}</a:t>
            </a:r>
          </a:p>
          <a:p>
            <a:r>
              <a:rPr lang="en-US" sz="1600" dirty="0" smtClean="0"/>
              <a:t>	</a:t>
            </a:r>
            <a:r>
              <a:rPr lang="en-US" sz="1600" b="1" dirty="0" smtClean="0"/>
              <a:t>public void run()</a:t>
            </a:r>
          </a:p>
          <a:p>
            <a:r>
              <a:rPr lang="en-US" sz="1600" dirty="0" smtClean="0"/>
              <a:t>	{</a:t>
            </a:r>
          </a:p>
          <a:p>
            <a:r>
              <a:rPr lang="en-US" sz="1600" dirty="0" smtClean="0"/>
              <a:t>	try{</a:t>
            </a:r>
          </a:p>
          <a:p>
            <a:r>
              <a:rPr lang="en-US" sz="1600" dirty="0" smtClean="0"/>
              <a:t>	for(</a:t>
            </a:r>
            <a:r>
              <a:rPr lang="en-US" sz="1600" dirty="0" err="1" smtClean="0"/>
              <a:t>int</a:t>
            </a:r>
            <a:r>
              <a:rPr lang="en-US" sz="1600" dirty="0" smtClean="0"/>
              <a:t> n=5;n&gt;0;n--)</a:t>
            </a:r>
          </a:p>
          <a:p>
            <a:r>
              <a:rPr lang="en-US" sz="1600" dirty="0" smtClean="0"/>
              <a:t>	{</a:t>
            </a:r>
          </a:p>
          <a:p>
            <a:r>
              <a:rPr lang="en-US" sz="1600" dirty="0" smtClean="0"/>
              <a:t>	</a:t>
            </a:r>
            <a:r>
              <a:rPr lang="en-US" sz="1600" dirty="0" err="1" smtClean="0"/>
              <a:t>System.out.println</a:t>
            </a:r>
            <a:r>
              <a:rPr lang="en-US" sz="1600" dirty="0" smtClean="0"/>
              <a:t>("child="+n);</a:t>
            </a:r>
          </a:p>
          <a:p>
            <a:r>
              <a:rPr lang="en-US" sz="1600" dirty="0" smtClean="0"/>
              <a:t>	</a:t>
            </a:r>
            <a:r>
              <a:rPr lang="en-US" sz="1600" dirty="0" err="1" smtClean="0"/>
              <a:t>Thread.sleep</a:t>
            </a:r>
            <a:r>
              <a:rPr lang="en-US" sz="1600" dirty="0" smtClean="0"/>
              <a:t>(500);</a:t>
            </a:r>
          </a:p>
          <a:p>
            <a:r>
              <a:rPr lang="en-US" sz="1600" dirty="0" smtClean="0"/>
              <a:t>	}	}</a:t>
            </a:r>
          </a:p>
          <a:p>
            <a:r>
              <a:rPr lang="en-US" sz="1600" dirty="0" smtClean="0"/>
              <a:t>	catch(</a:t>
            </a:r>
            <a:r>
              <a:rPr lang="en-US" sz="1600" dirty="0" err="1" smtClean="0"/>
              <a:t>InterruptedException</a:t>
            </a:r>
            <a:r>
              <a:rPr lang="en-US" sz="1600" dirty="0" smtClean="0"/>
              <a:t> e) 	{</a:t>
            </a:r>
          </a:p>
          <a:p>
            <a:r>
              <a:rPr lang="en-US" sz="1600" dirty="0" smtClean="0"/>
              <a:t>	</a:t>
            </a:r>
            <a:r>
              <a:rPr lang="en-US" sz="1600" dirty="0" err="1" smtClean="0"/>
              <a:t>System.out.println</a:t>
            </a:r>
            <a:r>
              <a:rPr lang="en-US" sz="1600" dirty="0" smtClean="0"/>
              <a:t>("Child execution"); }</a:t>
            </a:r>
          </a:p>
          <a:p>
            <a:r>
              <a:rPr lang="en-US" sz="1600" dirty="0" smtClean="0"/>
              <a:t>	</a:t>
            </a:r>
            <a:r>
              <a:rPr lang="en-US" sz="1600" dirty="0" err="1" smtClean="0"/>
              <a:t>System.out.println</a:t>
            </a:r>
            <a:r>
              <a:rPr lang="en-US" sz="1600" dirty="0" smtClean="0"/>
              <a:t>("child exits");</a:t>
            </a:r>
          </a:p>
          <a:p>
            <a:r>
              <a:rPr lang="en-US" sz="1600" dirty="0" smtClean="0"/>
              <a:t>	}</a:t>
            </a:r>
          </a:p>
          <a:p>
            <a:r>
              <a:rPr lang="en-US" sz="1600" dirty="0" smtClean="0"/>
              <a:t>}</a:t>
            </a:r>
            <a:endParaRPr lang="en-US" sz="1600" dirty="0"/>
          </a:p>
        </p:txBody>
      </p:sp>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Rectangle 6"/>
          <p:cNvSpPr/>
          <p:nvPr/>
        </p:nvSpPr>
        <p:spPr>
          <a:xfrm>
            <a:off x="4643470" y="948690"/>
            <a:ext cx="4286248" cy="5139869"/>
          </a:xfrm>
          <a:prstGeom prst="rect">
            <a:avLst/>
          </a:prstGeom>
        </p:spPr>
        <p:txBody>
          <a:bodyPr wrap="square">
            <a:spAutoFit/>
          </a:bodyPr>
          <a:lstStyle/>
          <a:p>
            <a:r>
              <a:rPr lang="en-US" sz="1600" dirty="0" smtClean="0"/>
              <a:t>class </a:t>
            </a:r>
            <a:r>
              <a:rPr lang="en-US" sz="1600" dirty="0" err="1" smtClean="0"/>
              <a:t>ThreadRunnable</a:t>
            </a:r>
            <a:endParaRPr lang="en-US" sz="1600" dirty="0" smtClean="0"/>
          </a:p>
          <a:p>
            <a:r>
              <a:rPr lang="en-US" sz="1600" dirty="0" smtClean="0"/>
              <a:t>{</a:t>
            </a:r>
          </a:p>
          <a:p>
            <a:r>
              <a:rPr lang="en-US" sz="1600" dirty="0" smtClean="0"/>
              <a:t>	public static void main(String </a:t>
            </a:r>
            <a:r>
              <a:rPr lang="en-US" sz="1600" dirty="0" err="1" smtClean="0"/>
              <a:t>args</a:t>
            </a:r>
            <a:r>
              <a:rPr lang="en-US" sz="1600" dirty="0" smtClean="0"/>
              <a:t>[])</a:t>
            </a:r>
          </a:p>
          <a:p>
            <a:r>
              <a:rPr lang="en-US" sz="1600" dirty="0" smtClean="0"/>
              <a:t>	{</a:t>
            </a:r>
          </a:p>
          <a:p>
            <a:r>
              <a:rPr lang="en-US" sz="1600" dirty="0" smtClean="0"/>
              <a:t>	new1 </a:t>
            </a:r>
            <a:r>
              <a:rPr lang="en-US" sz="1600" dirty="0" err="1" smtClean="0"/>
              <a:t>obj</a:t>
            </a:r>
            <a:r>
              <a:rPr lang="en-US" sz="1600" dirty="0" smtClean="0"/>
              <a:t>=new new1();</a:t>
            </a:r>
          </a:p>
          <a:p>
            <a:r>
              <a:rPr lang="en-US" sz="1600" dirty="0" smtClean="0"/>
              <a:t>	try</a:t>
            </a:r>
          </a:p>
          <a:p>
            <a:r>
              <a:rPr lang="en-US" sz="1600" dirty="0" smtClean="0"/>
              <a:t>	{</a:t>
            </a:r>
          </a:p>
          <a:p>
            <a:r>
              <a:rPr lang="en-US" sz="1600" dirty="0" smtClean="0"/>
              <a:t>	for(</a:t>
            </a:r>
            <a:r>
              <a:rPr lang="en-US" sz="1600" dirty="0" err="1" smtClean="0"/>
              <a:t>int</a:t>
            </a:r>
            <a:r>
              <a:rPr lang="en-US" sz="1600" dirty="0" smtClean="0"/>
              <a:t> n=5;n&gt;0;n--)</a:t>
            </a:r>
          </a:p>
          <a:p>
            <a:r>
              <a:rPr lang="en-US" sz="1600" dirty="0" smtClean="0"/>
              <a:t>	{</a:t>
            </a:r>
          </a:p>
          <a:p>
            <a:r>
              <a:rPr lang="en-US" sz="1600" dirty="0" smtClean="0"/>
              <a:t>	</a:t>
            </a:r>
            <a:r>
              <a:rPr lang="en-US" sz="1600" dirty="0" err="1" smtClean="0"/>
              <a:t>System.out.println</a:t>
            </a:r>
            <a:r>
              <a:rPr lang="en-US" sz="1600" dirty="0" smtClean="0"/>
              <a:t>("main ="+n);</a:t>
            </a:r>
          </a:p>
          <a:p>
            <a:r>
              <a:rPr lang="en-US" sz="1600" dirty="0" smtClean="0"/>
              <a:t>	</a:t>
            </a:r>
            <a:r>
              <a:rPr lang="en-US" sz="1600" dirty="0" err="1" smtClean="0"/>
              <a:t>Thread.sleep</a:t>
            </a:r>
            <a:r>
              <a:rPr lang="en-US" sz="1600" dirty="0" smtClean="0"/>
              <a:t>(1000);</a:t>
            </a:r>
          </a:p>
          <a:p>
            <a:r>
              <a:rPr lang="en-US" sz="1600" dirty="0" smtClean="0"/>
              <a:t>	}</a:t>
            </a:r>
          </a:p>
          <a:p>
            <a:r>
              <a:rPr lang="en-US" sz="1600" dirty="0" smtClean="0"/>
              <a:t>	}</a:t>
            </a:r>
          </a:p>
          <a:p>
            <a:r>
              <a:rPr lang="en-US" sz="1600" dirty="0" smtClean="0"/>
              <a:t>	catch(</a:t>
            </a:r>
            <a:r>
              <a:rPr lang="en-US" sz="1600" dirty="0" err="1" smtClean="0"/>
              <a:t>InterruptedException</a:t>
            </a:r>
            <a:r>
              <a:rPr lang="en-US" sz="1600" dirty="0" smtClean="0"/>
              <a:t> e)</a:t>
            </a:r>
          </a:p>
          <a:p>
            <a:r>
              <a:rPr lang="en-US" sz="1600" dirty="0" smtClean="0"/>
              <a:t>	{</a:t>
            </a:r>
          </a:p>
          <a:p>
            <a:r>
              <a:rPr lang="en-US" sz="1600" dirty="0" smtClean="0"/>
              <a:t>	</a:t>
            </a:r>
            <a:r>
              <a:rPr lang="en-US" sz="1600" dirty="0" err="1" smtClean="0"/>
              <a:t>System.out.println</a:t>
            </a:r>
            <a:r>
              <a:rPr lang="en-US" sz="1600" dirty="0" smtClean="0"/>
              <a:t>("main exception");</a:t>
            </a:r>
          </a:p>
          <a:p>
            <a:r>
              <a:rPr lang="en-US" sz="1600" dirty="0" smtClean="0"/>
              <a:t>	}</a:t>
            </a:r>
          </a:p>
          <a:p>
            <a:r>
              <a:rPr lang="en-US" sz="1600" dirty="0" smtClean="0"/>
              <a:t>	</a:t>
            </a:r>
            <a:r>
              <a:rPr lang="en-US" sz="1600" dirty="0" err="1" smtClean="0"/>
              <a:t>System.out.println</a:t>
            </a:r>
            <a:r>
              <a:rPr lang="en-US" sz="1600" dirty="0" smtClean="0"/>
              <a:t>("main exit");</a:t>
            </a:r>
          </a:p>
          <a:p>
            <a:r>
              <a:rPr lang="en-US" sz="1600" dirty="0" smtClean="0"/>
              <a:t>	}</a:t>
            </a:r>
          </a:p>
          <a:p>
            <a:r>
              <a:rPr lang="en-US" sz="1600" dirty="0" smtClean="0"/>
              <a:t>}</a:t>
            </a:r>
            <a:endParaRPr lang="en-US" sz="1600" dirty="0"/>
          </a:p>
        </p:txBody>
      </p:sp>
      <p:sp>
        <p:nvSpPr>
          <p:cNvPr id="8"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Implement </a:t>
            </a:r>
            <a:r>
              <a:rPr lang="en-US" sz="2400" b="1" dirty="0" err="1" smtClean="0">
                <a:solidFill>
                  <a:schemeClr val="accent6"/>
                </a:solidFill>
              </a:rPr>
              <a:t>Runnable</a:t>
            </a:r>
            <a:r>
              <a:rPr lang="en-US" sz="2400" b="1" dirty="0" smtClean="0">
                <a:solidFill>
                  <a:schemeClr val="accent6"/>
                </a:solidFill>
              </a:rPr>
              <a:t> Interface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3286116" y="1571612"/>
            <a:ext cx="2071686" cy="3970318"/>
          </a:xfrm>
          <a:prstGeom prst="rect">
            <a:avLst/>
          </a:prstGeom>
          <a:solidFill>
            <a:schemeClr val="accent1"/>
          </a:solidFill>
        </p:spPr>
        <p:txBody>
          <a:bodyPr wrap="square">
            <a:spAutoFit/>
          </a:bodyPr>
          <a:lstStyle/>
          <a:p>
            <a:r>
              <a:rPr lang="en-US" b="1" dirty="0" smtClean="0"/>
              <a:t>Output –</a:t>
            </a:r>
          </a:p>
          <a:p>
            <a:endParaRPr lang="en-US" b="1" dirty="0" smtClean="0"/>
          </a:p>
          <a:p>
            <a:r>
              <a:rPr lang="en-US" b="1" dirty="0" smtClean="0"/>
              <a:t>main =5</a:t>
            </a:r>
          </a:p>
          <a:p>
            <a:r>
              <a:rPr lang="en-US" b="1" dirty="0" smtClean="0"/>
              <a:t>child=5</a:t>
            </a:r>
          </a:p>
          <a:p>
            <a:r>
              <a:rPr lang="en-US" b="1" dirty="0" smtClean="0"/>
              <a:t>child=4</a:t>
            </a:r>
          </a:p>
          <a:p>
            <a:r>
              <a:rPr lang="en-US" b="1" dirty="0" smtClean="0"/>
              <a:t>main =4</a:t>
            </a:r>
          </a:p>
          <a:p>
            <a:r>
              <a:rPr lang="en-US" b="1" dirty="0" smtClean="0"/>
              <a:t>child=3</a:t>
            </a:r>
          </a:p>
          <a:p>
            <a:r>
              <a:rPr lang="en-US" b="1" dirty="0" smtClean="0"/>
              <a:t>child=2</a:t>
            </a:r>
          </a:p>
          <a:p>
            <a:r>
              <a:rPr lang="en-US" b="1" dirty="0" smtClean="0"/>
              <a:t>main =3</a:t>
            </a:r>
          </a:p>
          <a:p>
            <a:r>
              <a:rPr lang="en-US" b="1" dirty="0" smtClean="0"/>
              <a:t>child=1</a:t>
            </a:r>
          </a:p>
          <a:p>
            <a:r>
              <a:rPr lang="en-US" b="1" dirty="0" smtClean="0"/>
              <a:t>child exits</a:t>
            </a:r>
          </a:p>
          <a:p>
            <a:r>
              <a:rPr lang="en-US" b="1" dirty="0" smtClean="0"/>
              <a:t>main =2</a:t>
            </a:r>
          </a:p>
          <a:p>
            <a:r>
              <a:rPr lang="en-US" b="1" dirty="0" smtClean="0"/>
              <a:t>main =1</a:t>
            </a:r>
          </a:p>
          <a:p>
            <a:r>
              <a:rPr lang="en-US" b="1" dirty="0" smtClean="0"/>
              <a:t>main exit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strips(downRigh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142844" y="1452169"/>
            <a:ext cx="4500594" cy="5262979"/>
          </a:xfrm>
          <a:prstGeom prst="rect">
            <a:avLst/>
          </a:prstGeom>
        </p:spPr>
        <p:txBody>
          <a:bodyPr wrap="square">
            <a:spAutoFit/>
          </a:bodyPr>
          <a:lstStyle/>
          <a:p>
            <a:r>
              <a:rPr lang="en-US" sz="1600" dirty="0" smtClean="0"/>
              <a:t>class new1 </a:t>
            </a:r>
            <a:r>
              <a:rPr lang="en-US" sz="1600" b="1" dirty="0" smtClean="0"/>
              <a:t>extends Thread</a:t>
            </a:r>
          </a:p>
          <a:p>
            <a:r>
              <a:rPr lang="en-US" sz="1600" dirty="0" smtClean="0"/>
              <a:t>{</a:t>
            </a:r>
          </a:p>
          <a:p>
            <a:r>
              <a:rPr lang="en-US" sz="1600" dirty="0" smtClean="0"/>
              <a:t>	public new1()</a:t>
            </a:r>
          </a:p>
          <a:p>
            <a:r>
              <a:rPr lang="en-US" sz="1600" dirty="0" smtClean="0"/>
              <a:t>	{</a:t>
            </a:r>
          </a:p>
          <a:p>
            <a:r>
              <a:rPr lang="en-US" sz="1600" dirty="0" smtClean="0"/>
              <a:t>	super("child thread:");</a:t>
            </a:r>
          </a:p>
          <a:p>
            <a:r>
              <a:rPr lang="en-US" sz="1600" dirty="0" smtClean="0"/>
              <a:t>	</a:t>
            </a:r>
            <a:r>
              <a:rPr lang="en-US" sz="1600" dirty="0" err="1" smtClean="0"/>
              <a:t>System.out.println</a:t>
            </a:r>
            <a:r>
              <a:rPr lang="en-US" sz="1600" dirty="0" smtClean="0"/>
              <a:t>("sub thread ="+this);</a:t>
            </a:r>
          </a:p>
          <a:p>
            <a:r>
              <a:rPr lang="en-US" sz="1600" dirty="0" smtClean="0"/>
              <a:t>	</a:t>
            </a:r>
            <a:r>
              <a:rPr lang="en-US" sz="1600" b="1" dirty="0" smtClean="0"/>
              <a:t>start();</a:t>
            </a:r>
          </a:p>
          <a:p>
            <a:r>
              <a:rPr lang="en-US" sz="1600" dirty="0" smtClean="0"/>
              <a:t>	}</a:t>
            </a:r>
          </a:p>
          <a:p>
            <a:r>
              <a:rPr lang="en-US" sz="1600" dirty="0" smtClean="0"/>
              <a:t>	</a:t>
            </a:r>
            <a:r>
              <a:rPr lang="en-US" sz="1600" b="1" dirty="0" smtClean="0"/>
              <a:t>public void run()</a:t>
            </a:r>
          </a:p>
          <a:p>
            <a:r>
              <a:rPr lang="en-US" sz="1600" dirty="0" smtClean="0"/>
              <a:t>	{</a:t>
            </a:r>
          </a:p>
          <a:p>
            <a:r>
              <a:rPr lang="en-US" sz="1600" dirty="0" smtClean="0"/>
              <a:t>	try{</a:t>
            </a:r>
          </a:p>
          <a:p>
            <a:r>
              <a:rPr lang="en-US" sz="1600" dirty="0" smtClean="0"/>
              <a:t>	for(</a:t>
            </a:r>
            <a:r>
              <a:rPr lang="en-US" sz="1600" dirty="0" err="1" smtClean="0"/>
              <a:t>int</a:t>
            </a:r>
            <a:r>
              <a:rPr lang="en-US" sz="1600" dirty="0" smtClean="0"/>
              <a:t> n=5;n&gt;0;n--)</a:t>
            </a:r>
          </a:p>
          <a:p>
            <a:r>
              <a:rPr lang="en-US" sz="1600" dirty="0" smtClean="0"/>
              <a:t>	{</a:t>
            </a:r>
          </a:p>
          <a:p>
            <a:r>
              <a:rPr lang="en-US" sz="1600" dirty="0" smtClean="0"/>
              <a:t>	</a:t>
            </a:r>
            <a:r>
              <a:rPr lang="en-US" sz="1600" dirty="0" err="1" smtClean="0"/>
              <a:t>System.out.println</a:t>
            </a:r>
            <a:r>
              <a:rPr lang="en-US" sz="1600" dirty="0" smtClean="0"/>
              <a:t>("child="+n);</a:t>
            </a:r>
          </a:p>
          <a:p>
            <a:r>
              <a:rPr lang="en-US" sz="1600" dirty="0" smtClean="0"/>
              <a:t>	</a:t>
            </a:r>
            <a:r>
              <a:rPr lang="en-US" sz="1600" dirty="0" err="1" smtClean="0"/>
              <a:t>Thread.sleep</a:t>
            </a:r>
            <a:r>
              <a:rPr lang="en-US" sz="1600" dirty="0" smtClean="0"/>
              <a:t>(500);</a:t>
            </a:r>
          </a:p>
          <a:p>
            <a:r>
              <a:rPr lang="en-US" sz="1600" dirty="0" smtClean="0"/>
              <a:t>	}	}</a:t>
            </a:r>
          </a:p>
          <a:p>
            <a:r>
              <a:rPr lang="en-US" sz="1600" dirty="0" smtClean="0"/>
              <a:t>	catch(</a:t>
            </a:r>
            <a:r>
              <a:rPr lang="en-US" sz="1600" dirty="0" err="1" smtClean="0"/>
              <a:t>InterruptedException</a:t>
            </a:r>
            <a:r>
              <a:rPr lang="en-US" sz="1600" dirty="0" smtClean="0"/>
              <a:t> e) 	{</a:t>
            </a:r>
          </a:p>
          <a:p>
            <a:r>
              <a:rPr lang="en-US" sz="1600" dirty="0" smtClean="0"/>
              <a:t>	</a:t>
            </a:r>
            <a:r>
              <a:rPr lang="en-US" sz="1600" dirty="0" err="1" smtClean="0"/>
              <a:t>System.out.println</a:t>
            </a:r>
            <a:r>
              <a:rPr lang="en-US" sz="1600" dirty="0" smtClean="0"/>
              <a:t>("Child execution");}</a:t>
            </a:r>
          </a:p>
          <a:p>
            <a:r>
              <a:rPr lang="en-US" sz="1600" dirty="0" smtClean="0"/>
              <a:t>	</a:t>
            </a:r>
            <a:r>
              <a:rPr lang="en-US" sz="1600" dirty="0" err="1" smtClean="0"/>
              <a:t>System.out.println</a:t>
            </a:r>
            <a:r>
              <a:rPr lang="en-US" sz="1600" dirty="0" smtClean="0"/>
              <a:t>("child exits");</a:t>
            </a:r>
          </a:p>
          <a:p>
            <a:r>
              <a:rPr lang="en-US" sz="1600" dirty="0" smtClean="0"/>
              <a:t>	}</a:t>
            </a:r>
          </a:p>
          <a:p>
            <a:r>
              <a:rPr lang="en-US" sz="1600" dirty="0" smtClean="0"/>
              <a:t>}</a:t>
            </a:r>
            <a:endParaRPr lang="en-US" sz="1600" dirty="0"/>
          </a:p>
        </p:txBody>
      </p:sp>
      <p:sp>
        <p:nvSpPr>
          <p:cNvPr id="9" name="Rectangle 8"/>
          <p:cNvSpPr/>
          <p:nvPr/>
        </p:nvSpPr>
        <p:spPr>
          <a:xfrm>
            <a:off x="4786346" y="1500174"/>
            <a:ext cx="4286248" cy="5016758"/>
          </a:xfrm>
          <a:prstGeom prst="rect">
            <a:avLst/>
          </a:prstGeom>
        </p:spPr>
        <p:txBody>
          <a:bodyPr wrap="square">
            <a:spAutoFit/>
          </a:bodyPr>
          <a:lstStyle/>
          <a:p>
            <a:r>
              <a:rPr lang="en-US" sz="1600" dirty="0" smtClean="0"/>
              <a:t>class </a:t>
            </a:r>
            <a:r>
              <a:rPr lang="en-US" sz="1600" dirty="0" err="1" smtClean="0"/>
              <a:t>ThreadClass</a:t>
            </a:r>
            <a:endParaRPr lang="en-US" sz="1600" dirty="0" smtClean="0"/>
          </a:p>
          <a:p>
            <a:r>
              <a:rPr lang="en-US" sz="1600" dirty="0" smtClean="0"/>
              <a:t>{</a:t>
            </a:r>
          </a:p>
          <a:p>
            <a:r>
              <a:rPr lang="en-US" sz="1600" dirty="0" smtClean="0"/>
              <a:t>	public static void main(String </a:t>
            </a:r>
            <a:r>
              <a:rPr lang="en-US" sz="1600" dirty="0" err="1" smtClean="0"/>
              <a:t>args</a:t>
            </a:r>
            <a:r>
              <a:rPr lang="en-US" sz="1600" dirty="0" smtClean="0"/>
              <a:t>[])</a:t>
            </a:r>
          </a:p>
          <a:p>
            <a:r>
              <a:rPr lang="en-US" sz="1600" dirty="0" smtClean="0"/>
              <a:t>	{</a:t>
            </a:r>
          </a:p>
          <a:p>
            <a:r>
              <a:rPr lang="en-US" sz="1600" dirty="0" smtClean="0"/>
              <a:t>	new1 </a:t>
            </a:r>
            <a:r>
              <a:rPr lang="en-US" sz="1600" dirty="0" err="1" smtClean="0"/>
              <a:t>obj</a:t>
            </a:r>
            <a:r>
              <a:rPr lang="en-US" sz="1600" dirty="0" smtClean="0"/>
              <a:t>=new new1();</a:t>
            </a:r>
          </a:p>
          <a:p>
            <a:r>
              <a:rPr lang="en-US" sz="1600" dirty="0" smtClean="0"/>
              <a:t>	try</a:t>
            </a:r>
          </a:p>
          <a:p>
            <a:r>
              <a:rPr lang="en-US" sz="1600" dirty="0" smtClean="0"/>
              <a:t>	{</a:t>
            </a:r>
          </a:p>
          <a:p>
            <a:r>
              <a:rPr lang="en-US" sz="1600" dirty="0" smtClean="0"/>
              <a:t>	for(</a:t>
            </a:r>
            <a:r>
              <a:rPr lang="en-US" sz="1600" dirty="0" err="1" smtClean="0"/>
              <a:t>int</a:t>
            </a:r>
            <a:r>
              <a:rPr lang="en-US" sz="1600" dirty="0" smtClean="0"/>
              <a:t> n=5;n&gt;0;n--)</a:t>
            </a:r>
          </a:p>
          <a:p>
            <a:r>
              <a:rPr lang="en-US" sz="1600" dirty="0" smtClean="0"/>
              <a:t>	{</a:t>
            </a:r>
          </a:p>
          <a:p>
            <a:r>
              <a:rPr lang="en-US" sz="1600" dirty="0" smtClean="0"/>
              <a:t>	</a:t>
            </a:r>
            <a:r>
              <a:rPr lang="en-US" sz="1600" dirty="0" err="1" smtClean="0"/>
              <a:t>System.out.println</a:t>
            </a:r>
            <a:r>
              <a:rPr lang="en-US" sz="1600" dirty="0" smtClean="0"/>
              <a:t>("main ="+n);</a:t>
            </a:r>
          </a:p>
          <a:p>
            <a:r>
              <a:rPr lang="en-US" sz="1600" dirty="0" smtClean="0"/>
              <a:t>	</a:t>
            </a:r>
            <a:r>
              <a:rPr lang="en-US" sz="1600" dirty="0" err="1" smtClean="0"/>
              <a:t>Thread.sleep</a:t>
            </a:r>
            <a:r>
              <a:rPr lang="en-US" sz="1600" dirty="0" smtClean="0"/>
              <a:t>(1000);</a:t>
            </a:r>
          </a:p>
          <a:p>
            <a:r>
              <a:rPr lang="en-US" sz="1600" dirty="0" smtClean="0"/>
              <a:t>	}</a:t>
            </a:r>
          </a:p>
          <a:p>
            <a:r>
              <a:rPr lang="en-US" sz="1600" dirty="0" smtClean="0"/>
              <a:t>	}</a:t>
            </a:r>
          </a:p>
          <a:p>
            <a:r>
              <a:rPr lang="en-US" sz="1600" dirty="0" smtClean="0"/>
              <a:t>	catch(</a:t>
            </a:r>
            <a:r>
              <a:rPr lang="en-US" sz="1600" dirty="0" err="1" smtClean="0"/>
              <a:t>InterruptedException</a:t>
            </a:r>
            <a:r>
              <a:rPr lang="en-US" sz="1600" dirty="0" smtClean="0"/>
              <a:t> e)</a:t>
            </a:r>
          </a:p>
          <a:p>
            <a:r>
              <a:rPr lang="en-US" sz="1600" dirty="0" smtClean="0"/>
              <a:t>	{</a:t>
            </a:r>
          </a:p>
          <a:p>
            <a:r>
              <a:rPr lang="en-US" sz="1600" dirty="0" smtClean="0"/>
              <a:t>	</a:t>
            </a:r>
            <a:r>
              <a:rPr lang="en-US" sz="1600" dirty="0" err="1" smtClean="0"/>
              <a:t>System.out.println</a:t>
            </a:r>
            <a:r>
              <a:rPr lang="en-US" sz="1600" dirty="0" smtClean="0"/>
              <a:t>("main exception");</a:t>
            </a:r>
          </a:p>
          <a:p>
            <a:r>
              <a:rPr lang="en-US" sz="1600" dirty="0" smtClean="0"/>
              <a:t>	}</a:t>
            </a:r>
          </a:p>
          <a:p>
            <a:r>
              <a:rPr lang="en-US" sz="1600" dirty="0" smtClean="0"/>
              <a:t>	</a:t>
            </a:r>
            <a:r>
              <a:rPr lang="en-US" sz="1600" dirty="0" err="1" smtClean="0"/>
              <a:t>System.out.println</a:t>
            </a:r>
            <a:r>
              <a:rPr lang="en-US" sz="1600" dirty="0" smtClean="0"/>
              <a:t>("main exit");</a:t>
            </a:r>
          </a:p>
          <a:p>
            <a:r>
              <a:rPr lang="en-US" sz="1600" dirty="0" smtClean="0"/>
              <a:t>	}</a:t>
            </a:r>
          </a:p>
          <a:p>
            <a:r>
              <a:rPr lang="en-US" sz="1600" dirty="0" smtClean="0"/>
              <a:t>}</a:t>
            </a:r>
            <a:endParaRPr lang="en-US" sz="1600" dirty="0"/>
          </a:p>
        </p:txBody>
      </p:sp>
      <p:sp>
        <p:nvSpPr>
          <p:cNvPr id="10"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Extends the thread class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7" name="Rectangle 6"/>
          <p:cNvSpPr/>
          <p:nvPr/>
        </p:nvSpPr>
        <p:spPr>
          <a:xfrm>
            <a:off x="3286116" y="1571612"/>
            <a:ext cx="2071686" cy="3970318"/>
          </a:xfrm>
          <a:prstGeom prst="rect">
            <a:avLst/>
          </a:prstGeom>
          <a:solidFill>
            <a:schemeClr val="accent1"/>
          </a:solidFill>
        </p:spPr>
        <p:txBody>
          <a:bodyPr wrap="square">
            <a:spAutoFit/>
          </a:bodyPr>
          <a:lstStyle/>
          <a:p>
            <a:r>
              <a:rPr lang="en-US" b="1" dirty="0" smtClean="0"/>
              <a:t>Output –</a:t>
            </a:r>
          </a:p>
          <a:p>
            <a:endParaRPr lang="en-US" b="1" dirty="0" smtClean="0"/>
          </a:p>
          <a:p>
            <a:r>
              <a:rPr lang="en-US" b="1" dirty="0" smtClean="0"/>
              <a:t>main =5</a:t>
            </a:r>
          </a:p>
          <a:p>
            <a:r>
              <a:rPr lang="en-US" b="1" dirty="0" smtClean="0"/>
              <a:t>child=5</a:t>
            </a:r>
          </a:p>
          <a:p>
            <a:r>
              <a:rPr lang="en-US" b="1" dirty="0" smtClean="0"/>
              <a:t>child=4</a:t>
            </a:r>
          </a:p>
          <a:p>
            <a:r>
              <a:rPr lang="en-US" b="1" dirty="0" smtClean="0"/>
              <a:t>main =4</a:t>
            </a:r>
          </a:p>
          <a:p>
            <a:r>
              <a:rPr lang="en-US" b="1" dirty="0" smtClean="0"/>
              <a:t>child=3</a:t>
            </a:r>
          </a:p>
          <a:p>
            <a:r>
              <a:rPr lang="en-US" b="1" dirty="0" smtClean="0"/>
              <a:t>child=2</a:t>
            </a:r>
          </a:p>
          <a:p>
            <a:r>
              <a:rPr lang="en-US" b="1" dirty="0" smtClean="0"/>
              <a:t>main =3</a:t>
            </a:r>
          </a:p>
          <a:p>
            <a:r>
              <a:rPr lang="en-US" b="1" dirty="0" smtClean="0"/>
              <a:t>child=1</a:t>
            </a:r>
          </a:p>
          <a:p>
            <a:r>
              <a:rPr lang="en-US" b="1" dirty="0" smtClean="0"/>
              <a:t>child exits</a:t>
            </a:r>
          </a:p>
          <a:p>
            <a:r>
              <a:rPr lang="en-US" b="1" dirty="0" smtClean="0"/>
              <a:t>main =2</a:t>
            </a:r>
          </a:p>
          <a:p>
            <a:r>
              <a:rPr lang="en-US" b="1" dirty="0" smtClean="0"/>
              <a:t>main =1</a:t>
            </a:r>
          </a:p>
          <a:p>
            <a:r>
              <a:rPr lang="en-US" b="1" dirty="0" smtClean="0"/>
              <a:t>main exit</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575563"/>
            <a:ext cx="8572560" cy="3139321"/>
          </a:xfrm>
          <a:prstGeom prst="rect">
            <a:avLst/>
          </a:prstGeom>
        </p:spPr>
        <p:txBody>
          <a:bodyPr wrap="square">
            <a:spAutoFit/>
          </a:bodyPr>
          <a:lstStyle/>
          <a:p>
            <a:pPr lvl="1" indent="-396875">
              <a:buFont typeface="Arial" pitchFamily="34" charset="0"/>
              <a:buChar char="•"/>
            </a:pPr>
            <a:r>
              <a:rPr lang="en-US" dirty="0" smtClean="0"/>
              <a:t>Every Thread in java is assigned a priority </a:t>
            </a:r>
            <a:r>
              <a:rPr lang="en-US" dirty="0" err="1" smtClean="0"/>
              <a:t>value.when</a:t>
            </a:r>
            <a:r>
              <a:rPr lang="en-US" dirty="0" smtClean="0"/>
              <a:t> more than one thread is computing for CPU </a:t>
            </a:r>
            <a:r>
              <a:rPr lang="en-US" dirty="0" err="1" smtClean="0"/>
              <a:t>time.Generally</a:t>
            </a:r>
            <a:r>
              <a:rPr lang="en-US" dirty="0" smtClean="0"/>
              <a:t> highest  priority thread is running before lowest  priority thread.</a:t>
            </a:r>
          </a:p>
          <a:p>
            <a:pPr>
              <a:buFont typeface="Arial" pitchFamily="34" charset="0"/>
              <a:buChar char="•"/>
            </a:pPr>
            <a:endParaRPr lang="en-US" dirty="0" smtClean="0"/>
          </a:p>
          <a:p>
            <a:pPr lvl="1" indent="-396875">
              <a:buFont typeface="Arial" pitchFamily="34" charset="0"/>
              <a:buChar char="•"/>
            </a:pPr>
            <a:r>
              <a:rPr lang="en-US" dirty="0" smtClean="0"/>
              <a:t> By using </a:t>
            </a:r>
            <a:r>
              <a:rPr lang="en-US" dirty="0" err="1" smtClean="0"/>
              <a:t>setPriority</a:t>
            </a:r>
            <a:r>
              <a:rPr lang="en-US" dirty="0" smtClean="0"/>
              <a:t>() method  we can set priority of each thread.</a:t>
            </a:r>
          </a:p>
          <a:p>
            <a:pPr lvl="1" indent="-396875">
              <a:buFont typeface="Arial" pitchFamily="34" charset="0"/>
              <a:buChar char="•"/>
            </a:pPr>
            <a:endParaRPr lang="en-US" dirty="0" smtClean="0"/>
          </a:p>
          <a:p>
            <a:pPr lvl="1" indent="-396875">
              <a:buFont typeface="Arial" pitchFamily="34" charset="0"/>
              <a:buChar char="•"/>
            </a:pPr>
            <a:r>
              <a:rPr lang="en-US" dirty="0" smtClean="0"/>
              <a:t>System defined priorities are :</a:t>
            </a:r>
          </a:p>
          <a:p>
            <a:pPr lvl="1" indent="-396875"/>
            <a:r>
              <a:rPr lang="en-US" dirty="0" smtClean="0"/>
              <a:t>	</a:t>
            </a:r>
            <a:r>
              <a:rPr lang="en-US" dirty="0" err="1" smtClean="0"/>
              <a:t>Thread.MIN_PRIORITY</a:t>
            </a:r>
            <a:r>
              <a:rPr lang="en-US" dirty="0" smtClean="0"/>
              <a:t>		1</a:t>
            </a:r>
          </a:p>
          <a:p>
            <a:pPr lvl="1" indent="-396875"/>
            <a:r>
              <a:rPr lang="en-US" dirty="0" smtClean="0"/>
              <a:t>	</a:t>
            </a:r>
            <a:r>
              <a:rPr lang="en-US" dirty="0" err="1" smtClean="0"/>
              <a:t>Thread.MAX_PRIORITY</a:t>
            </a:r>
            <a:r>
              <a:rPr lang="en-US" dirty="0" smtClean="0"/>
              <a:t>		10</a:t>
            </a:r>
          </a:p>
          <a:p>
            <a:pPr lvl="1" indent="-396875"/>
            <a:r>
              <a:rPr lang="en-US" dirty="0" smtClean="0"/>
              <a:t>	</a:t>
            </a:r>
            <a:r>
              <a:rPr lang="en-US" dirty="0" err="1" smtClean="0"/>
              <a:t>Thread.NORM_PRIORITY</a:t>
            </a:r>
            <a:r>
              <a:rPr lang="en-US" dirty="0" smtClean="0"/>
              <a:t>	5</a:t>
            </a:r>
          </a:p>
          <a:p>
            <a:pPr lvl="1" indent="-396875"/>
            <a:endParaRPr lang="en-US" dirty="0"/>
          </a:p>
        </p:txBody>
      </p:sp>
      <p:sp>
        <p:nvSpPr>
          <p:cNvPr id="10" name="Rectangle 4"/>
          <p:cNvSpPr txBox="1">
            <a:spLocks noChangeArrowheads="1"/>
          </p:cNvSpPr>
          <p:nvPr/>
        </p:nvSpPr>
        <p:spPr>
          <a:xfrm>
            <a:off x="214282" y="928670"/>
            <a:ext cx="2786082"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Thread Priorities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357158" y="857232"/>
            <a:ext cx="8572560" cy="5857916"/>
          </a:xfrm>
          <a:prstGeom prst="rect">
            <a:avLst/>
          </a:prstGeom>
        </p:spPr>
        <p:txBody>
          <a:bodyPr vert="horz" lIns="91440" tIns="45720" rIns="91440" bIns="45720" rtlCol="0">
            <a:normAutofit/>
          </a:bodyPr>
          <a:lstStyle/>
          <a:p>
            <a:pPr marL="342900" indent="-342900">
              <a:spcBef>
                <a:spcPct val="20000"/>
              </a:spcBef>
            </a:pPr>
            <a:r>
              <a:rPr lang="en-US" sz="2400" b="1" dirty="0" smtClean="0">
                <a:solidFill>
                  <a:schemeClr val="accent6"/>
                </a:solidFill>
              </a:rPr>
              <a:t>JAVA VIRTUAL MACHINE [ JVM]</a:t>
            </a:r>
          </a:p>
          <a:p>
            <a:pPr marL="342900" indent="-342900">
              <a:spcBef>
                <a:spcPct val="20000"/>
              </a:spcBef>
            </a:pPr>
            <a:endParaRPr lang="en-US" sz="2400" b="1" dirty="0" smtClean="0">
              <a:solidFill>
                <a:schemeClr val="accent6"/>
              </a:solidFill>
            </a:endParaRPr>
          </a:p>
          <a:p>
            <a:pPr marL="342900" lvl="0" indent="-342900">
              <a:spcBef>
                <a:spcPct val="20000"/>
              </a:spcBef>
              <a:buFont typeface="Arial" pitchFamily="34" charset="0"/>
              <a:buChar char="•"/>
              <a:defRPr/>
            </a:pPr>
            <a:r>
              <a:rPr lang="en-US" sz="2200" dirty="0" smtClean="0">
                <a:solidFill>
                  <a:schemeClr val="tx1">
                    <a:lumMod val="85000"/>
                    <a:lumOff val="15000"/>
                  </a:schemeClr>
                </a:solidFill>
              </a:rPr>
              <a:t>Java provides both compiler and a software machine called JVM for each computer machine.</a:t>
            </a:r>
          </a:p>
          <a:p>
            <a:pPr marL="342900" lvl="0" indent="-342900">
              <a:spcBef>
                <a:spcPct val="20000"/>
              </a:spcBef>
              <a:buFont typeface="Arial" pitchFamily="34" charset="0"/>
              <a:buChar char="•"/>
              <a:defRPr/>
            </a:pPr>
            <a:r>
              <a:rPr lang="en-US" sz="2200" dirty="0" smtClean="0">
                <a:solidFill>
                  <a:schemeClr val="tx1">
                    <a:lumMod val="85000"/>
                    <a:lumOff val="15000"/>
                  </a:schemeClr>
                </a:solidFill>
              </a:rPr>
              <a:t>Java Compiler translates the java source code (java program) into an intermediate code known as </a:t>
            </a:r>
            <a:r>
              <a:rPr lang="en-US" sz="2200" b="1" dirty="0" smtClean="0">
                <a:solidFill>
                  <a:schemeClr val="tx1">
                    <a:lumMod val="85000"/>
                    <a:lumOff val="15000"/>
                  </a:schemeClr>
                </a:solidFill>
              </a:rPr>
              <a:t>Byte Code</a:t>
            </a:r>
            <a:r>
              <a:rPr lang="en-US" sz="2200" dirty="0" smtClean="0">
                <a:solidFill>
                  <a:schemeClr val="tx1">
                    <a:lumMod val="85000"/>
                    <a:lumOff val="15000"/>
                  </a:schemeClr>
                </a:solidFill>
              </a:rPr>
              <a:t> which executes on special type of machine called </a:t>
            </a:r>
            <a:r>
              <a:rPr lang="en-US" sz="2200" b="1" dirty="0" smtClean="0">
                <a:solidFill>
                  <a:schemeClr val="tx1">
                    <a:lumMod val="85000"/>
                    <a:lumOff val="15000"/>
                  </a:schemeClr>
                </a:solidFill>
              </a:rPr>
              <a:t>Java Virtual Machine.</a:t>
            </a:r>
          </a:p>
          <a:p>
            <a:pPr marL="342900" lvl="0" indent="-342900">
              <a:spcBef>
                <a:spcPct val="20000"/>
              </a:spcBef>
              <a:buFont typeface="Arial" pitchFamily="34" charset="0"/>
              <a:buChar char="•"/>
              <a:defRPr/>
            </a:pPr>
            <a:r>
              <a:rPr lang="en-US" sz="2200" dirty="0" smtClean="0">
                <a:solidFill>
                  <a:schemeClr val="tx1">
                    <a:lumMod val="85000"/>
                    <a:lumOff val="15000"/>
                  </a:schemeClr>
                </a:solidFill>
              </a:rPr>
              <a:t>The byte code is machine independent code and run in any system.</a:t>
            </a:r>
          </a:p>
          <a:p>
            <a:pPr marL="342900" lvl="0" indent="-342900">
              <a:spcBef>
                <a:spcPct val="20000"/>
              </a:spcBef>
              <a:buFont typeface="Arial" pitchFamily="34" charset="0"/>
              <a:buChar char="•"/>
              <a:defRPr/>
            </a:pPr>
            <a:endParaRPr lang="en-US" sz="2200" dirty="0" smtClean="0">
              <a:solidFill>
                <a:schemeClr val="tx1">
                  <a:lumMod val="85000"/>
                  <a:lumOff val="15000"/>
                </a:schemeClr>
              </a:solidFill>
            </a:endParaRPr>
          </a:p>
          <a:p>
            <a:pPr marL="342900" lvl="0" indent="-342900">
              <a:spcBef>
                <a:spcPct val="20000"/>
              </a:spcBef>
              <a:buFont typeface="Arial" pitchFamily="34" charset="0"/>
              <a:buChar char="•"/>
              <a:defRPr/>
            </a:pPr>
            <a:endParaRPr lang="en-US" sz="2200" dirty="0" smtClean="0">
              <a:solidFill>
                <a:schemeClr val="tx1">
                  <a:lumMod val="85000"/>
                  <a:lumOff val="15000"/>
                </a:schemeClr>
              </a:solidFill>
            </a:endParaRPr>
          </a:p>
          <a:p>
            <a:pPr marL="342900" lvl="0" indent="-342900">
              <a:spcBef>
                <a:spcPct val="20000"/>
              </a:spcBef>
              <a:buFont typeface="Arial" pitchFamily="34" charset="0"/>
              <a:buChar char="•"/>
              <a:defRPr/>
            </a:pPr>
            <a:r>
              <a:rPr lang="en-US" sz="2200" dirty="0" smtClean="0">
                <a:solidFill>
                  <a:schemeClr val="tx1">
                    <a:lumMod val="85000"/>
                    <a:lumOff val="15000"/>
                  </a:schemeClr>
                </a:solidFill>
              </a:rPr>
              <a:t>Java Interpreter takes byte code &amp; translate it into its own system machine language.</a:t>
            </a:r>
          </a:p>
          <a:p>
            <a:pPr marL="342900" lvl="0" indent="-342900">
              <a:spcBef>
                <a:spcPct val="20000"/>
              </a:spcBef>
              <a:buFont typeface="Arial" pitchFamily="34" charset="0"/>
              <a:buChar char="•"/>
              <a:defRPr/>
            </a:pPr>
            <a:endParaRPr lang="en-US" sz="2400" dirty="0" smtClean="0">
              <a:solidFill>
                <a:schemeClr val="tx1">
                  <a:lumMod val="85000"/>
                  <a:lumOff val="15000"/>
                </a:schemeClr>
              </a:solidFill>
            </a:endParaRPr>
          </a:p>
          <a:p>
            <a:pPr marL="342900" lvl="0" indent="-342900">
              <a:spcBef>
                <a:spcPct val="20000"/>
              </a:spcBef>
              <a:buFont typeface="Arial" pitchFamily="34" charset="0"/>
              <a:buChar char="•"/>
              <a:defRPr/>
            </a:pPr>
            <a:endParaRPr lang="en-US" sz="2400" dirty="0" smtClean="0">
              <a:solidFill>
                <a:schemeClr val="tx1">
                  <a:lumMod val="85000"/>
                  <a:lumOff val="15000"/>
                </a:schemeClr>
              </a:solidFill>
            </a:endParaRPr>
          </a:p>
          <a:p>
            <a:pPr marL="342900" lvl="0" indent="-342900">
              <a:spcBef>
                <a:spcPct val="20000"/>
              </a:spcBef>
              <a:buFont typeface="Arial" pitchFamily="34" charset="0"/>
              <a:buChar char="•"/>
              <a:defRPr/>
            </a:pPr>
            <a:endParaRPr lang="en-US" sz="2400" dirty="0" smtClean="0">
              <a:solidFill>
                <a:schemeClr val="tx1">
                  <a:lumMod val="85000"/>
                  <a:lumOff val="15000"/>
                </a:schemeClr>
              </a:solidFill>
            </a:endParaRPr>
          </a:p>
          <a:p>
            <a:pPr marL="342900" lvl="0" indent="-342900">
              <a:spcBef>
                <a:spcPct val="20000"/>
              </a:spcBef>
              <a:buFont typeface="Arial" pitchFamily="34" charset="0"/>
              <a:buChar char="•"/>
              <a:defRPr/>
            </a:pPr>
            <a:endParaRPr lang="en-US" sz="2400" dirty="0" smtClean="0">
              <a:solidFill>
                <a:schemeClr val="tx1">
                  <a:lumMod val="85000"/>
                  <a:lumOff val="15000"/>
                </a:schemeClr>
              </a:solidFill>
            </a:endParaRPr>
          </a:p>
          <a:p>
            <a:pPr marL="342900" lvl="0" indent="-342900">
              <a:spcBef>
                <a:spcPct val="20000"/>
              </a:spcBef>
              <a:defRPr/>
            </a:pPr>
            <a:endParaRPr lang="en-US" sz="2400" dirty="0" smtClean="0">
              <a:solidFill>
                <a:schemeClr val="tx1">
                  <a:lumMod val="85000"/>
                  <a:lumOff val="15000"/>
                </a:schemeClr>
              </a:solidFill>
            </a:endParaRPr>
          </a:p>
        </p:txBody>
      </p:sp>
      <p:sp>
        <p:nvSpPr>
          <p:cNvPr id="4" name="Rectangle 3"/>
          <p:cNvSpPr/>
          <p:nvPr/>
        </p:nvSpPr>
        <p:spPr>
          <a:xfrm>
            <a:off x="928662" y="4143380"/>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Source Code</a:t>
            </a:r>
            <a:endParaRPr lang="en-IN" b="1" dirty="0"/>
          </a:p>
        </p:txBody>
      </p:sp>
      <p:sp>
        <p:nvSpPr>
          <p:cNvPr id="5" name="Rectangle 4"/>
          <p:cNvSpPr/>
          <p:nvPr/>
        </p:nvSpPr>
        <p:spPr>
          <a:xfrm>
            <a:off x="3714744" y="4143380"/>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Java Compiler</a:t>
            </a:r>
            <a:endParaRPr lang="en-IN" b="1" dirty="0"/>
          </a:p>
        </p:txBody>
      </p:sp>
      <p:sp>
        <p:nvSpPr>
          <p:cNvPr id="6" name="Rectangle 5"/>
          <p:cNvSpPr/>
          <p:nvPr/>
        </p:nvSpPr>
        <p:spPr>
          <a:xfrm>
            <a:off x="6572264" y="4143380"/>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Byte Code</a:t>
            </a:r>
            <a:endParaRPr lang="en-IN" b="1" dirty="0"/>
          </a:p>
        </p:txBody>
      </p:sp>
      <p:cxnSp>
        <p:nvCxnSpPr>
          <p:cNvPr id="8" name="Straight Arrow Connector 7"/>
          <p:cNvCxnSpPr>
            <a:stCxn id="4" idx="3"/>
            <a:endCxn id="5" idx="1"/>
          </p:cNvCxnSpPr>
          <p:nvPr/>
        </p:nvCxnSpPr>
        <p:spPr>
          <a:xfrm>
            <a:off x="2928926" y="4393413"/>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6" idx="1"/>
          </p:cNvCxnSpPr>
          <p:nvPr/>
        </p:nvCxnSpPr>
        <p:spPr>
          <a:xfrm>
            <a:off x="5715008" y="4393413"/>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928662" y="5715016"/>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Byte Code</a:t>
            </a:r>
            <a:endParaRPr lang="en-IN" b="1" dirty="0"/>
          </a:p>
        </p:txBody>
      </p:sp>
      <p:sp>
        <p:nvSpPr>
          <p:cNvPr id="15" name="Rectangle 14"/>
          <p:cNvSpPr/>
          <p:nvPr/>
        </p:nvSpPr>
        <p:spPr>
          <a:xfrm>
            <a:off x="3714744" y="5715016"/>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Java Interpreter</a:t>
            </a:r>
            <a:endParaRPr lang="en-IN" b="1" dirty="0"/>
          </a:p>
        </p:txBody>
      </p:sp>
      <p:sp>
        <p:nvSpPr>
          <p:cNvPr id="16" name="Rectangle 15"/>
          <p:cNvSpPr/>
          <p:nvPr/>
        </p:nvSpPr>
        <p:spPr>
          <a:xfrm>
            <a:off x="6572264" y="5715016"/>
            <a:ext cx="200026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Machine Code</a:t>
            </a:r>
            <a:endParaRPr lang="en-IN" b="1" dirty="0"/>
          </a:p>
        </p:txBody>
      </p:sp>
      <p:cxnSp>
        <p:nvCxnSpPr>
          <p:cNvPr id="17" name="Straight Arrow Connector 16"/>
          <p:cNvCxnSpPr>
            <a:stCxn id="13" idx="3"/>
            <a:endCxn id="15" idx="1"/>
          </p:cNvCxnSpPr>
          <p:nvPr/>
        </p:nvCxnSpPr>
        <p:spPr>
          <a:xfrm>
            <a:off x="2928926" y="5965049"/>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5" idx="3"/>
            <a:endCxn id="16" idx="1"/>
          </p:cNvCxnSpPr>
          <p:nvPr/>
        </p:nvCxnSpPr>
        <p:spPr>
          <a:xfrm>
            <a:off x="5715008" y="5965049"/>
            <a:ext cx="85725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strips(downRight)">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strips(downRight)">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strips(downRight)">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7" end="7"/>
                                            </p:txEl>
                                          </p:spTgt>
                                        </p:tgtEl>
                                        <p:attrNameLst>
                                          <p:attrName>style.visibility</p:attrName>
                                        </p:attrNameLst>
                                      </p:cBhvr>
                                      <p:to>
                                        <p:strVal val="visible"/>
                                      </p:to>
                                    </p:set>
                                    <p:animEffect transition="in" filter="strips(downRight)">
                                      <p:cBhvr>
                                        <p:cTn id="27" dur="500"/>
                                        <p:tgtEl>
                                          <p:spTgt spid="1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00"/>
                                        <p:tgtEl>
                                          <p:spTgt spid="4"/>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down)">
                                      <p:cBhvr>
                                        <p:cTn id="35" dur="500"/>
                                        <p:tgtEl>
                                          <p:spTgt spid="5"/>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down)">
                                      <p:cBhvr>
                                        <p:cTn id="38" dur="500"/>
                                        <p:tgtEl>
                                          <p:spTgt spid="6"/>
                                        </p:tgtEl>
                                      </p:cBhvr>
                                    </p:animEffect>
                                  </p:childTnLst>
                                </p:cTn>
                              </p:par>
                              <p:par>
                                <p:cTn id="39" presetID="22" presetClass="entr" presetSubtype="4"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00"/>
                                        <p:tgtEl>
                                          <p:spTgt spid="8"/>
                                        </p:tgtEl>
                                      </p:cBhvr>
                                    </p:animEffect>
                                  </p:childTnLst>
                                </p:cTn>
                              </p:par>
                              <p:par>
                                <p:cTn id="42" presetID="22" presetClass="entr" presetSubtype="4" fill="hold"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down)">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down)">
                                      <p:cBhvr>
                                        <p:cTn id="52" dur="500"/>
                                        <p:tgtEl>
                                          <p:spTgt spid="15"/>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down)">
                                      <p:cBhvr>
                                        <p:cTn id="55" dur="500"/>
                                        <p:tgtEl>
                                          <p:spTgt spid="16"/>
                                        </p:tgtEl>
                                      </p:cBhvr>
                                    </p:animEffect>
                                  </p:childTnLst>
                                </p:cTn>
                              </p:par>
                              <p:par>
                                <p:cTn id="56" presetID="22" presetClass="entr" presetSubtype="4" fill="hold"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down)">
                                      <p:cBhvr>
                                        <p:cTn id="58" dur="500"/>
                                        <p:tgtEl>
                                          <p:spTgt spid="17"/>
                                        </p:tgtEl>
                                      </p:cBhvr>
                                    </p:animEffect>
                                  </p:childTnLst>
                                </p:cTn>
                              </p:par>
                              <p:par>
                                <p:cTn id="59" presetID="22" presetClass="entr" presetSubtype="4" fill="hold" nodeType="with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wipe(down)">
                                      <p:cBhvr>
                                        <p:cTn id="6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3" grpId="0" animBg="1"/>
      <p:bldP spid="15" grpId="0" animBg="1"/>
      <p:bldP spid="1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10" name="Rectangle 4"/>
          <p:cNvSpPr txBox="1">
            <a:spLocks noChangeArrowheads="1"/>
          </p:cNvSpPr>
          <p:nvPr/>
        </p:nvSpPr>
        <p:spPr>
          <a:xfrm>
            <a:off x="214282" y="785794"/>
            <a:ext cx="8115328"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Thread Priorities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5" name="Rectangle 4"/>
          <p:cNvSpPr/>
          <p:nvPr/>
        </p:nvSpPr>
        <p:spPr>
          <a:xfrm>
            <a:off x="3857620" y="1011399"/>
            <a:ext cx="5286396" cy="5355312"/>
          </a:xfrm>
          <a:prstGeom prst="rect">
            <a:avLst/>
          </a:prstGeom>
        </p:spPr>
        <p:txBody>
          <a:bodyPr wrap="square">
            <a:spAutoFit/>
          </a:bodyPr>
          <a:lstStyle/>
          <a:p>
            <a:r>
              <a:rPr lang="en-US" dirty="0" smtClean="0"/>
              <a:t>class </a:t>
            </a:r>
            <a:r>
              <a:rPr lang="en-US" dirty="0" err="1" smtClean="0"/>
              <a:t>ThreadPrio</a:t>
            </a:r>
            <a:endParaRPr lang="en-US" dirty="0" smtClean="0"/>
          </a:p>
          <a:p>
            <a:r>
              <a:rPr lang="en-US" dirty="0" smtClean="0"/>
              <a:t>{</a:t>
            </a:r>
          </a:p>
          <a:p>
            <a:r>
              <a:rPr lang="en-US" dirty="0" smtClean="0"/>
              <a:t>	public static void main(String </a:t>
            </a:r>
            <a:r>
              <a:rPr lang="en-US" dirty="0" err="1" smtClean="0"/>
              <a:t>args</a:t>
            </a:r>
            <a:r>
              <a:rPr lang="en-US" dirty="0" smtClean="0"/>
              <a:t>[])</a:t>
            </a:r>
          </a:p>
          <a:p>
            <a:r>
              <a:rPr lang="en-US" dirty="0" smtClean="0"/>
              <a:t>	{</a:t>
            </a:r>
          </a:p>
          <a:p>
            <a:r>
              <a:rPr lang="en-US" dirty="0" smtClean="0"/>
              <a:t>	demo </a:t>
            </a:r>
            <a:r>
              <a:rPr lang="en-US" dirty="0" err="1" smtClean="0"/>
              <a:t>obj</a:t>
            </a:r>
            <a:r>
              <a:rPr lang="en-US" dirty="0" smtClean="0"/>
              <a:t>=new demo();</a:t>
            </a:r>
          </a:p>
          <a:p>
            <a:r>
              <a:rPr lang="en-US" dirty="0" smtClean="0"/>
              <a:t>	Thread one=new Thread(</a:t>
            </a:r>
            <a:r>
              <a:rPr lang="en-US" dirty="0" err="1" smtClean="0"/>
              <a:t>obj</a:t>
            </a:r>
            <a:r>
              <a:rPr lang="en-US" dirty="0" smtClean="0"/>
              <a:t>);</a:t>
            </a:r>
          </a:p>
          <a:p>
            <a:r>
              <a:rPr lang="en-US" dirty="0" smtClean="0"/>
              <a:t>	Thread Two=new Thread(</a:t>
            </a:r>
            <a:r>
              <a:rPr lang="en-US" dirty="0" err="1" smtClean="0"/>
              <a:t>obj</a:t>
            </a:r>
            <a:r>
              <a:rPr lang="en-US" dirty="0" smtClean="0"/>
              <a:t>);</a:t>
            </a:r>
          </a:p>
          <a:p>
            <a:r>
              <a:rPr lang="en-US" dirty="0" smtClean="0"/>
              <a:t>	Thread Three=new Thread(</a:t>
            </a:r>
            <a:r>
              <a:rPr lang="en-US" dirty="0" err="1" smtClean="0"/>
              <a:t>obj</a:t>
            </a:r>
            <a:r>
              <a:rPr lang="en-US" dirty="0" smtClean="0"/>
              <a:t>);</a:t>
            </a:r>
          </a:p>
          <a:p>
            <a:r>
              <a:rPr lang="en-US" dirty="0" smtClean="0"/>
              <a:t>	</a:t>
            </a:r>
            <a:r>
              <a:rPr lang="en-US" dirty="0" err="1" smtClean="0"/>
              <a:t>one.setPriority</a:t>
            </a:r>
            <a:r>
              <a:rPr lang="en-US" dirty="0" smtClean="0"/>
              <a:t>(</a:t>
            </a:r>
            <a:r>
              <a:rPr lang="en-US" b="1" dirty="0" err="1" smtClean="0"/>
              <a:t>Thread.MAX_PRIORITY</a:t>
            </a:r>
            <a:r>
              <a:rPr lang="en-US" dirty="0" smtClean="0"/>
              <a:t>);</a:t>
            </a:r>
          </a:p>
          <a:p>
            <a:r>
              <a:rPr lang="en-US" dirty="0" smtClean="0"/>
              <a:t>	</a:t>
            </a:r>
            <a:r>
              <a:rPr lang="en-US" dirty="0" err="1" smtClean="0"/>
              <a:t>Two.setPriority</a:t>
            </a:r>
            <a:r>
              <a:rPr lang="en-US" dirty="0" smtClean="0"/>
              <a:t>(</a:t>
            </a:r>
            <a:r>
              <a:rPr lang="en-US" b="1" dirty="0" err="1" smtClean="0"/>
              <a:t>Thread.MIN_PRIORITY</a:t>
            </a:r>
            <a:r>
              <a:rPr lang="en-US" dirty="0" smtClean="0"/>
              <a:t>);</a:t>
            </a:r>
          </a:p>
          <a:p>
            <a:r>
              <a:rPr lang="en-US" dirty="0" smtClean="0"/>
              <a:t>	</a:t>
            </a:r>
            <a:r>
              <a:rPr lang="en-US" dirty="0" err="1" smtClean="0"/>
              <a:t>Three.setPriority</a:t>
            </a:r>
            <a:r>
              <a:rPr lang="en-US" dirty="0" smtClean="0"/>
              <a:t>(</a:t>
            </a:r>
            <a:r>
              <a:rPr lang="en-US" b="1" dirty="0" err="1" smtClean="0"/>
              <a:t>Thread.NORM_PRIORITY</a:t>
            </a:r>
            <a:r>
              <a:rPr lang="en-US" dirty="0" smtClean="0"/>
              <a:t>);</a:t>
            </a:r>
          </a:p>
          <a:p>
            <a:r>
              <a:rPr lang="en-US" dirty="0" smtClean="0"/>
              <a:t>	</a:t>
            </a:r>
            <a:r>
              <a:rPr lang="en-US" dirty="0" err="1" smtClean="0"/>
              <a:t>one.setName</a:t>
            </a:r>
            <a:r>
              <a:rPr lang="en-US" dirty="0" smtClean="0"/>
              <a:t>("one Thread");</a:t>
            </a:r>
          </a:p>
          <a:p>
            <a:r>
              <a:rPr lang="en-US" dirty="0" smtClean="0"/>
              <a:t>	</a:t>
            </a:r>
            <a:r>
              <a:rPr lang="en-US" dirty="0" err="1" smtClean="0"/>
              <a:t>Two.setName</a:t>
            </a:r>
            <a:r>
              <a:rPr lang="en-US" dirty="0" smtClean="0"/>
              <a:t>("Two Thread");</a:t>
            </a:r>
          </a:p>
          <a:p>
            <a:r>
              <a:rPr lang="en-US" dirty="0" smtClean="0"/>
              <a:t>	</a:t>
            </a:r>
            <a:r>
              <a:rPr lang="en-US" dirty="0" err="1" smtClean="0"/>
              <a:t>Three.setName</a:t>
            </a:r>
            <a:r>
              <a:rPr lang="en-US" dirty="0" smtClean="0"/>
              <a:t>("Three Thread");</a:t>
            </a:r>
          </a:p>
          <a:p>
            <a:r>
              <a:rPr lang="en-US" dirty="0" smtClean="0"/>
              <a:t>	</a:t>
            </a:r>
            <a:r>
              <a:rPr lang="en-US" dirty="0" err="1" smtClean="0"/>
              <a:t>one.start</a:t>
            </a:r>
            <a:r>
              <a:rPr lang="en-US" dirty="0" smtClean="0"/>
              <a:t>();</a:t>
            </a:r>
          </a:p>
          <a:p>
            <a:r>
              <a:rPr lang="en-US" dirty="0" smtClean="0"/>
              <a:t>	</a:t>
            </a:r>
            <a:r>
              <a:rPr lang="en-US" dirty="0" err="1" smtClean="0"/>
              <a:t>Two.start</a:t>
            </a:r>
            <a:r>
              <a:rPr lang="en-US" dirty="0" smtClean="0"/>
              <a:t>();</a:t>
            </a:r>
          </a:p>
          <a:p>
            <a:r>
              <a:rPr lang="en-US" dirty="0" smtClean="0"/>
              <a:t>	</a:t>
            </a:r>
            <a:r>
              <a:rPr lang="en-US" dirty="0" err="1" smtClean="0"/>
              <a:t>Three.start</a:t>
            </a:r>
            <a:r>
              <a:rPr lang="en-US" dirty="0" smtClean="0"/>
              <a:t>();</a:t>
            </a:r>
          </a:p>
          <a:p>
            <a:r>
              <a:rPr lang="en-US" dirty="0" smtClean="0"/>
              <a:t>	}</a:t>
            </a:r>
          </a:p>
          <a:p>
            <a:r>
              <a:rPr lang="en-US" dirty="0" smtClean="0"/>
              <a:t>}</a:t>
            </a:r>
            <a:endParaRPr lang="en-US" dirty="0"/>
          </a:p>
        </p:txBody>
      </p:sp>
      <p:sp>
        <p:nvSpPr>
          <p:cNvPr id="7" name="Rectangle 6"/>
          <p:cNvSpPr/>
          <p:nvPr/>
        </p:nvSpPr>
        <p:spPr>
          <a:xfrm>
            <a:off x="285752" y="1285860"/>
            <a:ext cx="4000496" cy="5355312"/>
          </a:xfrm>
          <a:prstGeom prst="rect">
            <a:avLst/>
          </a:prstGeom>
        </p:spPr>
        <p:txBody>
          <a:bodyPr wrap="square">
            <a:spAutoFit/>
          </a:bodyPr>
          <a:lstStyle/>
          <a:p>
            <a:r>
              <a:rPr lang="en-US" dirty="0" smtClean="0"/>
              <a:t>class demo extends Thread</a:t>
            </a:r>
          </a:p>
          <a:p>
            <a:r>
              <a:rPr lang="en-US" dirty="0" smtClean="0"/>
              <a:t>{</a:t>
            </a:r>
          </a:p>
          <a:p>
            <a:r>
              <a:rPr lang="en-US" dirty="0" smtClean="0"/>
              <a:t>public void run()</a:t>
            </a:r>
          </a:p>
          <a:p>
            <a:r>
              <a:rPr lang="en-US" dirty="0" smtClean="0"/>
              <a:t>{</a:t>
            </a:r>
          </a:p>
          <a:p>
            <a:r>
              <a:rPr lang="en-US" dirty="0" smtClean="0"/>
              <a:t>for(</a:t>
            </a:r>
            <a:r>
              <a:rPr lang="en-US" dirty="0" err="1" smtClean="0"/>
              <a:t>int</a:t>
            </a:r>
            <a:r>
              <a:rPr lang="en-US" dirty="0" smtClean="0"/>
              <a:t> </a:t>
            </a:r>
            <a:r>
              <a:rPr lang="en-US" dirty="0" err="1" smtClean="0"/>
              <a:t>i</a:t>
            </a:r>
            <a:r>
              <a:rPr lang="en-US" dirty="0" smtClean="0"/>
              <a:t>=1;i&lt;3;i++)</a:t>
            </a:r>
          </a:p>
          <a:p>
            <a:r>
              <a:rPr lang="en-US" dirty="0" err="1" smtClean="0"/>
              <a:t>System.out.println</a:t>
            </a:r>
            <a:r>
              <a:rPr lang="en-US" dirty="0" smtClean="0"/>
              <a:t>(Thread.</a:t>
            </a:r>
          </a:p>
          <a:p>
            <a:r>
              <a:rPr lang="en-US" dirty="0" err="1" smtClean="0"/>
              <a:t>currentThread</a:t>
            </a:r>
            <a:r>
              <a:rPr lang="en-US" dirty="0" smtClean="0"/>
              <a:t>().</a:t>
            </a:r>
            <a:r>
              <a:rPr lang="en-US" dirty="0" err="1" smtClean="0"/>
              <a:t>getName</a:t>
            </a:r>
            <a:r>
              <a:rPr lang="en-US" dirty="0" smtClean="0"/>
              <a:t>());</a:t>
            </a:r>
          </a:p>
          <a:p>
            <a:r>
              <a:rPr lang="en-US" dirty="0" smtClean="0"/>
              <a:t>}</a:t>
            </a:r>
          </a:p>
          <a:p>
            <a:r>
              <a:rPr lang="en-US" dirty="0" smtClean="0"/>
              <a:t>}</a:t>
            </a:r>
          </a:p>
          <a:p>
            <a:endParaRPr lang="en-US" dirty="0" smtClean="0"/>
          </a:p>
          <a:p>
            <a:endParaRPr lang="en-US" dirty="0" smtClean="0"/>
          </a:p>
          <a:p>
            <a:endParaRPr lang="en-US" b="1" dirty="0" smtClean="0"/>
          </a:p>
          <a:p>
            <a:r>
              <a:rPr lang="en-US" b="1" dirty="0" smtClean="0"/>
              <a:t>Output :</a:t>
            </a:r>
          </a:p>
          <a:p>
            <a:r>
              <a:rPr lang="en-US" b="1" dirty="0" smtClean="0"/>
              <a:t>	one Thread</a:t>
            </a:r>
          </a:p>
          <a:p>
            <a:r>
              <a:rPr lang="en-US" b="1" dirty="0" smtClean="0"/>
              <a:t>	 Three Thread</a:t>
            </a:r>
          </a:p>
          <a:p>
            <a:r>
              <a:rPr lang="en-US" b="1" dirty="0" smtClean="0"/>
              <a:t>	 Two Thread</a:t>
            </a:r>
          </a:p>
          <a:p>
            <a:r>
              <a:rPr lang="en-US" b="1" dirty="0" smtClean="0"/>
              <a:t>	 one Thread</a:t>
            </a:r>
          </a:p>
          <a:p>
            <a:r>
              <a:rPr lang="en-US" b="1" dirty="0" smtClean="0"/>
              <a:t>	 Three Thread</a:t>
            </a:r>
          </a:p>
          <a:p>
            <a:r>
              <a:rPr lang="en-US" b="1" dirty="0" smtClean="0"/>
              <a:t>	 Two Thread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n-ea"/>
                <a:cs typeface="+mn-cs"/>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2585323"/>
          </a:xfrm>
          <a:prstGeom prst="rect">
            <a:avLst/>
          </a:prstGeom>
        </p:spPr>
        <p:txBody>
          <a:bodyPr wrap="square">
            <a:spAutoFit/>
          </a:bodyPr>
          <a:lstStyle/>
          <a:p>
            <a:pPr lvl="1" indent="-396875" algn="just">
              <a:buFont typeface="Arial" pitchFamily="34" charset="0"/>
              <a:buChar char="•"/>
            </a:pPr>
            <a:r>
              <a:rPr lang="en-US" dirty="0" smtClean="0"/>
              <a:t>When two or more threads need access to a shared resource , they need someway to ensure that the resource will be used by only one thread at a time. The process by which this is achieved is called </a:t>
            </a:r>
            <a:r>
              <a:rPr lang="en-US" b="1" dirty="0" smtClean="0"/>
              <a:t>Synchronization</a:t>
            </a:r>
            <a:r>
              <a:rPr lang="en-US" dirty="0" smtClean="0"/>
              <a:t>.</a:t>
            </a:r>
          </a:p>
          <a:p>
            <a:pPr lvl="1" algn="just"/>
            <a:endParaRPr lang="en-US" dirty="0" smtClean="0"/>
          </a:p>
          <a:p>
            <a:pPr lvl="1" algn="just"/>
            <a:r>
              <a:rPr lang="en-US" dirty="0" smtClean="0"/>
              <a:t>Ex.	Public </a:t>
            </a:r>
            <a:r>
              <a:rPr lang="en-US" b="1" dirty="0" smtClean="0"/>
              <a:t>synchronized</a:t>
            </a:r>
            <a:r>
              <a:rPr lang="en-US" dirty="0" smtClean="0"/>
              <a:t> update()</a:t>
            </a:r>
          </a:p>
          <a:p>
            <a:pPr lvl="1" algn="just"/>
            <a:r>
              <a:rPr lang="en-US" dirty="0" smtClean="0"/>
              <a:t>	{</a:t>
            </a:r>
          </a:p>
          <a:p>
            <a:pPr lvl="1" algn="just"/>
            <a:r>
              <a:rPr lang="en-US" dirty="0" smtClean="0"/>
              <a:t>	………….		// code</a:t>
            </a:r>
          </a:p>
          <a:p>
            <a:pPr lvl="1" algn="just"/>
            <a:r>
              <a:rPr lang="en-US" dirty="0" smtClean="0"/>
              <a:t>	}</a:t>
            </a:r>
          </a:p>
          <a:p>
            <a:pPr lvl="1" indent="-396875" algn="just"/>
            <a:endParaRPr lang="en-US" dirty="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Thread Synchronization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5" name="Rectangle 4"/>
          <p:cNvSpPr txBox="1">
            <a:spLocks noChangeArrowheads="1"/>
          </p:cNvSpPr>
          <p:nvPr/>
        </p:nvSpPr>
        <p:spPr>
          <a:xfrm>
            <a:off x="285720" y="3857628"/>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Daemon Threads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7" name="Rectangle 6"/>
          <p:cNvSpPr/>
          <p:nvPr/>
        </p:nvSpPr>
        <p:spPr>
          <a:xfrm>
            <a:off x="142844" y="4286257"/>
            <a:ext cx="8572560" cy="2031325"/>
          </a:xfrm>
          <a:prstGeom prst="rect">
            <a:avLst/>
          </a:prstGeom>
        </p:spPr>
        <p:txBody>
          <a:bodyPr wrap="square">
            <a:spAutoFit/>
          </a:bodyPr>
          <a:lstStyle/>
          <a:p>
            <a:pPr lvl="1" indent="-396875">
              <a:buFont typeface="Arial" pitchFamily="34" charset="0"/>
              <a:buChar char="•"/>
            </a:pPr>
            <a:r>
              <a:rPr lang="en-US" dirty="0" smtClean="0"/>
              <a:t>A “daemon” thread is one that is supposed to provide a general service in the background as long as  the program is running.</a:t>
            </a:r>
          </a:p>
          <a:p>
            <a:pPr lvl="1" indent="-396875">
              <a:buFont typeface="Arial" pitchFamily="34" charset="0"/>
              <a:buChar char="•"/>
            </a:pPr>
            <a:r>
              <a:rPr lang="en-US" dirty="0" smtClean="0"/>
              <a:t>Daemon thread is a thread which serves for other threads.</a:t>
            </a:r>
          </a:p>
          <a:p>
            <a:pPr lvl="1" indent="-396875">
              <a:buFont typeface="Arial" pitchFamily="34" charset="0"/>
              <a:buChar char="•"/>
            </a:pPr>
            <a:r>
              <a:rPr lang="en-US" dirty="0" smtClean="0"/>
              <a:t>Every java application must have two threads </a:t>
            </a:r>
          </a:p>
          <a:p>
            <a:pPr lvl="2" indent="-396875">
              <a:buFont typeface="Arial" pitchFamily="34" charset="0"/>
              <a:buChar char="•"/>
            </a:pPr>
            <a:r>
              <a:rPr lang="en-US" dirty="0" smtClean="0"/>
              <a:t>Non-daemon threads</a:t>
            </a:r>
          </a:p>
          <a:p>
            <a:pPr lvl="2" indent="-396875">
              <a:buFont typeface="Arial" pitchFamily="34" charset="0"/>
              <a:buChar char="•"/>
            </a:pPr>
            <a:r>
              <a:rPr lang="en-US" dirty="0" smtClean="0"/>
              <a:t>Daemon threads		</a:t>
            </a:r>
            <a:r>
              <a:rPr lang="en-US" b="1" dirty="0" smtClean="0"/>
              <a:t>(GC thread)</a:t>
            </a:r>
          </a:p>
          <a:p>
            <a:pPr marL="288925" lvl="2" indent="-228600">
              <a:buFont typeface="Arial" pitchFamily="34" charset="0"/>
              <a:buChar char="•"/>
            </a:pPr>
            <a:r>
              <a:rPr lang="en-US" dirty="0" smtClean="0"/>
              <a:t>   Daemon threads are expired automatically the non- daemon threads are expired.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strips(downRight)">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1477328"/>
          </a:xfrm>
          <a:prstGeom prst="rect">
            <a:avLst/>
          </a:prstGeom>
        </p:spPr>
        <p:txBody>
          <a:bodyPr wrap="square">
            <a:spAutoFit/>
          </a:bodyPr>
          <a:lstStyle/>
          <a:p>
            <a:pPr lvl="1" indent="-363538" algn="just">
              <a:buFont typeface="Arial" pitchFamily="34" charset="0"/>
              <a:buChar char="•"/>
            </a:pPr>
            <a:r>
              <a:rPr lang="en-US" dirty="0" smtClean="0"/>
              <a:t>At the top of AWT hierarchy is the Component class. Component is an abstract class that encapsulates all of the attributes of a visual components.</a:t>
            </a:r>
          </a:p>
          <a:p>
            <a:pPr lvl="1" indent="-363538" algn="just">
              <a:buFont typeface="Arial" pitchFamily="34" charset="0"/>
              <a:buChar char="•"/>
            </a:pPr>
            <a:r>
              <a:rPr lang="en-US" dirty="0" smtClean="0"/>
              <a:t>All user interface elements that are displayed on the screen and that interact with the user are subclasses of component.</a:t>
            </a:r>
          </a:p>
          <a:p>
            <a:pPr lvl="1" indent="-396875" algn="just"/>
            <a:endParaRPr lang="en-US" dirty="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Component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9" name="Rectangle 8"/>
          <p:cNvSpPr/>
          <p:nvPr/>
        </p:nvSpPr>
        <p:spPr>
          <a:xfrm>
            <a:off x="285720" y="2857496"/>
            <a:ext cx="8572560" cy="923330"/>
          </a:xfrm>
          <a:prstGeom prst="rect">
            <a:avLst/>
          </a:prstGeom>
        </p:spPr>
        <p:txBody>
          <a:bodyPr wrap="square">
            <a:spAutoFit/>
          </a:bodyPr>
          <a:lstStyle/>
          <a:p>
            <a:pPr lvl="1" indent="-363538" algn="just">
              <a:buFont typeface="Arial" pitchFamily="34" charset="0"/>
              <a:buChar char="•"/>
            </a:pPr>
            <a:r>
              <a:rPr lang="en-US" dirty="0" smtClean="0"/>
              <a:t>Container class is subclass of component .it has additional methods that allow other  component objects to be nested within it.</a:t>
            </a:r>
          </a:p>
          <a:p>
            <a:pPr lvl="1" indent="-396875" algn="just"/>
            <a:endParaRPr lang="en-US" dirty="0"/>
          </a:p>
        </p:txBody>
      </p:sp>
      <p:sp>
        <p:nvSpPr>
          <p:cNvPr id="11" name="Rectangle 4"/>
          <p:cNvSpPr txBox="1">
            <a:spLocks noChangeArrowheads="1"/>
          </p:cNvSpPr>
          <p:nvPr/>
        </p:nvSpPr>
        <p:spPr>
          <a:xfrm>
            <a:off x="285720" y="2500306"/>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Container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12" name="Rectangle 11"/>
          <p:cNvSpPr/>
          <p:nvPr/>
        </p:nvSpPr>
        <p:spPr>
          <a:xfrm>
            <a:off x="285720" y="3857628"/>
            <a:ext cx="8572560" cy="646331"/>
          </a:xfrm>
          <a:prstGeom prst="rect">
            <a:avLst/>
          </a:prstGeom>
        </p:spPr>
        <p:txBody>
          <a:bodyPr wrap="square">
            <a:spAutoFit/>
          </a:bodyPr>
          <a:lstStyle/>
          <a:p>
            <a:pPr lvl="1" indent="-363538" algn="just">
              <a:buFont typeface="Arial" pitchFamily="34" charset="0"/>
              <a:buChar char="•"/>
            </a:pPr>
            <a:r>
              <a:rPr lang="en-US" dirty="0" smtClean="0"/>
              <a:t>Panel is subclass of container.</a:t>
            </a:r>
          </a:p>
          <a:p>
            <a:pPr lvl="1" indent="-363538" algn="just">
              <a:buFont typeface="Arial" pitchFamily="34" charset="0"/>
              <a:buChar char="•"/>
            </a:pPr>
            <a:r>
              <a:rPr lang="en-US" dirty="0" smtClean="0"/>
              <a:t>Panel is a window that does not contain title bar, menu bar or border.</a:t>
            </a:r>
            <a:endParaRPr lang="en-US" dirty="0"/>
          </a:p>
        </p:txBody>
      </p:sp>
      <p:sp>
        <p:nvSpPr>
          <p:cNvPr id="13" name="Rectangle 4"/>
          <p:cNvSpPr txBox="1">
            <a:spLocks noChangeArrowheads="1"/>
          </p:cNvSpPr>
          <p:nvPr/>
        </p:nvSpPr>
        <p:spPr>
          <a:xfrm>
            <a:off x="285720" y="3500438"/>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Panel</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14" name="TextBox 13"/>
          <p:cNvSpPr txBox="1">
            <a:spLocks/>
          </p:cNvSpPr>
          <p:nvPr/>
        </p:nvSpPr>
        <p:spPr>
          <a:xfrm>
            <a:off x="4357686" y="5245674"/>
            <a:ext cx="1285884" cy="369332"/>
          </a:xfrm>
          <a:prstGeom prst="rect">
            <a:avLst/>
          </a:prstGeom>
          <a:noFill/>
        </p:spPr>
        <p:txBody>
          <a:bodyPr wrap="square" rtlCol="0">
            <a:spAutoFit/>
          </a:bodyPr>
          <a:lstStyle/>
          <a:p>
            <a:r>
              <a:rPr lang="en-US" dirty="0" smtClean="0"/>
              <a:t>Container</a:t>
            </a:r>
            <a:endParaRPr lang="en-IN" dirty="0"/>
          </a:p>
        </p:txBody>
      </p:sp>
      <p:sp>
        <p:nvSpPr>
          <p:cNvPr id="15" name="TextBox 14"/>
          <p:cNvSpPr txBox="1">
            <a:spLocks/>
          </p:cNvSpPr>
          <p:nvPr/>
        </p:nvSpPr>
        <p:spPr>
          <a:xfrm>
            <a:off x="4357686" y="4459856"/>
            <a:ext cx="1285884" cy="369332"/>
          </a:xfrm>
          <a:prstGeom prst="rect">
            <a:avLst/>
          </a:prstGeom>
          <a:noFill/>
        </p:spPr>
        <p:txBody>
          <a:bodyPr wrap="square" rtlCol="0">
            <a:spAutoFit/>
          </a:bodyPr>
          <a:lstStyle/>
          <a:p>
            <a:r>
              <a:rPr lang="en-US" dirty="0" smtClean="0"/>
              <a:t>Component</a:t>
            </a:r>
            <a:endParaRPr lang="en-IN" dirty="0"/>
          </a:p>
        </p:txBody>
      </p:sp>
      <p:sp>
        <p:nvSpPr>
          <p:cNvPr id="16" name="TextBox 15"/>
          <p:cNvSpPr txBox="1">
            <a:spLocks/>
          </p:cNvSpPr>
          <p:nvPr/>
        </p:nvSpPr>
        <p:spPr>
          <a:xfrm>
            <a:off x="3428992" y="5917188"/>
            <a:ext cx="1285884" cy="369332"/>
          </a:xfrm>
          <a:prstGeom prst="rect">
            <a:avLst/>
          </a:prstGeom>
          <a:noFill/>
        </p:spPr>
        <p:txBody>
          <a:bodyPr wrap="square" rtlCol="0">
            <a:spAutoFit/>
          </a:bodyPr>
          <a:lstStyle/>
          <a:p>
            <a:r>
              <a:rPr lang="en-US" dirty="0" smtClean="0"/>
              <a:t>Panel</a:t>
            </a:r>
            <a:endParaRPr lang="en-IN" dirty="0"/>
          </a:p>
        </p:txBody>
      </p:sp>
      <p:sp>
        <p:nvSpPr>
          <p:cNvPr id="17" name="TextBox 16"/>
          <p:cNvSpPr txBox="1">
            <a:spLocks/>
          </p:cNvSpPr>
          <p:nvPr/>
        </p:nvSpPr>
        <p:spPr>
          <a:xfrm>
            <a:off x="6786578" y="6417254"/>
            <a:ext cx="1285884" cy="369332"/>
          </a:xfrm>
          <a:prstGeom prst="rect">
            <a:avLst/>
          </a:prstGeom>
          <a:noFill/>
        </p:spPr>
        <p:txBody>
          <a:bodyPr wrap="square" rtlCol="0">
            <a:spAutoFit/>
          </a:bodyPr>
          <a:lstStyle/>
          <a:p>
            <a:r>
              <a:rPr lang="en-US" dirty="0" smtClean="0"/>
              <a:t>frame</a:t>
            </a:r>
            <a:endParaRPr lang="en-IN" dirty="0"/>
          </a:p>
        </p:txBody>
      </p:sp>
      <p:sp>
        <p:nvSpPr>
          <p:cNvPr id="18" name="TextBox 17"/>
          <p:cNvSpPr txBox="1">
            <a:spLocks/>
          </p:cNvSpPr>
          <p:nvPr/>
        </p:nvSpPr>
        <p:spPr>
          <a:xfrm>
            <a:off x="5643570" y="5857892"/>
            <a:ext cx="1285884" cy="369332"/>
          </a:xfrm>
          <a:prstGeom prst="rect">
            <a:avLst/>
          </a:prstGeom>
          <a:noFill/>
        </p:spPr>
        <p:txBody>
          <a:bodyPr wrap="square" rtlCol="0">
            <a:spAutoFit/>
          </a:bodyPr>
          <a:lstStyle/>
          <a:p>
            <a:r>
              <a:rPr lang="en-US" dirty="0" smtClean="0"/>
              <a:t>Window</a:t>
            </a:r>
            <a:endParaRPr lang="en-IN" dirty="0"/>
          </a:p>
        </p:txBody>
      </p:sp>
      <p:cxnSp>
        <p:nvCxnSpPr>
          <p:cNvPr id="23" name="Straight Connector 22"/>
          <p:cNvCxnSpPr>
            <a:stCxn id="15" idx="2"/>
            <a:endCxn id="14" idx="0"/>
          </p:cNvCxnSpPr>
          <p:nvPr/>
        </p:nvCxnSpPr>
        <p:spPr>
          <a:xfrm rot="5400000">
            <a:off x="4792385" y="5037431"/>
            <a:ext cx="4164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4" idx="2"/>
            <a:endCxn id="16" idx="0"/>
          </p:cNvCxnSpPr>
          <p:nvPr/>
        </p:nvCxnSpPr>
        <p:spPr>
          <a:xfrm rot="5400000">
            <a:off x="4385190" y="5301750"/>
            <a:ext cx="302182" cy="9286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14" idx="2"/>
            <a:endCxn id="18" idx="0"/>
          </p:cNvCxnSpPr>
          <p:nvPr/>
        </p:nvCxnSpPr>
        <p:spPr>
          <a:xfrm rot="16200000" flipH="1">
            <a:off x="5522127" y="5093507"/>
            <a:ext cx="242886" cy="12858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8" idx="2"/>
            <a:endCxn id="17" idx="0"/>
          </p:cNvCxnSpPr>
          <p:nvPr/>
        </p:nvCxnSpPr>
        <p:spPr>
          <a:xfrm rot="16200000" flipH="1">
            <a:off x="6763001" y="5750735"/>
            <a:ext cx="190030" cy="1143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strips(downRight)">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strips(downRight)">
                                      <p:cBhvr>
                                        <p:cTn id="1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4247317"/>
          </a:xfrm>
          <a:prstGeom prst="rect">
            <a:avLst/>
          </a:prstGeom>
        </p:spPr>
        <p:txBody>
          <a:bodyPr wrap="square">
            <a:spAutoFit/>
          </a:bodyPr>
          <a:lstStyle/>
          <a:p>
            <a:pPr lvl="1" indent="-363538" algn="just">
              <a:buFont typeface="Arial" pitchFamily="34" charset="0"/>
              <a:buChar char="•"/>
            </a:pPr>
            <a:r>
              <a:rPr lang="en-US" dirty="0" smtClean="0"/>
              <a:t>Subclass of window , that is usually used.</a:t>
            </a:r>
          </a:p>
          <a:p>
            <a:pPr lvl="1" indent="-363538" algn="just">
              <a:buFont typeface="Arial" pitchFamily="34" charset="0"/>
              <a:buChar char="•"/>
            </a:pPr>
            <a:r>
              <a:rPr lang="en-US" dirty="0" smtClean="0"/>
              <a:t>Constructors –</a:t>
            </a:r>
          </a:p>
          <a:p>
            <a:pPr lvl="1" indent="-363538" algn="just">
              <a:buFont typeface="Arial" pitchFamily="34" charset="0"/>
              <a:buChar char="•"/>
            </a:pPr>
            <a:endParaRPr lang="en-US" dirty="0" smtClean="0"/>
          </a:p>
          <a:p>
            <a:pPr lvl="2" indent="77788" algn="just"/>
            <a:r>
              <a:rPr lang="en-US" dirty="0" smtClean="0"/>
              <a:t>Frame()</a:t>
            </a:r>
          </a:p>
          <a:p>
            <a:pPr lvl="2" indent="77788" algn="just"/>
            <a:r>
              <a:rPr lang="en-US" dirty="0" smtClean="0"/>
              <a:t>Frame(String title)			//window with title</a:t>
            </a:r>
            <a:endParaRPr lang="en-US" dirty="0"/>
          </a:p>
          <a:p>
            <a:pPr lvl="2" indent="-363538" algn="just">
              <a:buFont typeface="Arial" pitchFamily="34" charset="0"/>
              <a:buChar char="•"/>
            </a:pPr>
            <a:endParaRPr lang="en-US" dirty="0" smtClean="0"/>
          </a:p>
          <a:p>
            <a:pPr marL="449263" lvl="2" indent="-449263" algn="just">
              <a:buFont typeface="Arial" pitchFamily="34" charset="0"/>
              <a:buChar char="•"/>
            </a:pPr>
            <a:r>
              <a:rPr lang="en-US" dirty="0" smtClean="0"/>
              <a:t>Methods –</a:t>
            </a:r>
          </a:p>
          <a:p>
            <a:pPr marL="449263" lvl="2" indent="-449263" algn="just">
              <a:buFont typeface="Arial" pitchFamily="34" charset="0"/>
              <a:buChar char="•"/>
            </a:pPr>
            <a:endParaRPr lang="en-US" dirty="0" smtClean="0"/>
          </a:p>
          <a:p>
            <a:pPr marL="449263" lvl="2" indent="449263" algn="just"/>
            <a:r>
              <a:rPr lang="en-US" dirty="0" err="1" smtClean="0"/>
              <a:t>setSize</a:t>
            </a:r>
            <a:r>
              <a:rPr lang="en-US" dirty="0" smtClean="0"/>
              <a:t>(</a:t>
            </a:r>
            <a:r>
              <a:rPr lang="en-US" dirty="0" err="1" smtClean="0"/>
              <a:t>int</a:t>
            </a:r>
            <a:r>
              <a:rPr lang="en-US" dirty="0" smtClean="0"/>
              <a:t> </a:t>
            </a:r>
            <a:r>
              <a:rPr lang="en-US" dirty="0" err="1" smtClean="0"/>
              <a:t>width,int</a:t>
            </a:r>
            <a:r>
              <a:rPr lang="en-US" dirty="0" smtClean="0"/>
              <a:t> height) -	set the dimensions of the window.</a:t>
            </a:r>
          </a:p>
          <a:p>
            <a:pPr marL="449263" lvl="2" indent="449263" algn="just"/>
            <a:endParaRPr lang="en-US" dirty="0" smtClean="0"/>
          </a:p>
          <a:p>
            <a:pPr marL="449263" lvl="2" indent="449263" algn="just"/>
            <a:r>
              <a:rPr lang="en-US" dirty="0" err="1" smtClean="0"/>
              <a:t>setVisible</a:t>
            </a:r>
            <a:r>
              <a:rPr lang="en-US" dirty="0" smtClean="0"/>
              <a:t>(</a:t>
            </a:r>
            <a:r>
              <a:rPr lang="en-US" dirty="0" err="1" smtClean="0"/>
              <a:t>boolean</a:t>
            </a:r>
            <a:r>
              <a:rPr lang="en-US" dirty="0" smtClean="0"/>
              <a:t> flag)	-frame is not visible until you </a:t>
            </a:r>
            <a:r>
              <a:rPr lang="en-US" dirty="0" err="1" smtClean="0"/>
              <a:t>setVisible</a:t>
            </a:r>
            <a:r>
              <a:rPr lang="en-US" dirty="0" smtClean="0"/>
              <a:t>(true).</a:t>
            </a:r>
          </a:p>
          <a:p>
            <a:pPr marL="449263" lvl="2" indent="449263" algn="just"/>
            <a:endParaRPr lang="en-US" dirty="0" smtClean="0"/>
          </a:p>
          <a:p>
            <a:pPr marL="449263" lvl="2" indent="449263" algn="just"/>
            <a:r>
              <a:rPr lang="en-US" dirty="0" err="1" smtClean="0"/>
              <a:t>setTitle</a:t>
            </a:r>
            <a:r>
              <a:rPr lang="en-US" dirty="0" smtClean="0"/>
              <a:t>(String </a:t>
            </a:r>
            <a:r>
              <a:rPr lang="en-US" dirty="0" err="1" smtClean="0"/>
              <a:t>newtitle</a:t>
            </a:r>
            <a:r>
              <a:rPr lang="en-US" dirty="0" smtClean="0"/>
              <a:t>)-	change the title of frame</a:t>
            </a:r>
          </a:p>
          <a:p>
            <a:pPr marL="449263" lvl="2" indent="-449263" algn="just">
              <a:buFont typeface="Arial" pitchFamily="34" charset="0"/>
              <a:buChar char="•"/>
            </a:pPr>
            <a:endParaRPr lang="en-US" dirty="0" smtClean="0"/>
          </a:p>
          <a:p>
            <a:pPr marL="449263" lvl="2" indent="-449263" algn="just">
              <a:buFont typeface="Arial" pitchFamily="34" charset="0"/>
              <a:buChar char="•"/>
            </a:pPr>
            <a:endParaRPr lang="en-US" dirty="0" smtClean="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Frame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4801314"/>
          </a:xfrm>
          <a:prstGeom prst="rect">
            <a:avLst/>
          </a:prstGeom>
        </p:spPr>
        <p:txBody>
          <a:bodyPr wrap="square">
            <a:spAutoFit/>
          </a:bodyPr>
          <a:lstStyle/>
          <a:p>
            <a:pPr lvl="1" indent="-363538" algn="just">
              <a:buFont typeface="Arial" pitchFamily="34" charset="0"/>
              <a:buChar char="•"/>
            </a:pPr>
            <a:r>
              <a:rPr lang="en-US" dirty="0" smtClean="0"/>
              <a:t>Controls are components that allow user to interact with our application in various ways.</a:t>
            </a:r>
          </a:p>
          <a:p>
            <a:pPr lvl="1" indent="-363538" algn="just">
              <a:buFont typeface="Arial" pitchFamily="34" charset="0"/>
              <a:buChar char="•"/>
            </a:pPr>
            <a:endParaRPr lang="en-US" dirty="0" smtClean="0"/>
          </a:p>
          <a:p>
            <a:pPr lvl="1" indent="-363538" algn="just">
              <a:buFont typeface="Arial" pitchFamily="34" charset="0"/>
              <a:buChar char="•"/>
            </a:pPr>
            <a:r>
              <a:rPr lang="en-US" dirty="0" smtClean="0"/>
              <a:t>AWT supports the following types of controls:</a:t>
            </a:r>
          </a:p>
          <a:p>
            <a:pPr lvl="1" indent="534988" algn="just">
              <a:lnSpc>
                <a:spcPct val="200000"/>
              </a:lnSpc>
            </a:pPr>
            <a:r>
              <a:rPr lang="en-US" dirty="0" smtClean="0"/>
              <a:t>Labels</a:t>
            </a:r>
          </a:p>
          <a:p>
            <a:pPr lvl="1" indent="534988" algn="just">
              <a:lnSpc>
                <a:spcPct val="200000"/>
              </a:lnSpc>
            </a:pPr>
            <a:r>
              <a:rPr lang="en-US" dirty="0" smtClean="0"/>
              <a:t>Buttons</a:t>
            </a:r>
          </a:p>
          <a:p>
            <a:pPr lvl="1" indent="534988" algn="just">
              <a:lnSpc>
                <a:spcPct val="200000"/>
              </a:lnSpc>
            </a:pPr>
            <a:r>
              <a:rPr lang="en-US" dirty="0" smtClean="0"/>
              <a:t>Check boxes</a:t>
            </a:r>
          </a:p>
          <a:p>
            <a:pPr lvl="1" indent="534988" algn="just">
              <a:lnSpc>
                <a:spcPct val="200000"/>
              </a:lnSpc>
            </a:pPr>
            <a:r>
              <a:rPr lang="en-US" dirty="0" smtClean="0"/>
              <a:t>Radio buttons</a:t>
            </a:r>
          </a:p>
          <a:p>
            <a:pPr lvl="1" indent="534988" algn="just">
              <a:lnSpc>
                <a:spcPct val="200000"/>
              </a:lnSpc>
            </a:pPr>
            <a:r>
              <a:rPr lang="en-US" dirty="0" smtClean="0"/>
              <a:t>Drop down list</a:t>
            </a:r>
          </a:p>
          <a:p>
            <a:pPr lvl="1" indent="534988" algn="just">
              <a:lnSpc>
                <a:spcPct val="200000"/>
              </a:lnSpc>
            </a:pPr>
            <a:r>
              <a:rPr lang="en-US" dirty="0" smtClean="0"/>
              <a:t>Text area</a:t>
            </a:r>
          </a:p>
          <a:p>
            <a:pPr lvl="1" indent="-363538" algn="just">
              <a:buFont typeface="Arial" pitchFamily="34" charset="0"/>
              <a:buChar char="•"/>
            </a:pPr>
            <a:endParaRPr lang="en-US" dirty="0" smtClean="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AWT CONTROLS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4524315"/>
          </a:xfrm>
          <a:prstGeom prst="rect">
            <a:avLst/>
          </a:prstGeom>
        </p:spPr>
        <p:txBody>
          <a:bodyPr wrap="square">
            <a:spAutoFit/>
          </a:bodyPr>
          <a:lstStyle/>
          <a:p>
            <a:pPr lvl="1" indent="-363538" algn="just">
              <a:buFont typeface="Arial" pitchFamily="34" charset="0"/>
              <a:buChar char="•"/>
            </a:pPr>
            <a:r>
              <a:rPr lang="en-US" dirty="0" smtClean="0"/>
              <a:t>Constructors –</a:t>
            </a:r>
          </a:p>
          <a:p>
            <a:pPr lvl="2" indent="77788" algn="just"/>
            <a:r>
              <a:rPr lang="en-US" dirty="0" smtClean="0"/>
              <a:t>Label()</a:t>
            </a:r>
          </a:p>
          <a:p>
            <a:pPr lvl="2" indent="77788" algn="just"/>
            <a:r>
              <a:rPr lang="en-US" dirty="0" smtClean="0"/>
              <a:t>Label(string </a:t>
            </a:r>
            <a:r>
              <a:rPr lang="en-US" dirty="0" err="1" smtClean="0"/>
              <a:t>str</a:t>
            </a:r>
            <a:r>
              <a:rPr lang="en-US" dirty="0" smtClean="0"/>
              <a:t>)</a:t>
            </a:r>
          </a:p>
          <a:p>
            <a:pPr lvl="2" indent="77788" algn="just"/>
            <a:r>
              <a:rPr lang="en-US" dirty="0" smtClean="0"/>
              <a:t>Label(string </a:t>
            </a:r>
            <a:r>
              <a:rPr lang="en-US" dirty="0" err="1" smtClean="0"/>
              <a:t>str,int</a:t>
            </a:r>
            <a:r>
              <a:rPr lang="en-US" dirty="0" smtClean="0"/>
              <a:t> how)</a:t>
            </a:r>
          </a:p>
          <a:p>
            <a:pPr lvl="5" indent="-363538" algn="just">
              <a:buFont typeface="Arial" pitchFamily="34" charset="0"/>
              <a:buChar char="•"/>
            </a:pPr>
            <a:endParaRPr lang="en-US" dirty="0" smtClean="0"/>
          </a:p>
          <a:p>
            <a:pPr marL="620713" lvl="5" indent="-77788" algn="just">
              <a:buFontTx/>
              <a:buChar char="-"/>
            </a:pPr>
            <a:r>
              <a:rPr lang="en-US" dirty="0" smtClean="0"/>
              <a:t>this version create string specified by </a:t>
            </a:r>
            <a:r>
              <a:rPr lang="en-US" dirty="0" err="1" smtClean="0"/>
              <a:t>str</a:t>
            </a:r>
            <a:r>
              <a:rPr lang="en-US" dirty="0" smtClean="0"/>
              <a:t> using alignment specified by how. The value of how must be one of these : </a:t>
            </a:r>
            <a:r>
              <a:rPr lang="en-US" dirty="0" err="1" smtClean="0"/>
              <a:t>Label.LEFT,Label.RIGHT,Label.CENTER</a:t>
            </a:r>
            <a:endParaRPr lang="en-US" dirty="0" smtClean="0"/>
          </a:p>
          <a:p>
            <a:pPr marL="620713" lvl="5" indent="-527050" algn="just">
              <a:buFont typeface="Arial" pitchFamily="34" charset="0"/>
              <a:buChar char="•"/>
            </a:pPr>
            <a:endParaRPr lang="en-US" dirty="0" smtClean="0"/>
          </a:p>
          <a:p>
            <a:pPr marL="620713" lvl="5" indent="-527050" algn="just">
              <a:buFont typeface="Arial" pitchFamily="34" charset="0"/>
              <a:buChar char="•"/>
            </a:pPr>
            <a:r>
              <a:rPr lang="en-US" dirty="0" smtClean="0"/>
              <a:t>Methods –</a:t>
            </a:r>
          </a:p>
          <a:p>
            <a:pPr marL="620713" lvl="5" indent="-527050" algn="just">
              <a:buFont typeface="Arial" pitchFamily="34" charset="0"/>
              <a:buChar char="•"/>
            </a:pPr>
            <a:endParaRPr lang="en-US" dirty="0" smtClean="0"/>
          </a:p>
          <a:p>
            <a:pPr marL="620713" lvl="5" indent="277813" algn="just"/>
            <a:r>
              <a:rPr lang="en-US" dirty="0" smtClean="0"/>
              <a:t>Void </a:t>
            </a:r>
            <a:r>
              <a:rPr lang="en-US" dirty="0" err="1" smtClean="0"/>
              <a:t>setText</a:t>
            </a:r>
            <a:r>
              <a:rPr lang="en-US" dirty="0" smtClean="0"/>
              <a:t>(string  </a:t>
            </a:r>
            <a:r>
              <a:rPr lang="en-US" dirty="0" err="1" smtClean="0"/>
              <a:t>str</a:t>
            </a:r>
            <a:r>
              <a:rPr lang="en-US" dirty="0" smtClean="0"/>
              <a:t>)</a:t>
            </a:r>
          </a:p>
          <a:p>
            <a:pPr marL="620713" lvl="5" indent="277813" algn="just"/>
            <a:r>
              <a:rPr lang="en-US" dirty="0" smtClean="0"/>
              <a:t>String </a:t>
            </a:r>
            <a:r>
              <a:rPr lang="en-US" dirty="0" err="1" smtClean="0"/>
              <a:t>getText</a:t>
            </a:r>
            <a:r>
              <a:rPr lang="en-US" dirty="0" smtClean="0"/>
              <a:t>()</a:t>
            </a:r>
          </a:p>
          <a:p>
            <a:pPr marL="620713" lvl="5" indent="277813" algn="just"/>
            <a:r>
              <a:rPr lang="en-US" dirty="0" smtClean="0"/>
              <a:t>Void </a:t>
            </a:r>
            <a:r>
              <a:rPr lang="en-US" dirty="0" err="1" smtClean="0"/>
              <a:t>setAlignment</a:t>
            </a:r>
            <a:r>
              <a:rPr lang="en-US" dirty="0" smtClean="0"/>
              <a:t>(</a:t>
            </a:r>
            <a:r>
              <a:rPr lang="en-US" dirty="0" err="1" smtClean="0"/>
              <a:t>int</a:t>
            </a:r>
            <a:r>
              <a:rPr lang="en-US" dirty="0" smtClean="0"/>
              <a:t> how)</a:t>
            </a:r>
          </a:p>
          <a:p>
            <a:pPr marL="620713" lvl="5" indent="277813" algn="just"/>
            <a:endParaRPr lang="en-US" dirty="0" smtClean="0"/>
          </a:p>
          <a:p>
            <a:pPr lvl="1" indent="-363538" algn="just">
              <a:buFont typeface="Arial" pitchFamily="34" charset="0"/>
              <a:buChar char="•"/>
            </a:pPr>
            <a:endParaRPr lang="en-US" dirty="0" smtClean="0"/>
          </a:p>
          <a:p>
            <a:pPr lvl="1" indent="-363538" algn="just">
              <a:buFont typeface="Arial" pitchFamily="34" charset="0"/>
              <a:buChar char="•"/>
            </a:pPr>
            <a:endParaRPr lang="en-US" dirty="0" smtClean="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Labels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415181"/>
            <a:ext cx="8572560" cy="3970318"/>
          </a:xfrm>
          <a:prstGeom prst="rect">
            <a:avLst/>
          </a:prstGeom>
        </p:spPr>
        <p:txBody>
          <a:bodyPr wrap="square">
            <a:spAutoFit/>
          </a:bodyPr>
          <a:lstStyle/>
          <a:p>
            <a:pPr lvl="1" indent="-363538" algn="just">
              <a:buFont typeface="Arial" pitchFamily="34" charset="0"/>
              <a:buChar char="•"/>
            </a:pPr>
            <a:r>
              <a:rPr lang="en-US" dirty="0" smtClean="0"/>
              <a:t>Constructors –</a:t>
            </a:r>
          </a:p>
          <a:p>
            <a:pPr lvl="2" indent="77788" algn="just"/>
            <a:r>
              <a:rPr lang="en-US" dirty="0" err="1" smtClean="0"/>
              <a:t>TextField</a:t>
            </a:r>
            <a:r>
              <a:rPr lang="en-US" dirty="0" smtClean="0"/>
              <a:t>()</a:t>
            </a:r>
          </a:p>
          <a:p>
            <a:pPr lvl="2" indent="77788" algn="just"/>
            <a:r>
              <a:rPr lang="en-US" dirty="0" err="1" smtClean="0"/>
              <a:t>TextField</a:t>
            </a:r>
            <a:r>
              <a:rPr lang="en-US" dirty="0" smtClean="0"/>
              <a:t>(</a:t>
            </a:r>
            <a:r>
              <a:rPr lang="en-US" dirty="0" err="1" smtClean="0"/>
              <a:t>int</a:t>
            </a:r>
            <a:r>
              <a:rPr lang="en-US" dirty="0" smtClean="0"/>
              <a:t> num)</a:t>
            </a:r>
          </a:p>
          <a:p>
            <a:pPr lvl="5" indent="-363538" algn="just">
              <a:buFont typeface="Arial" pitchFamily="34" charset="0"/>
              <a:buChar char="•"/>
            </a:pPr>
            <a:endParaRPr lang="en-US" dirty="0" smtClean="0"/>
          </a:p>
          <a:p>
            <a:pPr marL="620713" lvl="5" indent="-527050" algn="just">
              <a:buFont typeface="Arial" pitchFamily="34" charset="0"/>
              <a:buChar char="•"/>
            </a:pPr>
            <a:endParaRPr lang="en-US" dirty="0" smtClean="0"/>
          </a:p>
          <a:p>
            <a:pPr marL="620713" lvl="5" indent="-527050" algn="just">
              <a:buFont typeface="Arial" pitchFamily="34" charset="0"/>
              <a:buChar char="•"/>
            </a:pPr>
            <a:endParaRPr lang="en-US" dirty="0" smtClean="0"/>
          </a:p>
          <a:p>
            <a:pPr marL="620713" lvl="5" indent="-527050" algn="just">
              <a:buFont typeface="Arial" pitchFamily="34" charset="0"/>
              <a:buChar char="•"/>
            </a:pPr>
            <a:r>
              <a:rPr lang="en-US" dirty="0" smtClean="0"/>
              <a:t>Methods –</a:t>
            </a:r>
          </a:p>
          <a:p>
            <a:pPr marL="620713" lvl="5" indent="-527050" algn="just">
              <a:buFont typeface="Arial" pitchFamily="34" charset="0"/>
              <a:buChar char="•"/>
            </a:pPr>
            <a:endParaRPr lang="en-US" dirty="0" smtClean="0"/>
          </a:p>
          <a:p>
            <a:pPr marL="620713" lvl="5" indent="277813" algn="just"/>
            <a:r>
              <a:rPr lang="en-US" dirty="0" smtClean="0"/>
              <a:t>String </a:t>
            </a:r>
            <a:r>
              <a:rPr lang="en-US" dirty="0" err="1" smtClean="0"/>
              <a:t>getText</a:t>
            </a:r>
            <a:r>
              <a:rPr lang="en-US" dirty="0" smtClean="0"/>
              <a:t>()</a:t>
            </a:r>
          </a:p>
          <a:p>
            <a:pPr marL="620713" lvl="5" indent="277813" algn="just"/>
            <a:r>
              <a:rPr lang="en-US" dirty="0" smtClean="0"/>
              <a:t>Void  </a:t>
            </a:r>
            <a:r>
              <a:rPr lang="en-US" dirty="0" err="1" smtClean="0"/>
              <a:t>setText</a:t>
            </a:r>
            <a:r>
              <a:rPr lang="en-US" dirty="0" smtClean="0"/>
              <a:t>(String </a:t>
            </a:r>
            <a:r>
              <a:rPr lang="en-US" dirty="0" err="1" smtClean="0"/>
              <a:t>str</a:t>
            </a:r>
            <a:r>
              <a:rPr lang="en-US" dirty="0" smtClean="0"/>
              <a:t>)</a:t>
            </a:r>
          </a:p>
          <a:p>
            <a:pPr marL="620713" lvl="5" indent="277813" algn="just"/>
            <a:r>
              <a:rPr lang="en-US" dirty="0" smtClean="0"/>
              <a:t>Void </a:t>
            </a:r>
            <a:r>
              <a:rPr lang="en-US" dirty="0" err="1" smtClean="0"/>
              <a:t>setEditable</a:t>
            </a:r>
            <a:r>
              <a:rPr lang="en-US" dirty="0" smtClean="0"/>
              <a:t>(</a:t>
            </a:r>
            <a:r>
              <a:rPr lang="en-US" dirty="0" err="1" smtClean="0"/>
              <a:t>boolean</a:t>
            </a:r>
            <a:r>
              <a:rPr lang="en-US" dirty="0" smtClean="0"/>
              <a:t> b)</a:t>
            </a:r>
          </a:p>
          <a:p>
            <a:pPr marL="620713" lvl="5" indent="277813" algn="just"/>
            <a:endParaRPr lang="en-US" dirty="0" smtClean="0"/>
          </a:p>
          <a:p>
            <a:pPr lvl="1" indent="-363538" algn="just">
              <a:buFont typeface="Arial" pitchFamily="34" charset="0"/>
              <a:buChar char="•"/>
            </a:pPr>
            <a:endParaRPr lang="en-US" dirty="0" smtClean="0"/>
          </a:p>
          <a:p>
            <a:pPr lvl="1" indent="-363538" algn="just">
              <a:buFont typeface="Arial" pitchFamily="34" charset="0"/>
              <a:buChar char="•"/>
            </a:pPr>
            <a:endParaRPr lang="en-US" dirty="0" smtClean="0"/>
          </a:p>
        </p:txBody>
      </p:sp>
      <p:sp>
        <p:nvSpPr>
          <p:cNvPr id="10" name="Rectangle 4"/>
          <p:cNvSpPr txBox="1">
            <a:spLocks noChangeArrowheads="1"/>
          </p:cNvSpPr>
          <p:nvPr/>
        </p:nvSpPr>
        <p:spPr>
          <a:xfrm>
            <a:off x="214282" y="928670"/>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err="1" smtClean="0">
                <a:solidFill>
                  <a:schemeClr val="accent6"/>
                </a:solidFill>
              </a:rPr>
              <a:t>TextField</a:t>
            </a:r>
            <a:r>
              <a:rPr lang="en-US" sz="2400" b="1" dirty="0" smtClean="0">
                <a:solidFill>
                  <a:schemeClr val="accent6"/>
                </a:solidFill>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142984"/>
            <a:ext cx="8572560" cy="6186309"/>
          </a:xfrm>
          <a:prstGeom prst="rect">
            <a:avLst/>
          </a:prstGeom>
        </p:spPr>
        <p:txBody>
          <a:bodyPr wrap="square">
            <a:spAutoFit/>
          </a:bodyPr>
          <a:lstStyle/>
          <a:p>
            <a:pPr lvl="1" indent="-363538" algn="just">
              <a:buFont typeface="Arial" pitchFamily="34" charset="0"/>
              <a:buChar char="•"/>
            </a:pPr>
            <a:r>
              <a:rPr lang="en-US" dirty="0" smtClean="0"/>
              <a:t>Constructors –</a:t>
            </a:r>
          </a:p>
          <a:p>
            <a:pPr lvl="2" indent="77788" algn="just"/>
            <a:r>
              <a:rPr lang="en-US" dirty="0" smtClean="0"/>
              <a:t>Button()</a:t>
            </a:r>
          </a:p>
          <a:p>
            <a:pPr lvl="2" indent="77788" algn="just"/>
            <a:r>
              <a:rPr lang="en-US" dirty="0" smtClean="0"/>
              <a:t>Button(string </a:t>
            </a:r>
            <a:r>
              <a:rPr lang="en-US" dirty="0" err="1" smtClean="0"/>
              <a:t>str</a:t>
            </a:r>
            <a:r>
              <a:rPr lang="en-US" dirty="0" smtClean="0"/>
              <a:t>)</a:t>
            </a:r>
          </a:p>
          <a:p>
            <a:pPr marL="620713" lvl="5" indent="-527050" algn="just">
              <a:buFont typeface="Arial" pitchFamily="34" charset="0"/>
              <a:buChar char="•"/>
            </a:pPr>
            <a:endParaRPr lang="en-US" dirty="0" smtClean="0"/>
          </a:p>
          <a:p>
            <a:pPr marL="620713" lvl="5" indent="-527050" algn="just">
              <a:buFont typeface="Arial" pitchFamily="34" charset="0"/>
              <a:buChar char="•"/>
            </a:pPr>
            <a:r>
              <a:rPr lang="en-US" dirty="0" smtClean="0"/>
              <a:t>Methods –</a:t>
            </a:r>
          </a:p>
          <a:p>
            <a:pPr marL="620713" lvl="5" indent="277813" algn="just"/>
            <a:r>
              <a:rPr lang="en-US" dirty="0" smtClean="0"/>
              <a:t>Void </a:t>
            </a:r>
            <a:r>
              <a:rPr lang="en-US" dirty="0" err="1" smtClean="0"/>
              <a:t>setLabel</a:t>
            </a:r>
            <a:r>
              <a:rPr lang="en-US" dirty="0" smtClean="0"/>
              <a:t>(String  </a:t>
            </a:r>
            <a:r>
              <a:rPr lang="en-US" dirty="0" err="1" smtClean="0"/>
              <a:t>str</a:t>
            </a:r>
            <a:r>
              <a:rPr lang="en-US" dirty="0" smtClean="0"/>
              <a:t>)</a:t>
            </a:r>
          </a:p>
          <a:p>
            <a:pPr marL="620713" lvl="5" indent="277813" algn="just"/>
            <a:r>
              <a:rPr lang="en-US" dirty="0" smtClean="0"/>
              <a:t>String </a:t>
            </a:r>
            <a:r>
              <a:rPr lang="en-US" dirty="0" err="1" smtClean="0"/>
              <a:t>getlabel</a:t>
            </a:r>
            <a:r>
              <a:rPr lang="en-US" dirty="0" smtClean="0"/>
              <a:t>()</a:t>
            </a:r>
          </a:p>
          <a:p>
            <a:pPr marL="620713" lvl="5" indent="277813" algn="just"/>
            <a:endParaRPr lang="en-US" dirty="0" smtClean="0"/>
          </a:p>
          <a:p>
            <a:pPr marL="620713" lvl="5" indent="-527050" algn="just">
              <a:buFont typeface="Arial" pitchFamily="34" charset="0"/>
              <a:buChar char="•"/>
            </a:pPr>
            <a:r>
              <a:rPr lang="en-US" b="1" dirty="0" smtClean="0"/>
              <a:t>Handling Buttons –</a:t>
            </a:r>
          </a:p>
          <a:p>
            <a:pPr marL="620713" lvl="5" indent="-527050" algn="just">
              <a:buFont typeface="Arial" pitchFamily="34" charset="0"/>
              <a:buChar char="•"/>
            </a:pPr>
            <a:r>
              <a:rPr lang="en-US" b="1" dirty="0" err="1" smtClean="0"/>
              <a:t>ActionEvent</a:t>
            </a:r>
            <a:r>
              <a:rPr lang="en-US" b="1" dirty="0" smtClean="0"/>
              <a:t> class :</a:t>
            </a:r>
          </a:p>
          <a:p>
            <a:pPr marL="1535113" lvl="7" indent="-527050" algn="just"/>
            <a:r>
              <a:rPr lang="en-US" dirty="0" smtClean="0"/>
              <a:t>An </a:t>
            </a:r>
            <a:r>
              <a:rPr lang="en-US" dirty="0" err="1" smtClean="0"/>
              <a:t>ActionEvent</a:t>
            </a:r>
            <a:r>
              <a:rPr lang="en-US" dirty="0" smtClean="0"/>
              <a:t> is generated when a button  is pressed, a list item is double</a:t>
            </a:r>
          </a:p>
          <a:p>
            <a:pPr marL="1535113" lvl="7" indent="-1177925" algn="just"/>
            <a:r>
              <a:rPr lang="en-US" dirty="0" smtClean="0"/>
              <a:t> clicked or menu item is selected.</a:t>
            </a:r>
          </a:p>
          <a:p>
            <a:pPr marL="620713" lvl="5" indent="277813" algn="just"/>
            <a:endParaRPr lang="en-US" dirty="0" smtClean="0"/>
          </a:p>
          <a:p>
            <a:pPr marL="620713" lvl="5" indent="277813" algn="just"/>
            <a:r>
              <a:rPr lang="en-US" dirty="0" smtClean="0"/>
              <a:t>Object </a:t>
            </a:r>
            <a:r>
              <a:rPr lang="en-US" dirty="0" err="1" smtClean="0"/>
              <a:t>getsource</a:t>
            </a:r>
            <a:r>
              <a:rPr lang="en-US" dirty="0" smtClean="0"/>
              <a:t>() -		return object on which event is occurred.</a:t>
            </a:r>
          </a:p>
          <a:p>
            <a:pPr marL="620713" lvl="5" indent="-620713" algn="just">
              <a:buFont typeface="Arial" pitchFamily="34" charset="0"/>
              <a:buChar char="•"/>
            </a:pPr>
            <a:r>
              <a:rPr lang="en-US" b="1" dirty="0" err="1" smtClean="0"/>
              <a:t>ActionListener</a:t>
            </a:r>
            <a:r>
              <a:rPr lang="en-US" b="1" dirty="0" smtClean="0"/>
              <a:t> Interface :</a:t>
            </a:r>
          </a:p>
          <a:p>
            <a:pPr marL="1077913" lvl="6" indent="-620713" algn="just">
              <a:buFont typeface="Arial" pitchFamily="34" charset="0"/>
              <a:buChar char="•"/>
            </a:pPr>
            <a:r>
              <a:rPr lang="en-US" dirty="0" smtClean="0"/>
              <a:t>Each time button is pressed an action event is generated. This is sent to any listeners. each listener implements </a:t>
            </a:r>
            <a:r>
              <a:rPr lang="en-US" dirty="0" err="1" smtClean="0"/>
              <a:t>ActionListener</a:t>
            </a:r>
            <a:r>
              <a:rPr lang="en-US" dirty="0" smtClean="0"/>
              <a:t> interface. That interface define </a:t>
            </a:r>
            <a:r>
              <a:rPr lang="en-US" dirty="0" err="1" smtClean="0"/>
              <a:t>actionPerformed</a:t>
            </a:r>
            <a:r>
              <a:rPr lang="en-US" dirty="0" smtClean="0"/>
              <a:t>() method which called when an event occur.</a:t>
            </a:r>
          </a:p>
          <a:p>
            <a:pPr marL="1077913" lvl="6" indent="-620713" algn="just">
              <a:buFont typeface="Arial" pitchFamily="34" charset="0"/>
              <a:buChar char="•"/>
            </a:pPr>
            <a:endParaRPr lang="en-US" dirty="0" smtClean="0"/>
          </a:p>
          <a:p>
            <a:pPr marL="1077913" lvl="6" indent="-620713" algn="just">
              <a:buFont typeface="Arial" pitchFamily="34" charset="0"/>
              <a:buChar char="•"/>
            </a:pPr>
            <a:r>
              <a:rPr lang="en-US" dirty="0" smtClean="0"/>
              <a:t>Void </a:t>
            </a:r>
            <a:r>
              <a:rPr lang="en-US" dirty="0" err="1" smtClean="0"/>
              <a:t>actionPerformed</a:t>
            </a:r>
            <a:r>
              <a:rPr lang="en-US" dirty="0" smtClean="0"/>
              <a:t>(</a:t>
            </a:r>
            <a:r>
              <a:rPr lang="en-US" dirty="0" err="1" smtClean="0"/>
              <a:t>ActionEvent</a:t>
            </a:r>
            <a:r>
              <a:rPr lang="en-US" dirty="0" smtClean="0"/>
              <a:t> </a:t>
            </a:r>
            <a:r>
              <a:rPr lang="en-US" dirty="0" err="1" smtClean="0"/>
              <a:t>obj</a:t>
            </a:r>
            <a:r>
              <a:rPr lang="en-US" dirty="0" smtClean="0"/>
              <a:t>)</a:t>
            </a:r>
          </a:p>
          <a:p>
            <a:pPr lvl="1" indent="-363538" algn="just">
              <a:buFont typeface="Arial" pitchFamily="34" charset="0"/>
              <a:buChar char="•"/>
            </a:pPr>
            <a:endParaRPr lang="en-US" dirty="0" smtClean="0"/>
          </a:p>
          <a:p>
            <a:pPr lvl="1" indent="-363538" algn="just">
              <a:buFont typeface="Arial" pitchFamily="34" charset="0"/>
              <a:buChar char="•"/>
            </a:pPr>
            <a:endParaRPr lang="en-US" dirty="0" smtClean="0"/>
          </a:p>
        </p:txBody>
      </p:sp>
      <p:sp>
        <p:nvSpPr>
          <p:cNvPr id="10" name="Rectangle 4"/>
          <p:cNvSpPr txBox="1">
            <a:spLocks noChangeArrowheads="1"/>
          </p:cNvSpPr>
          <p:nvPr/>
        </p:nvSpPr>
        <p:spPr>
          <a:xfrm>
            <a:off x="214282" y="785794"/>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Buttons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142985"/>
            <a:ext cx="8572560" cy="5632311"/>
          </a:xfrm>
          <a:prstGeom prst="rect">
            <a:avLst/>
          </a:prstGeom>
        </p:spPr>
        <p:txBody>
          <a:bodyPr wrap="square">
            <a:spAutoFit/>
          </a:bodyPr>
          <a:lstStyle/>
          <a:p>
            <a:pPr lvl="1" indent="-363538" algn="just">
              <a:buFont typeface="Arial" pitchFamily="34" charset="0"/>
              <a:buChar char="•"/>
            </a:pPr>
            <a:r>
              <a:rPr lang="en-US" dirty="0" smtClean="0"/>
              <a:t>Constructors –</a:t>
            </a:r>
          </a:p>
          <a:p>
            <a:pPr lvl="2" indent="77788" algn="just"/>
            <a:r>
              <a:rPr lang="en-US" dirty="0" smtClean="0"/>
              <a:t>Checkbox()</a:t>
            </a:r>
          </a:p>
          <a:p>
            <a:pPr lvl="2" indent="77788" algn="just"/>
            <a:r>
              <a:rPr lang="en-US" dirty="0" smtClean="0"/>
              <a:t>Checkbox(string </a:t>
            </a:r>
            <a:r>
              <a:rPr lang="en-US" dirty="0" err="1" smtClean="0"/>
              <a:t>str</a:t>
            </a:r>
            <a:r>
              <a:rPr lang="en-US" dirty="0" smtClean="0"/>
              <a:t>)</a:t>
            </a:r>
          </a:p>
          <a:p>
            <a:pPr lvl="2" indent="77788" algn="just"/>
            <a:r>
              <a:rPr lang="en-US" dirty="0" smtClean="0"/>
              <a:t>Checkbox(string </a:t>
            </a:r>
            <a:r>
              <a:rPr lang="en-US" dirty="0" err="1" smtClean="0"/>
              <a:t>str,boolean</a:t>
            </a:r>
            <a:r>
              <a:rPr lang="en-US" dirty="0" smtClean="0"/>
              <a:t> on)</a:t>
            </a:r>
          </a:p>
          <a:p>
            <a:pPr lvl="2" indent="77788" algn="just"/>
            <a:r>
              <a:rPr lang="en-US" dirty="0" smtClean="0"/>
              <a:t>Checkbox(string </a:t>
            </a:r>
            <a:r>
              <a:rPr lang="en-US" dirty="0" err="1" smtClean="0"/>
              <a:t>str,boolean</a:t>
            </a:r>
            <a:r>
              <a:rPr lang="en-US" dirty="0" smtClean="0"/>
              <a:t> </a:t>
            </a:r>
            <a:r>
              <a:rPr lang="en-US" dirty="0" err="1" smtClean="0"/>
              <a:t>on,CheckbocGroup</a:t>
            </a:r>
            <a:r>
              <a:rPr lang="en-US" dirty="0" smtClean="0"/>
              <a:t> </a:t>
            </a:r>
            <a:r>
              <a:rPr lang="en-US" dirty="0" err="1" smtClean="0"/>
              <a:t>cb</a:t>
            </a:r>
            <a:r>
              <a:rPr lang="en-US" dirty="0" smtClean="0"/>
              <a:t>)	</a:t>
            </a:r>
            <a:r>
              <a:rPr lang="en-US" b="1" dirty="0" smtClean="0"/>
              <a:t>//for Radio buttons</a:t>
            </a:r>
          </a:p>
          <a:p>
            <a:pPr marL="620713" lvl="5" indent="-527050" algn="just">
              <a:buFont typeface="Arial" pitchFamily="34" charset="0"/>
              <a:buChar char="•"/>
            </a:pPr>
            <a:r>
              <a:rPr lang="en-US" dirty="0" smtClean="0"/>
              <a:t>Methods –</a:t>
            </a:r>
          </a:p>
          <a:p>
            <a:pPr marL="620713" lvl="5" indent="277813" algn="just"/>
            <a:r>
              <a:rPr lang="en-US" dirty="0" smtClean="0"/>
              <a:t>Boolean  </a:t>
            </a:r>
            <a:r>
              <a:rPr lang="en-US" dirty="0" err="1" smtClean="0"/>
              <a:t>getState</a:t>
            </a:r>
            <a:r>
              <a:rPr lang="en-US" dirty="0" smtClean="0"/>
              <a:t>()</a:t>
            </a:r>
          </a:p>
          <a:p>
            <a:pPr marL="620713" lvl="5" indent="277813" algn="just"/>
            <a:r>
              <a:rPr lang="en-US" dirty="0" smtClean="0"/>
              <a:t>Boolean  </a:t>
            </a:r>
            <a:r>
              <a:rPr lang="en-US" dirty="0" err="1" smtClean="0"/>
              <a:t>getState</a:t>
            </a:r>
            <a:r>
              <a:rPr lang="en-US" dirty="0" smtClean="0"/>
              <a:t>(</a:t>
            </a:r>
            <a:r>
              <a:rPr lang="en-US" dirty="0" err="1" smtClean="0"/>
              <a:t>boolean</a:t>
            </a:r>
            <a:r>
              <a:rPr lang="en-US" dirty="0" smtClean="0"/>
              <a:t> on)</a:t>
            </a:r>
          </a:p>
          <a:p>
            <a:pPr marL="620713" lvl="5" indent="277813" algn="just"/>
            <a:r>
              <a:rPr lang="en-US" dirty="0" smtClean="0"/>
              <a:t>String </a:t>
            </a:r>
            <a:r>
              <a:rPr lang="en-US" dirty="0" err="1" smtClean="0"/>
              <a:t>getlabel</a:t>
            </a:r>
            <a:r>
              <a:rPr lang="en-US" dirty="0" smtClean="0"/>
              <a:t>()		// get label of this checkbox</a:t>
            </a:r>
          </a:p>
          <a:p>
            <a:pPr marL="620713" lvl="5" indent="277813" algn="just"/>
            <a:r>
              <a:rPr lang="en-US" dirty="0" smtClean="0"/>
              <a:t>Void </a:t>
            </a:r>
            <a:r>
              <a:rPr lang="en-US" dirty="0" err="1" smtClean="0"/>
              <a:t>setLabel</a:t>
            </a:r>
            <a:r>
              <a:rPr lang="en-US" dirty="0" smtClean="0"/>
              <a:t>()</a:t>
            </a:r>
          </a:p>
          <a:p>
            <a:pPr marL="620713" lvl="5" indent="-527050" algn="just">
              <a:buFont typeface="Arial" pitchFamily="34" charset="0"/>
              <a:buChar char="•"/>
            </a:pPr>
            <a:r>
              <a:rPr lang="en-US" b="1" dirty="0" smtClean="0"/>
              <a:t>Handling Checkboxes –</a:t>
            </a:r>
          </a:p>
          <a:p>
            <a:pPr marL="620713" lvl="5" indent="-527050" algn="just">
              <a:buFont typeface="Arial" pitchFamily="34" charset="0"/>
              <a:buChar char="•"/>
            </a:pPr>
            <a:r>
              <a:rPr lang="en-US" b="1" dirty="0" err="1" smtClean="0"/>
              <a:t>ItemEvent</a:t>
            </a:r>
            <a:r>
              <a:rPr lang="en-US" b="1" dirty="0" smtClean="0"/>
              <a:t> class :</a:t>
            </a:r>
          </a:p>
          <a:p>
            <a:pPr marL="1535113" lvl="7" indent="-527050" algn="just"/>
            <a:r>
              <a:rPr lang="en-US" dirty="0" smtClean="0"/>
              <a:t>An </a:t>
            </a:r>
            <a:r>
              <a:rPr lang="en-US" dirty="0" err="1" smtClean="0"/>
              <a:t>ItemEvent</a:t>
            </a:r>
            <a:r>
              <a:rPr lang="en-US" dirty="0" smtClean="0"/>
              <a:t> is generated when a checkbox is selected.</a:t>
            </a:r>
          </a:p>
          <a:p>
            <a:pPr marL="620713" lvl="5" indent="277813" algn="just"/>
            <a:r>
              <a:rPr lang="en-US" b="1" dirty="0" smtClean="0"/>
              <a:t>Object </a:t>
            </a:r>
            <a:r>
              <a:rPr lang="en-US" b="1" dirty="0" err="1" smtClean="0"/>
              <a:t>getItem</a:t>
            </a:r>
            <a:r>
              <a:rPr lang="en-US" b="1" dirty="0" smtClean="0"/>
              <a:t>() -	</a:t>
            </a:r>
            <a:r>
              <a:rPr lang="en-US" dirty="0" smtClean="0"/>
              <a:t>	return item affected by the event .</a:t>
            </a:r>
          </a:p>
          <a:p>
            <a:pPr marL="620713" lvl="5" indent="-620713" algn="just">
              <a:buFont typeface="Arial" pitchFamily="34" charset="0"/>
              <a:buChar char="•"/>
            </a:pPr>
            <a:r>
              <a:rPr lang="en-US" b="1" dirty="0" err="1" smtClean="0"/>
              <a:t>ItemListener</a:t>
            </a:r>
            <a:r>
              <a:rPr lang="en-US" b="1" dirty="0" smtClean="0"/>
              <a:t> Interface :</a:t>
            </a:r>
          </a:p>
          <a:p>
            <a:pPr marL="1077913" lvl="6" indent="-620713" algn="just">
              <a:buFont typeface="Arial" pitchFamily="34" charset="0"/>
              <a:buChar char="•"/>
            </a:pPr>
            <a:r>
              <a:rPr lang="en-US" dirty="0" smtClean="0"/>
              <a:t>Each time Checkbox is selected or deselected an item event is generated. This is sent to any listeners. each listener implements </a:t>
            </a:r>
            <a:r>
              <a:rPr lang="en-US" dirty="0" err="1" smtClean="0"/>
              <a:t>ItemListener</a:t>
            </a:r>
            <a:r>
              <a:rPr lang="en-US" dirty="0" smtClean="0"/>
              <a:t> interface. That interface define </a:t>
            </a:r>
            <a:r>
              <a:rPr lang="en-US" dirty="0" err="1" smtClean="0"/>
              <a:t>itemStateChanged</a:t>
            </a:r>
            <a:r>
              <a:rPr lang="en-US" dirty="0" smtClean="0"/>
              <a:t>() method which called when an event occur.</a:t>
            </a:r>
          </a:p>
          <a:p>
            <a:pPr marL="1077913" lvl="6" indent="-620713" algn="just"/>
            <a:r>
              <a:rPr lang="en-US" b="1" dirty="0" smtClean="0"/>
              <a:t>	Void </a:t>
            </a:r>
            <a:r>
              <a:rPr lang="en-US" b="1" dirty="0" err="1" smtClean="0"/>
              <a:t>itemStateChanged</a:t>
            </a:r>
            <a:r>
              <a:rPr lang="en-US" b="1" dirty="0" smtClean="0"/>
              <a:t>(</a:t>
            </a:r>
            <a:r>
              <a:rPr lang="en-US" b="1" dirty="0" err="1" smtClean="0"/>
              <a:t>ItemEvent</a:t>
            </a:r>
            <a:r>
              <a:rPr lang="en-US" b="1" dirty="0" smtClean="0"/>
              <a:t> </a:t>
            </a:r>
            <a:r>
              <a:rPr lang="en-US" b="1" dirty="0" err="1" smtClean="0"/>
              <a:t>obj</a:t>
            </a:r>
            <a:r>
              <a:rPr lang="en-US" b="1" dirty="0" smtClean="0"/>
              <a:t>)</a:t>
            </a:r>
            <a:endParaRPr lang="en-US" dirty="0" smtClean="0"/>
          </a:p>
        </p:txBody>
      </p:sp>
      <p:sp>
        <p:nvSpPr>
          <p:cNvPr id="10" name="Rectangle 4"/>
          <p:cNvSpPr txBox="1">
            <a:spLocks noChangeArrowheads="1"/>
          </p:cNvSpPr>
          <p:nvPr/>
        </p:nvSpPr>
        <p:spPr>
          <a:xfrm>
            <a:off x="214282" y="785794"/>
            <a:ext cx="3786214"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Check Boxes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142985"/>
            <a:ext cx="8572560" cy="5216813"/>
          </a:xfrm>
          <a:prstGeom prst="rect">
            <a:avLst/>
          </a:prstGeom>
        </p:spPr>
        <p:txBody>
          <a:bodyPr wrap="square">
            <a:spAutoFit/>
          </a:bodyPr>
          <a:lstStyle/>
          <a:p>
            <a:pPr lvl="1" indent="-363538" algn="just">
              <a:buFont typeface="Arial" pitchFamily="34" charset="0"/>
              <a:buChar char="•"/>
            </a:pPr>
            <a:r>
              <a:rPr lang="en-US" dirty="0" smtClean="0"/>
              <a:t>Constructors –</a:t>
            </a:r>
          </a:p>
          <a:p>
            <a:pPr lvl="2" indent="77788" algn="just"/>
            <a:r>
              <a:rPr lang="en-US" dirty="0" smtClean="0"/>
              <a:t>Choice()</a:t>
            </a:r>
          </a:p>
          <a:p>
            <a:pPr lvl="2" indent="77788" algn="just"/>
            <a:endParaRPr lang="en-US" dirty="0" smtClean="0"/>
          </a:p>
          <a:p>
            <a:pPr marL="620713" lvl="5" indent="-527050" algn="just">
              <a:buFont typeface="Arial" pitchFamily="34" charset="0"/>
              <a:buChar char="•"/>
            </a:pPr>
            <a:r>
              <a:rPr lang="en-US" dirty="0" smtClean="0"/>
              <a:t>Methods –</a:t>
            </a:r>
          </a:p>
          <a:p>
            <a:pPr marL="620713" lvl="5" indent="277813" algn="just">
              <a:lnSpc>
                <a:spcPct val="150000"/>
              </a:lnSpc>
            </a:pPr>
            <a:r>
              <a:rPr lang="en-US" dirty="0" smtClean="0"/>
              <a:t>void  add(String name)</a:t>
            </a:r>
          </a:p>
          <a:p>
            <a:pPr marL="620713" lvl="5" indent="277813" algn="just">
              <a:lnSpc>
                <a:spcPct val="150000"/>
              </a:lnSpc>
            </a:pPr>
            <a:r>
              <a:rPr lang="en-US" dirty="0" smtClean="0"/>
              <a:t>String  </a:t>
            </a:r>
            <a:r>
              <a:rPr lang="en-US" dirty="0" err="1" smtClean="0"/>
              <a:t>getSelectedItem</a:t>
            </a:r>
            <a:r>
              <a:rPr lang="en-US" dirty="0" smtClean="0"/>
              <a:t>()</a:t>
            </a:r>
          </a:p>
          <a:p>
            <a:pPr marL="620713" lvl="5" indent="277813" algn="just">
              <a:lnSpc>
                <a:spcPct val="150000"/>
              </a:lnSpc>
            </a:pPr>
            <a:r>
              <a:rPr lang="en-US" dirty="0" err="1" smtClean="0"/>
              <a:t>int</a:t>
            </a:r>
            <a:r>
              <a:rPr lang="en-US" dirty="0" smtClean="0"/>
              <a:t> </a:t>
            </a:r>
            <a:r>
              <a:rPr lang="en-US" dirty="0" err="1" smtClean="0"/>
              <a:t>getSelectedIndex</a:t>
            </a:r>
            <a:r>
              <a:rPr lang="en-US" dirty="0" smtClean="0"/>
              <a:t>()		</a:t>
            </a:r>
            <a:r>
              <a:rPr lang="en-US" b="1" dirty="0" smtClean="0"/>
              <a:t>// first item index is 0.</a:t>
            </a:r>
          </a:p>
          <a:p>
            <a:pPr marL="620713" lvl="5" indent="277813" algn="just">
              <a:lnSpc>
                <a:spcPct val="150000"/>
              </a:lnSpc>
            </a:pPr>
            <a:r>
              <a:rPr lang="en-US" dirty="0" err="1" smtClean="0"/>
              <a:t>int</a:t>
            </a:r>
            <a:r>
              <a:rPr lang="en-US" dirty="0" smtClean="0"/>
              <a:t> </a:t>
            </a:r>
            <a:r>
              <a:rPr lang="en-US" dirty="0" err="1" smtClean="0"/>
              <a:t>getItemCount</a:t>
            </a:r>
            <a:r>
              <a:rPr lang="en-US" dirty="0" smtClean="0"/>
              <a:t>()</a:t>
            </a:r>
          </a:p>
          <a:p>
            <a:pPr marL="620713" lvl="5" indent="277813" algn="just">
              <a:lnSpc>
                <a:spcPct val="150000"/>
              </a:lnSpc>
            </a:pPr>
            <a:r>
              <a:rPr lang="en-US" dirty="0" smtClean="0"/>
              <a:t>Void select(</a:t>
            </a:r>
            <a:r>
              <a:rPr lang="en-US" dirty="0" err="1" smtClean="0"/>
              <a:t>int</a:t>
            </a:r>
            <a:r>
              <a:rPr lang="en-US" dirty="0" smtClean="0"/>
              <a:t> index)</a:t>
            </a:r>
          </a:p>
          <a:p>
            <a:pPr marL="620713" lvl="5" indent="277813" algn="just">
              <a:lnSpc>
                <a:spcPct val="150000"/>
              </a:lnSpc>
            </a:pPr>
            <a:r>
              <a:rPr lang="en-US" dirty="0" smtClean="0"/>
              <a:t>Void select(String name)</a:t>
            </a:r>
          </a:p>
          <a:p>
            <a:pPr marL="620713" lvl="5" indent="277813" algn="just">
              <a:lnSpc>
                <a:spcPct val="150000"/>
              </a:lnSpc>
            </a:pPr>
            <a:r>
              <a:rPr lang="en-US" dirty="0" smtClean="0"/>
              <a:t>String </a:t>
            </a:r>
            <a:r>
              <a:rPr lang="en-US" dirty="0" err="1" smtClean="0"/>
              <a:t>getItem</a:t>
            </a:r>
            <a:r>
              <a:rPr lang="en-US" dirty="0" smtClean="0"/>
              <a:t>(</a:t>
            </a:r>
            <a:r>
              <a:rPr lang="en-US" dirty="0" err="1" smtClean="0"/>
              <a:t>int</a:t>
            </a:r>
            <a:r>
              <a:rPr lang="en-US" dirty="0" smtClean="0"/>
              <a:t> index)</a:t>
            </a:r>
          </a:p>
          <a:p>
            <a:pPr marL="620713" lvl="5" indent="277813" algn="just"/>
            <a:endParaRPr lang="en-US" dirty="0" smtClean="0"/>
          </a:p>
          <a:p>
            <a:pPr marL="620713" lvl="5" indent="-527050" algn="just">
              <a:buFont typeface="Arial" pitchFamily="34" charset="0"/>
              <a:buChar char="•"/>
            </a:pPr>
            <a:r>
              <a:rPr lang="en-US" b="1" dirty="0" smtClean="0"/>
              <a:t>Handling Choice Control –</a:t>
            </a:r>
          </a:p>
          <a:p>
            <a:pPr marL="620713" lvl="5" indent="-527050" algn="just">
              <a:buFont typeface="Arial" pitchFamily="34" charset="0"/>
              <a:buChar char="•"/>
            </a:pPr>
            <a:endParaRPr lang="en-US" b="1" dirty="0" smtClean="0"/>
          </a:p>
          <a:p>
            <a:pPr marL="620713" lvl="5" indent="-527050" algn="just"/>
            <a:r>
              <a:rPr lang="en-US" b="1" dirty="0" smtClean="0"/>
              <a:t>				// same as Checkbox</a:t>
            </a: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Choice Control (drop down list)-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214422"/>
            <a:ext cx="7686700"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More Detailed Explanation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baseline="0" dirty="0" smtClean="0">
              <a:solidFill>
                <a:schemeClr val="tx1">
                  <a:lumMod val="85000"/>
                  <a:lumOff val="15000"/>
                </a:schemeClr>
              </a:solidFill>
            </a:endParaRPr>
          </a:p>
        </p:txBody>
      </p:sp>
      <p:sp>
        <p:nvSpPr>
          <p:cNvPr id="4" name="AutoShape 5"/>
          <p:cNvSpPr>
            <a:spLocks noChangeArrowheads="1"/>
          </p:cNvSpPr>
          <p:nvPr/>
        </p:nvSpPr>
        <p:spPr bwMode="auto">
          <a:xfrm>
            <a:off x="3429000" y="1828800"/>
            <a:ext cx="1600200" cy="533400"/>
          </a:xfrm>
          <a:prstGeom prst="can">
            <a:avLst>
              <a:gd name="adj" fmla="val 25000"/>
            </a:avLst>
          </a:prstGeom>
          <a:solidFill>
            <a:schemeClr val="accent1"/>
          </a:solidFill>
          <a:ln w="9525">
            <a:solidFill>
              <a:schemeClr val="tx1"/>
            </a:solidFill>
            <a:round/>
            <a:headEnd/>
            <a:tailEnd/>
          </a:ln>
        </p:spPr>
        <p:txBody>
          <a:bodyPr wrap="none" anchor="ctr"/>
          <a:lstStyle/>
          <a:p>
            <a:pPr algn="ctr"/>
            <a:r>
              <a:rPr lang="en-US"/>
              <a:t>Java source</a:t>
            </a:r>
          </a:p>
        </p:txBody>
      </p:sp>
      <p:sp>
        <p:nvSpPr>
          <p:cNvPr id="5" name="Rectangle 6"/>
          <p:cNvSpPr>
            <a:spLocks noChangeArrowheads="1"/>
          </p:cNvSpPr>
          <p:nvPr/>
        </p:nvSpPr>
        <p:spPr bwMode="auto">
          <a:xfrm>
            <a:off x="5334000" y="19050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a:t>.java</a:t>
            </a:r>
          </a:p>
        </p:txBody>
      </p:sp>
      <p:sp>
        <p:nvSpPr>
          <p:cNvPr id="6" name="AutoShape 7"/>
          <p:cNvSpPr>
            <a:spLocks noChangeArrowheads="1"/>
          </p:cNvSpPr>
          <p:nvPr/>
        </p:nvSpPr>
        <p:spPr bwMode="auto">
          <a:xfrm>
            <a:off x="2590800" y="2133600"/>
            <a:ext cx="733425" cy="838200"/>
          </a:xfrm>
          <a:prstGeom prst="curvedRightArrow">
            <a:avLst>
              <a:gd name="adj1" fmla="val 9825"/>
              <a:gd name="adj2" fmla="val 32683"/>
              <a:gd name="adj3" fmla="val 36366"/>
            </a:avLst>
          </a:prstGeom>
          <a:solidFill>
            <a:schemeClr val="accent1"/>
          </a:solidFill>
          <a:ln w="9525">
            <a:solidFill>
              <a:schemeClr val="tx1"/>
            </a:solidFill>
            <a:miter lim="800000"/>
            <a:headEnd/>
            <a:tailEnd/>
          </a:ln>
        </p:spPr>
        <p:txBody>
          <a:bodyPr wrap="none" anchor="ctr"/>
          <a:lstStyle/>
          <a:p>
            <a:endParaRPr lang="en-US"/>
          </a:p>
        </p:txBody>
      </p:sp>
      <p:sp>
        <p:nvSpPr>
          <p:cNvPr id="7" name="Rectangle 8"/>
          <p:cNvSpPr>
            <a:spLocks noChangeArrowheads="1"/>
          </p:cNvSpPr>
          <p:nvPr/>
        </p:nvSpPr>
        <p:spPr bwMode="auto">
          <a:xfrm>
            <a:off x="2133600" y="2362200"/>
            <a:ext cx="914400" cy="304800"/>
          </a:xfrm>
          <a:prstGeom prst="rect">
            <a:avLst/>
          </a:prstGeom>
          <a:solidFill>
            <a:schemeClr val="accent1"/>
          </a:solidFill>
          <a:ln w="9525">
            <a:solidFill>
              <a:schemeClr val="tx1"/>
            </a:solidFill>
            <a:miter lim="800000"/>
            <a:headEnd/>
            <a:tailEnd/>
          </a:ln>
        </p:spPr>
        <p:txBody>
          <a:bodyPr wrap="none" anchor="ctr"/>
          <a:lstStyle/>
          <a:p>
            <a:pPr algn="ctr"/>
            <a:r>
              <a:rPr lang="en-US"/>
              <a:t>javac</a:t>
            </a:r>
          </a:p>
        </p:txBody>
      </p:sp>
      <p:sp>
        <p:nvSpPr>
          <p:cNvPr id="8" name="AutoShape 9"/>
          <p:cNvSpPr>
            <a:spLocks noChangeArrowheads="1"/>
          </p:cNvSpPr>
          <p:nvPr/>
        </p:nvSpPr>
        <p:spPr bwMode="auto">
          <a:xfrm>
            <a:off x="3429000" y="2667000"/>
            <a:ext cx="1600200" cy="533400"/>
          </a:xfrm>
          <a:prstGeom prst="can">
            <a:avLst>
              <a:gd name="adj" fmla="val 25000"/>
            </a:avLst>
          </a:prstGeom>
          <a:solidFill>
            <a:schemeClr val="accent1"/>
          </a:solidFill>
          <a:ln w="9525">
            <a:solidFill>
              <a:schemeClr val="tx1"/>
            </a:solidFill>
            <a:round/>
            <a:headEnd/>
            <a:tailEnd/>
          </a:ln>
        </p:spPr>
        <p:txBody>
          <a:bodyPr wrap="none" anchor="ctr"/>
          <a:lstStyle/>
          <a:p>
            <a:pPr algn="ctr"/>
            <a:r>
              <a:rPr lang="en-US"/>
              <a:t>Java bytecode</a:t>
            </a:r>
          </a:p>
        </p:txBody>
      </p:sp>
      <p:sp>
        <p:nvSpPr>
          <p:cNvPr id="10" name="Rectangle 10"/>
          <p:cNvSpPr>
            <a:spLocks noChangeArrowheads="1"/>
          </p:cNvSpPr>
          <p:nvPr/>
        </p:nvSpPr>
        <p:spPr bwMode="auto">
          <a:xfrm>
            <a:off x="5334000" y="2667000"/>
            <a:ext cx="914400" cy="381000"/>
          </a:xfrm>
          <a:prstGeom prst="rect">
            <a:avLst/>
          </a:prstGeom>
          <a:solidFill>
            <a:schemeClr val="accent1"/>
          </a:solidFill>
          <a:ln w="9525">
            <a:solidFill>
              <a:schemeClr val="tx1"/>
            </a:solidFill>
            <a:miter lim="800000"/>
            <a:headEnd/>
            <a:tailEnd/>
          </a:ln>
        </p:spPr>
        <p:txBody>
          <a:bodyPr wrap="none" anchor="ctr"/>
          <a:lstStyle/>
          <a:p>
            <a:pPr algn="ctr"/>
            <a:r>
              <a:rPr lang="en-US"/>
              <a:t>.class</a:t>
            </a:r>
          </a:p>
        </p:txBody>
      </p:sp>
      <p:sp>
        <p:nvSpPr>
          <p:cNvPr id="11" name="AutoShape 12"/>
          <p:cNvSpPr>
            <a:spLocks noChangeArrowheads="1"/>
          </p:cNvSpPr>
          <p:nvPr/>
        </p:nvSpPr>
        <p:spPr bwMode="auto">
          <a:xfrm>
            <a:off x="3962400" y="3200400"/>
            <a:ext cx="762000" cy="1066800"/>
          </a:xfrm>
          <a:prstGeom prst="downArrow">
            <a:avLst>
              <a:gd name="adj1" fmla="val 50000"/>
              <a:gd name="adj2" fmla="val 35000"/>
            </a:avLst>
          </a:prstGeom>
          <a:solidFill>
            <a:schemeClr val="accent1"/>
          </a:solidFill>
          <a:ln w="9525">
            <a:solidFill>
              <a:schemeClr val="tx1"/>
            </a:solidFill>
            <a:miter lim="800000"/>
            <a:headEnd/>
            <a:tailEnd/>
          </a:ln>
        </p:spPr>
        <p:txBody>
          <a:bodyPr vert="eaVert" wrap="none" anchor="ctr"/>
          <a:lstStyle/>
          <a:p>
            <a:endParaRPr lang="en-US"/>
          </a:p>
        </p:txBody>
      </p:sp>
      <p:sp>
        <p:nvSpPr>
          <p:cNvPr id="12" name="AutoShape 13"/>
          <p:cNvSpPr>
            <a:spLocks noChangeArrowheads="1"/>
          </p:cNvSpPr>
          <p:nvPr/>
        </p:nvSpPr>
        <p:spPr bwMode="auto">
          <a:xfrm rot="10800000">
            <a:off x="2438400" y="3276600"/>
            <a:ext cx="1676400" cy="990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563 h 21600"/>
              <a:gd name="T20" fmla="*/ 1843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9257"/>
                </a:lnTo>
                <a:lnTo>
                  <a:pt x="12426" y="9257"/>
                </a:lnTo>
                <a:lnTo>
                  <a:pt x="12426" y="14563"/>
                </a:lnTo>
                <a:lnTo>
                  <a:pt x="0" y="14563"/>
                </a:lnTo>
                <a:lnTo>
                  <a:pt x="0" y="21600"/>
                </a:lnTo>
                <a:lnTo>
                  <a:pt x="18431" y="21600"/>
                </a:lnTo>
                <a:lnTo>
                  <a:pt x="18431" y="9257"/>
                </a:lnTo>
                <a:lnTo>
                  <a:pt x="21600" y="9257"/>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3" name="AutoShape 16"/>
          <p:cNvSpPr>
            <a:spLocks noChangeArrowheads="1"/>
          </p:cNvSpPr>
          <p:nvPr/>
        </p:nvSpPr>
        <p:spPr bwMode="auto">
          <a:xfrm rot="16200000">
            <a:off x="4588669" y="2955131"/>
            <a:ext cx="485775" cy="976313"/>
          </a:xfrm>
          <a:prstGeom prst="downArrow">
            <a:avLst>
              <a:gd name="adj1" fmla="val 50000"/>
              <a:gd name="adj2" fmla="val 50245"/>
            </a:avLst>
          </a:prstGeom>
          <a:solidFill>
            <a:schemeClr val="accent1"/>
          </a:solidFill>
          <a:ln w="9525">
            <a:solidFill>
              <a:schemeClr val="tx1"/>
            </a:solidFill>
            <a:miter lim="800000"/>
            <a:headEnd/>
            <a:tailEnd/>
          </a:ln>
        </p:spPr>
        <p:txBody>
          <a:bodyPr vert="eaVert" wrap="none" anchor="ctr"/>
          <a:lstStyle/>
          <a:p>
            <a:endParaRPr lang="en-US"/>
          </a:p>
        </p:txBody>
      </p:sp>
      <p:sp>
        <p:nvSpPr>
          <p:cNvPr id="15" name="AutoShape 17"/>
          <p:cNvSpPr>
            <a:spLocks noChangeArrowheads="1"/>
          </p:cNvSpPr>
          <p:nvPr/>
        </p:nvSpPr>
        <p:spPr bwMode="auto">
          <a:xfrm>
            <a:off x="5181600" y="3429000"/>
            <a:ext cx="685800" cy="838200"/>
          </a:xfrm>
          <a:prstGeom prst="downArrow">
            <a:avLst>
              <a:gd name="adj1" fmla="val 50000"/>
              <a:gd name="adj2" fmla="val 30556"/>
            </a:avLst>
          </a:prstGeom>
          <a:solidFill>
            <a:schemeClr val="accent1"/>
          </a:solidFill>
          <a:ln w="9525">
            <a:solidFill>
              <a:schemeClr val="tx1"/>
            </a:solidFill>
            <a:miter lim="800000"/>
            <a:headEnd/>
            <a:tailEnd/>
          </a:ln>
        </p:spPr>
        <p:txBody>
          <a:bodyPr vert="eaVert" wrap="none" anchor="ctr"/>
          <a:lstStyle/>
          <a:p>
            <a:endParaRPr lang="en-US"/>
          </a:p>
        </p:txBody>
      </p:sp>
      <p:sp>
        <p:nvSpPr>
          <p:cNvPr id="16" name="Rectangle 18"/>
          <p:cNvSpPr>
            <a:spLocks noChangeArrowheads="1"/>
          </p:cNvSpPr>
          <p:nvPr/>
        </p:nvSpPr>
        <p:spPr bwMode="auto">
          <a:xfrm>
            <a:off x="2209800" y="48006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a:t>JVM</a:t>
            </a:r>
          </a:p>
        </p:txBody>
      </p:sp>
      <p:sp>
        <p:nvSpPr>
          <p:cNvPr id="17" name="Rectangle 19"/>
          <p:cNvSpPr>
            <a:spLocks noChangeArrowheads="1"/>
          </p:cNvSpPr>
          <p:nvPr/>
        </p:nvSpPr>
        <p:spPr bwMode="auto">
          <a:xfrm>
            <a:off x="2209800" y="4267200"/>
            <a:ext cx="1066800" cy="533400"/>
          </a:xfrm>
          <a:prstGeom prst="rect">
            <a:avLst/>
          </a:prstGeom>
          <a:solidFill>
            <a:schemeClr val="accent1"/>
          </a:solidFill>
          <a:ln w="9525">
            <a:solidFill>
              <a:schemeClr val="tx1"/>
            </a:solidFill>
            <a:miter lim="800000"/>
            <a:headEnd/>
            <a:tailEnd/>
          </a:ln>
        </p:spPr>
        <p:txBody>
          <a:bodyPr wrap="none" anchor="ctr"/>
          <a:lstStyle/>
          <a:p>
            <a:pPr algn="ctr"/>
            <a:r>
              <a:rPr lang="en-US" sz="1050" dirty="0"/>
              <a:t>Programming API</a:t>
            </a:r>
          </a:p>
        </p:txBody>
      </p:sp>
      <p:sp>
        <p:nvSpPr>
          <p:cNvPr id="18" name="Rectangle 20"/>
          <p:cNvSpPr>
            <a:spLocks noChangeArrowheads="1"/>
          </p:cNvSpPr>
          <p:nvPr/>
        </p:nvSpPr>
        <p:spPr bwMode="auto">
          <a:xfrm>
            <a:off x="2209800" y="54102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sz="1000"/>
              <a:t>Platform interface</a:t>
            </a:r>
          </a:p>
          <a:p>
            <a:pPr algn="ctr"/>
            <a:r>
              <a:rPr lang="en-US" sz="1000"/>
              <a:t> of Web Browse</a:t>
            </a:r>
          </a:p>
        </p:txBody>
      </p:sp>
      <p:sp>
        <p:nvSpPr>
          <p:cNvPr id="19" name="Rectangle 21"/>
          <p:cNvSpPr>
            <a:spLocks noChangeArrowheads="1"/>
          </p:cNvSpPr>
          <p:nvPr/>
        </p:nvSpPr>
        <p:spPr bwMode="auto">
          <a:xfrm>
            <a:off x="3733800" y="48006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a:t>JVM</a:t>
            </a:r>
          </a:p>
        </p:txBody>
      </p:sp>
      <p:sp>
        <p:nvSpPr>
          <p:cNvPr id="20" name="Rectangle 22"/>
          <p:cNvSpPr>
            <a:spLocks noChangeArrowheads="1"/>
          </p:cNvSpPr>
          <p:nvPr/>
        </p:nvSpPr>
        <p:spPr bwMode="auto">
          <a:xfrm>
            <a:off x="3733800" y="4267200"/>
            <a:ext cx="1066800" cy="533400"/>
          </a:xfrm>
          <a:prstGeom prst="rect">
            <a:avLst/>
          </a:prstGeom>
          <a:solidFill>
            <a:schemeClr val="accent1"/>
          </a:solidFill>
          <a:ln w="9525">
            <a:solidFill>
              <a:schemeClr val="tx1"/>
            </a:solidFill>
            <a:miter lim="800000"/>
            <a:headEnd/>
            <a:tailEnd/>
          </a:ln>
        </p:spPr>
        <p:txBody>
          <a:bodyPr wrap="none" anchor="ctr"/>
          <a:lstStyle/>
          <a:p>
            <a:pPr algn="ctr"/>
            <a:r>
              <a:rPr lang="en-US" sz="1000"/>
              <a:t>Programming API</a:t>
            </a:r>
          </a:p>
        </p:txBody>
      </p:sp>
      <p:sp>
        <p:nvSpPr>
          <p:cNvPr id="21" name="Rectangle 23"/>
          <p:cNvSpPr>
            <a:spLocks noChangeArrowheads="1"/>
          </p:cNvSpPr>
          <p:nvPr/>
        </p:nvSpPr>
        <p:spPr bwMode="auto">
          <a:xfrm>
            <a:off x="3733800" y="54102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sz="1000"/>
              <a:t>Platform interface</a:t>
            </a:r>
          </a:p>
          <a:p>
            <a:pPr algn="ctr"/>
            <a:r>
              <a:rPr lang="en-US" sz="1000"/>
              <a:t> of Windows </a:t>
            </a:r>
          </a:p>
        </p:txBody>
      </p:sp>
      <p:sp>
        <p:nvSpPr>
          <p:cNvPr id="22" name="Rectangle 24"/>
          <p:cNvSpPr>
            <a:spLocks noChangeArrowheads="1"/>
          </p:cNvSpPr>
          <p:nvPr/>
        </p:nvSpPr>
        <p:spPr bwMode="auto">
          <a:xfrm>
            <a:off x="5029200" y="48006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a:t>JVM</a:t>
            </a:r>
          </a:p>
        </p:txBody>
      </p:sp>
      <p:sp>
        <p:nvSpPr>
          <p:cNvPr id="23" name="Rectangle 25"/>
          <p:cNvSpPr>
            <a:spLocks noChangeArrowheads="1"/>
          </p:cNvSpPr>
          <p:nvPr/>
        </p:nvSpPr>
        <p:spPr bwMode="auto">
          <a:xfrm>
            <a:off x="5029200" y="4267200"/>
            <a:ext cx="1066800" cy="533400"/>
          </a:xfrm>
          <a:prstGeom prst="rect">
            <a:avLst/>
          </a:prstGeom>
          <a:solidFill>
            <a:schemeClr val="accent1"/>
          </a:solidFill>
          <a:ln w="9525">
            <a:solidFill>
              <a:schemeClr val="tx1"/>
            </a:solidFill>
            <a:miter lim="800000"/>
            <a:headEnd/>
            <a:tailEnd/>
          </a:ln>
        </p:spPr>
        <p:txBody>
          <a:bodyPr wrap="none" anchor="ctr"/>
          <a:lstStyle/>
          <a:p>
            <a:pPr algn="ctr"/>
            <a:r>
              <a:rPr lang="en-US" sz="1000"/>
              <a:t>Programming API</a:t>
            </a:r>
          </a:p>
        </p:txBody>
      </p:sp>
      <p:sp>
        <p:nvSpPr>
          <p:cNvPr id="24" name="Rectangle 26"/>
          <p:cNvSpPr>
            <a:spLocks noChangeArrowheads="1"/>
          </p:cNvSpPr>
          <p:nvPr/>
        </p:nvSpPr>
        <p:spPr bwMode="auto">
          <a:xfrm>
            <a:off x="5029200" y="5410200"/>
            <a:ext cx="1066800" cy="609600"/>
          </a:xfrm>
          <a:prstGeom prst="rect">
            <a:avLst/>
          </a:prstGeom>
          <a:solidFill>
            <a:schemeClr val="accent1"/>
          </a:solidFill>
          <a:ln w="9525">
            <a:solidFill>
              <a:schemeClr val="tx1"/>
            </a:solidFill>
            <a:miter lim="800000"/>
            <a:headEnd/>
            <a:tailEnd/>
          </a:ln>
        </p:spPr>
        <p:txBody>
          <a:bodyPr wrap="none" anchor="ctr"/>
          <a:lstStyle/>
          <a:p>
            <a:pPr algn="ctr"/>
            <a:r>
              <a:rPr lang="en-US" sz="1000"/>
              <a:t>Platform interface </a:t>
            </a:r>
          </a:p>
          <a:p>
            <a:pPr algn="ctr"/>
            <a:r>
              <a:rPr lang="en-US" sz="1000"/>
              <a:t>of Unix</a:t>
            </a:r>
          </a:p>
        </p:txBody>
      </p:sp>
      <p:sp>
        <p:nvSpPr>
          <p:cNvPr id="25" name="Rectangle 29"/>
          <p:cNvSpPr>
            <a:spLocks noChangeArrowheads="1"/>
          </p:cNvSpPr>
          <p:nvPr/>
        </p:nvSpPr>
        <p:spPr bwMode="auto">
          <a:xfrm>
            <a:off x="3657600" y="3276600"/>
            <a:ext cx="914400" cy="304800"/>
          </a:xfrm>
          <a:prstGeom prst="rect">
            <a:avLst/>
          </a:prstGeom>
          <a:solidFill>
            <a:schemeClr val="accent1"/>
          </a:solidFill>
          <a:ln w="9525">
            <a:solidFill>
              <a:schemeClr val="tx1"/>
            </a:solidFill>
            <a:miter lim="800000"/>
            <a:headEnd/>
            <a:tailEnd/>
          </a:ln>
        </p:spPr>
        <p:txBody>
          <a:bodyPr wrap="none" anchor="ctr"/>
          <a:lstStyle/>
          <a:p>
            <a:pPr algn="ctr"/>
            <a:r>
              <a:rPr lang="en-US"/>
              <a:t>java</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142985"/>
            <a:ext cx="8572560" cy="5632311"/>
          </a:xfrm>
          <a:prstGeom prst="rect">
            <a:avLst/>
          </a:prstGeom>
        </p:spPr>
        <p:txBody>
          <a:bodyPr wrap="square">
            <a:spAutoFit/>
          </a:bodyPr>
          <a:lstStyle/>
          <a:p>
            <a:pPr marL="685800" lvl="2" indent="-625475" algn="just">
              <a:buFont typeface="Arial" pitchFamily="34" charset="0"/>
              <a:buChar char="•"/>
            </a:pPr>
            <a:r>
              <a:rPr lang="en-US" dirty="0" smtClean="0"/>
              <a:t>Constructors –</a:t>
            </a:r>
          </a:p>
          <a:p>
            <a:pPr lvl="3" indent="-334963" algn="just"/>
            <a:r>
              <a:rPr lang="en-US" dirty="0" smtClean="0"/>
              <a:t>List()				// allow one item selection</a:t>
            </a:r>
          </a:p>
          <a:p>
            <a:pPr lvl="3" indent="-334963" algn="just"/>
            <a:r>
              <a:rPr lang="en-US" dirty="0" smtClean="0"/>
              <a:t>List(</a:t>
            </a:r>
            <a:r>
              <a:rPr lang="en-US" dirty="0" err="1" smtClean="0"/>
              <a:t>int</a:t>
            </a:r>
            <a:r>
              <a:rPr lang="en-US" dirty="0" smtClean="0"/>
              <a:t> </a:t>
            </a:r>
            <a:r>
              <a:rPr lang="en-US" dirty="0" err="1" smtClean="0"/>
              <a:t>nrows</a:t>
            </a:r>
            <a:r>
              <a:rPr lang="en-US" dirty="0" smtClean="0"/>
              <a:t>)	// </a:t>
            </a:r>
            <a:r>
              <a:rPr lang="en-US" dirty="0" err="1" smtClean="0"/>
              <a:t>nrow</a:t>
            </a:r>
            <a:r>
              <a:rPr lang="en-US" dirty="0" smtClean="0"/>
              <a:t> denotes no of entries that are always visible</a:t>
            </a:r>
          </a:p>
          <a:p>
            <a:pPr marL="685800" lvl="3" indent="350838" algn="just"/>
            <a:r>
              <a:rPr lang="en-US" dirty="0" smtClean="0"/>
              <a:t>List(</a:t>
            </a:r>
            <a:r>
              <a:rPr lang="en-US" dirty="0" err="1" smtClean="0"/>
              <a:t>int</a:t>
            </a:r>
            <a:r>
              <a:rPr lang="en-US" dirty="0" smtClean="0"/>
              <a:t> </a:t>
            </a:r>
            <a:r>
              <a:rPr lang="en-US" dirty="0" err="1" smtClean="0"/>
              <a:t>nrows,boolean</a:t>
            </a:r>
            <a:r>
              <a:rPr lang="en-US" dirty="0" smtClean="0"/>
              <a:t> select)	// if select is true user may select tow or 				more items at a </a:t>
            </a:r>
            <a:r>
              <a:rPr lang="en-US" dirty="0" err="1" smtClean="0"/>
              <a:t>time.If</a:t>
            </a:r>
            <a:r>
              <a:rPr lang="en-US" dirty="0" smtClean="0"/>
              <a:t> its false then only</a:t>
            </a:r>
          </a:p>
          <a:p>
            <a:pPr marL="685800" lvl="3" indent="350838" algn="just"/>
            <a:r>
              <a:rPr lang="en-US" b="1" dirty="0" smtClean="0"/>
              <a:t> Methods –</a:t>
            </a:r>
            <a:r>
              <a:rPr lang="en-US" dirty="0" smtClean="0"/>
              <a:t>			item may be selected.</a:t>
            </a:r>
          </a:p>
          <a:p>
            <a:pPr marL="620713" lvl="5" indent="277813" algn="just">
              <a:lnSpc>
                <a:spcPct val="150000"/>
              </a:lnSpc>
            </a:pPr>
            <a:r>
              <a:rPr lang="en-US" dirty="0" smtClean="0"/>
              <a:t>void  add(String name)</a:t>
            </a:r>
          </a:p>
          <a:p>
            <a:pPr marL="620713" lvl="5" indent="277813" algn="just">
              <a:lnSpc>
                <a:spcPct val="150000"/>
              </a:lnSpc>
            </a:pPr>
            <a:r>
              <a:rPr lang="en-US" dirty="0" smtClean="0"/>
              <a:t>void  add(String </a:t>
            </a:r>
            <a:r>
              <a:rPr lang="en-US" dirty="0" err="1" smtClean="0"/>
              <a:t>name,int</a:t>
            </a:r>
            <a:r>
              <a:rPr lang="en-US" dirty="0" smtClean="0"/>
              <a:t> in)	</a:t>
            </a:r>
          </a:p>
          <a:p>
            <a:pPr marL="620713" lvl="5" indent="277813" algn="just">
              <a:lnSpc>
                <a:spcPct val="150000"/>
              </a:lnSpc>
            </a:pPr>
            <a:r>
              <a:rPr lang="en-US" dirty="0" smtClean="0"/>
              <a:t>String  </a:t>
            </a:r>
            <a:r>
              <a:rPr lang="en-US" dirty="0" err="1" smtClean="0"/>
              <a:t>getSelectedItem</a:t>
            </a:r>
            <a:r>
              <a:rPr lang="en-US" dirty="0" smtClean="0"/>
              <a:t>()	</a:t>
            </a:r>
            <a:r>
              <a:rPr lang="en-US" b="1" dirty="0" smtClean="0"/>
              <a:t>// if more than 1 item is selected it return NULL</a:t>
            </a:r>
          </a:p>
          <a:p>
            <a:pPr marL="620713" lvl="5" indent="277813" algn="just">
              <a:lnSpc>
                <a:spcPct val="150000"/>
              </a:lnSpc>
            </a:pPr>
            <a:r>
              <a:rPr lang="en-US" dirty="0" err="1" smtClean="0"/>
              <a:t>int</a:t>
            </a:r>
            <a:r>
              <a:rPr lang="en-US" dirty="0" smtClean="0"/>
              <a:t> </a:t>
            </a:r>
            <a:r>
              <a:rPr lang="en-US" dirty="0" err="1" smtClean="0"/>
              <a:t>getSelectedIndex</a:t>
            </a:r>
            <a:r>
              <a:rPr lang="en-US" dirty="0" smtClean="0"/>
              <a:t>()	</a:t>
            </a:r>
            <a:r>
              <a:rPr lang="en-US" b="1" dirty="0" smtClean="0"/>
              <a:t> // if more than 1 item is selected it return -1.</a:t>
            </a:r>
          </a:p>
          <a:p>
            <a:pPr marL="620713" lvl="5" indent="277813" algn="just">
              <a:lnSpc>
                <a:spcPct val="150000"/>
              </a:lnSpc>
            </a:pPr>
            <a:r>
              <a:rPr lang="en-US" dirty="0" smtClean="0"/>
              <a:t>String  [] </a:t>
            </a:r>
            <a:r>
              <a:rPr lang="en-US" dirty="0" err="1" smtClean="0"/>
              <a:t>getSelectedItems</a:t>
            </a:r>
            <a:r>
              <a:rPr lang="en-US" dirty="0" smtClean="0"/>
              <a:t>()</a:t>
            </a:r>
          </a:p>
          <a:p>
            <a:pPr marL="620713" lvl="5" indent="277813" algn="just">
              <a:lnSpc>
                <a:spcPct val="150000"/>
              </a:lnSpc>
            </a:pPr>
            <a:r>
              <a:rPr lang="en-US" dirty="0" err="1" smtClean="0"/>
              <a:t>int</a:t>
            </a:r>
            <a:r>
              <a:rPr lang="en-US" dirty="0" smtClean="0"/>
              <a:t>  [] </a:t>
            </a:r>
            <a:r>
              <a:rPr lang="en-US" dirty="0" err="1" smtClean="0"/>
              <a:t>getSelectedIndexes</a:t>
            </a:r>
            <a:r>
              <a:rPr lang="en-US" dirty="0" smtClean="0"/>
              <a:t>()</a:t>
            </a:r>
            <a:endParaRPr lang="en-US" b="1" dirty="0" smtClean="0"/>
          </a:p>
          <a:p>
            <a:pPr marL="620713" lvl="5" indent="277813" algn="just">
              <a:lnSpc>
                <a:spcPct val="150000"/>
              </a:lnSpc>
            </a:pPr>
            <a:r>
              <a:rPr lang="en-US" dirty="0" err="1" smtClean="0"/>
              <a:t>int</a:t>
            </a:r>
            <a:r>
              <a:rPr lang="en-US" dirty="0" smtClean="0"/>
              <a:t> </a:t>
            </a:r>
            <a:r>
              <a:rPr lang="en-US" dirty="0" err="1" smtClean="0"/>
              <a:t>getItemCount</a:t>
            </a:r>
            <a:r>
              <a:rPr lang="en-US" dirty="0" smtClean="0"/>
              <a:t>()</a:t>
            </a:r>
          </a:p>
          <a:p>
            <a:pPr marL="620713" lvl="5" indent="277813" algn="just">
              <a:lnSpc>
                <a:spcPct val="150000"/>
              </a:lnSpc>
            </a:pPr>
            <a:r>
              <a:rPr lang="en-US" dirty="0" smtClean="0"/>
              <a:t>Void select(</a:t>
            </a:r>
            <a:r>
              <a:rPr lang="en-US" dirty="0" err="1" smtClean="0"/>
              <a:t>int</a:t>
            </a:r>
            <a:r>
              <a:rPr lang="en-US" dirty="0" smtClean="0"/>
              <a:t> index)</a:t>
            </a:r>
          </a:p>
          <a:p>
            <a:pPr marL="620713" lvl="5" indent="-527050" algn="just">
              <a:buFont typeface="Arial" pitchFamily="34" charset="0"/>
              <a:buChar char="•"/>
            </a:pPr>
            <a:r>
              <a:rPr lang="en-US" b="1" dirty="0" smtClean="0"/>
              <a:t>Handling Choice Control –</a:t>
            </a:r>
          </a:p>
          <a:p>
            <a:pPr marL="620713" lvl="5" indent="-527050" algn="just"/>
            <a:r>
              <a:rPr lang="en-US" b="1" dirty="0" smtClean="0"/>
              <a:t>				// same as buttons</a:t>
            </a: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a:bodyPr>
          <a:lstStyle/>
          <a:p>
            <a:pPr marL="342900" lvl="0" indent="-342900">
              <a:spcBef>
                <a:spcPct val="20000"/>
              </a:spcBef>
              <a:defRPr/>
            </a:pPr>
            <a:r>
              <a:rPr lang="en-US" sz="2400" b="1" dirty="0" smtClean="0">
                <a:solidFill>
                  <a:schemeClr val="accent6"/>
                </a:solidFill>
              </a:rPr>
              <a:t>Lists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8" name="Rectangle 7"/>
          <p:cNvSpPr/>
          <p:nvPr/>
        </p:nvSpPr>
        <p:spPr>
          <a:xfrm>
            <a:off x="214282" y="1142985"/>
            <a:ext cx="8572560" cy="3693319"/>
          </a:xfrm>
          <a:prstGeom prst="rect">
            <a:avLst/>
          </a:prstGeom>
        </p:spPr>
        <p:txBody>
          <a:bodyPr wrap="square">
            <a:spAutoFit/>
          </a:bodyPr>
          <a:lstStyle/>
          <a:p>
            <a:pPr marL="685800" lvl="2" indent="-625475" algn="just">
              <a:buFont typeface="Arial" pitchFamily="34" charset="0"/>
              <a:buChar char="•"/>
            </a:pPr>
            <a:r>
              <a:rPr lang="en-US" dirty="0" smtClean="0"/>
              <a:t>Constructors –</a:t>
            </a:r>
          </a:p>
          <a:p>
            <a:pPr lvl="3" indent="-334963" algn="just"/>
            <a:r>
              <a:rPr lang="en-US" dirty="0" err="1" smtClean="0"/>
              <a:t>TextArea</a:t>
            </a:r>
            <a:r>
              <a:rPr lang="en-US" dirty="0" smtClean="0"/>
              <a:t>()				</a:t>
            </a:r>
          </a:p>
          <a:p>
            <a:pPr lvl="3" indent="-334963" algn="just"/>
            <a:r>
              <a:rPr lang="en-US" dirty="0" err="1" smtClean="0"/>
              <a:t>TextArea</a:t>
            </a:r>
            <a:r>
              <a:rPr lang="en-US" dirty="0" smtClean="0"/>
              <a:t>(</a:t>
            </a:r>
            <a:r>
              <a:rPr lang="en-US" dirty="0" err="1" smtClean="0"/>
              <a:t>int</a:t>
            </a:r>
            <a:r>
              <a:rPr lang="en-US" dirty="0" smtClean="0"/>
              <a:t> </a:t>
            </a:r>
            <a:r>
              <a:rPr lang="en-US" dirty="0" err="1" smtClean="0"/>
              <a:t>nlines,int</a:t>
            </a:r>
            <a:r>
              <a:rPr lang="en-US" dirty="0" smtClean="0"/>
              <a:t> </a:t>
            </a:r>
            <a:r>
              <a:rPr lang="en-US" dirty="0" err="1" smtClean="0"/>
              <a:t>nchars</a:t>
            </a:r>
            <a:r>
              <a:rPr lang="en-US" dirty="0" smtClean="0"/>
              <a:t>)	</a:t>
            </a:r>
          </a:p>
          <a:p>
            <a:pPr marL="685800" lvl="3" indent="350838" algn="just"/>
            <a:r>
              <a:rPr lang="en-US" dirty="0" err="1" smtClean="0"/>
              <a:t>TextArea</a:t>
            </a:r>
            <a:r>
              <a:rPr lang="en-US" dirty="0" smtClean="0"/>
              <a:t>(String </a:t>
            </a:r>
            <a:r>
              <a:rPr lang="en-US" dirty="0" err="1" smtClean="0"/>
              <a:t>str</a:t>
            </a:r>
            <a:r>
              <a:rPr lang="en-US" dirty="0" smtClean="0"/>
              <a:t>)</a:t>
            </a:r>
          </a:p>
          <a:p>
            <a:pPr marL="685800" lvl="3" indent="350838" algn="just"/>
            <a:r>
              <a:rPr lang="en-US" dirty="0" err="1" smtClean="0"/>
              <a:t>TextArea</a:t>
            </a:r>
            <a:r>
              <a:rPr lang="en-US" dirty="0" smtClean="0"/>
              <a:t>(</a:t>
            </a:r>
            <a:r>
              <a:rPr lang="en-US" dirty="0" err="1" smtClean="0"/>
              <a:t>iString</a:t>
            </a:r>
            <a:r>
              <a:rPr lang="en-US" dirty="0" smtClean="0"/>
              <a:t> </a:t>
            </a:r>
            <a:r>
              <a:rPr lang="en-US" dirty="0" err="1" smtClean="0"/>
              <a:t>str,int</a:t>
            </a:r>
            <a:r>
              <a:rPr lang="en-US" dirty="0" smtClean="0"/>
              <a:t> </a:t>
            </a:r>
            <a:r>
              <a:rPr lang="en-US" dirty="0" err="1" smtClean="0"/>
              <a:t>nlines,int</a:t>
            </a:r>
            <a:r>
              <a:rPr lang="en-US" dirty="0" smtClean="0"/>
              <a:t> </a:t>
            </a:r>
            <a:r>
              <a:rPr lang="en-US" dirty="0" err="1" smtClean="0"/>
              <a:t>nchars</a:t>
            </a:r>
            <a:r>
              <a:rPr lang="en-US" dirty="0" smtClean="0"/>
              <a:t>) 	</a:t>
            </a:r>
          </a:p>
          <a:p>
            <a:pPr marL="685800" lvl="3" indent="350838" algn="just"/>
            <a:endParaRPr lang="en-US" b="1" dirty="0" smtClean="0"/>
          </a:p>
          <a:p>
            <a:pPr marL="685800" lvl="3" indent="350838" algn="just"/>
            <a:r>
              <a:rPr lang="en-US" b="1" dirty="0" smtClean="0"/>
              <a:t> Methods –</a:t>
            </a:r>
          </a:p>
          <a:p>
            <a:pPr marL="685800" lvl="3" indent="350838" algn="just"/>
            <a:endParaRPr lang="en-US" b="1" dirty="0" smtClean="0"/>
          </a:p>
          <a:p>
            <a:pPr marL="685800" lvl="3" indent="350838" algn="just"/>
            <a:r>
              <a:rPr lang="en-US" b="1" dirty="0" smtClean="0"/>
              <a:t>		it </a:t>
            </a:r>
            <a:r>
              <a:rPr lang="en-US" b="1" dirty="0" err="1" smtClean="0"/>
              <a:t>suppprts</a:t>
            </a:r>
            <a:r>
              <a:rPr lang="en-US" b="1" dirty="0" smtClean="0"/>
              <a:t> </a:t>
            </a:r>
            <a:r>
              <a:rPr lang="en-US" b="1" dirty="0" err="1" smtClean="0"/>
              <a:t>getText</a:t>
            </a:r>
            <a:r>
              <a:rPr lang="en-US" b="1" dirty="0" smtClean="0"/>
              <a:t>(),</a:t>
            </a:r>
            <a:r>
              <a:rPr lang="en-US" b="1" dirty="0" err="1" smtClean="0"/>
              <a:t>setText</a:t>
            </a:r>
            <a:r>
              <a:rPr lang="en-US" b="1" dirty="0" smtClean="0"/>
              <a:t>(),</a:t>
            </a:r>
            <a:r>
              <a:rPr lang="en-US" b="1" dirty="0" err="1" smtClean="0"/>
              <a:t>isEditable</a:t>
            </a:r>
            <a:r>
              <a:rPr lang="en-US" b="1" dirty="0" smtClean="0"/>
              <a:t>()</a:t>
            </a:r>
          </a:p>
          <a:p>
            <a:pPr marL="685800" lvl="3" indent="350838" algn="just"/>
            <a:endParaRPr lang="en-US" dirty="0" smtClean="0"/>
          </a:p>
          <a:p>
            <a:pPr marL="685800" lvl="3" indent="350838" algn="just"/>
            <a:r>
              <a:rPr lang="en-US" dirty="0" smtClean="0"/>
              <a:t>Void append(String </a:t>
            </a:r>
            <a:r>
              <a:rPr lang="en-US" dirty="0" err="1" smtClean="0"/>
              <a:t>str</a:t>
            </a:r>
            <a:r>
              <a:rPr lang="en-US" dirty="0" smtClean="0"/>
              <a:t>)</a:t>
            </a:r>
          </a:p>
          <a:p>
            <a:pPr marL="685800" lvl="3" indent="350838" algn="just"/>
            <a:endParaRPr lang="en-US" dirty="0" smtClean="0"/>
          </a:p>
          <a:p>
            <a:pPr marL="685800" lvl="3" indent="350838" algn="just"/>
            <a:r>
              <a:rPr lang="en-US" dirty="0" smtClean="0"/>
              <a:t>			</a:t>
            </a: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a:bodyPr>
          <a:lstStyle/>
          <a:p>
            <a:pPr marL="342900" lvl="0" indent="-342900">
              <a:spcBef>
                <a:spcPct val="20000"/>
              </a:spcBef>
              <a:defRPr/>
            </a:pPr>
            <a:r>
              <a:rPr lang="en-US" sz="2400" b="1" dirty="0" err="1" smtClean="0">
                <a:solidFill>
                  <a:schemeClr val="accent6"/>
                </a:solidFill>
              </a:rPr>
              <a:t>TextArea</a:t>
            </a:r>
            <a:r>
              <a:rPr lang="en-US" sz="2400" b="1" dirty="0" smtClean="0">
                <a:solidFill>
                  <a:schemeClr val="accent6"/>
                </a:solidFill>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strips(downRigh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fontScale="70000" lnSpcReduction="20000"/>
          </a:bodyPr>
          <a:lstStyle/>
          <a:p>
            <a:pPr marL="342900" lvl="0" indent="-342900">
              <a:spcBef>
                <a:spcPct val="20000"/>
              </a:spcBef>
              <a:defRPr/>
            </a:pPr>
            <a:endParaRPr lang="en-US" sz="2400" b="1" dirty="0" smtClean="0">
              <a:solidFill>
                <a:schemeClr val="accent6"/>
              </a:solidFill>
            </a:endParaRPr>
          </a:p>
          <a:p>
            <a:pPr marL="342900" lvl="0" indent="-342900">
              <a:spcBef>
                <a:spcPct val="20000"/>
              </a:spcBef>
              <a:defRPr/>
            </a:pPr>
            <a:r>
              <a:rPr lang="en-US" sz="2400" b="1" dirty="0" smtClean="0">
                <a:solidFill>
                  <a:schemeClr val="accent6"/>
                </a:solidFill>
                <a:hlinkClick r:id="rId2" action="ppaction://hlinkfile"/>
              </a:rPr>
              <a:t>Ex. using  applet &amp; AWT</a:t>
            </a: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pic>
        <p:nvPicPr>
          <p:cNvPr id="1026" name="Picture 2"/>
          <p:cNvPicPr>
            <a:picLocks noChangeAspect="1" noChangeArrowheads="1"/>
          </p:cNvPicPr>
          <p:nvPr/>
        </p:nvPicPr>
        <p:blipFill>
          <a:blip r:embed="rId3"/>
          <a:srcRect/>
          <a:stretch>
            <a:fillRect/>
          </a:stretch>
        </p:blipFill>
        <p:spPr bwMode="auto">
          <a:xfrm>
            <a:off x="3786182" y="1357298"/>
            <a:ext cx="4514478" cy="521497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strips(downRight)">
                                      <p:cBhvr>
                                        <p:cTn id="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Abstract Windows Toolkit</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fontScale="70000" lnSpcReduction="20000"/>
          </a:bodyPr>
          <a:lstStyle/>
          <a:p>
            <a:pPr marL="342900" lvl="0" indent="-342900">
              <a:spcBef>
                <a:spcPct val="20000"/>
              </a:spcBef>
              <a:defRPr/>
            </a:pPr>
            <a:endParaRPr lang="en-US" sz="2400" b="1" dirty="0" smtClean="0">
              <a:solidFill>
                <a:schemeClr val="accent6"/>
              </a:solidFill>
            </a:endParaRPr>
          </a:p>
          <a:p>
            <a:pPr marL="342900" lvl="0" indent="-342900">
              <a:spcBef>
                <a:spcPct val="20000"/>
              </a:spcBef>
              <a:defRPr/>
            </a:pPr>
            <a:r>
              <a:rPr lang="en-US" sz="2400" b="1" dirty="0" smtClean="0">
                <a:solidFill>
                  <a:schemeClr val="accent6"/>
                </a:solidFill>
                <a:hlinkClick r:id="rId2" action="ppaction://hlinkfile"/>
              </a:rPr>
              <a:t>Ex. using  Frame &amp; AWT</a:t>
            </a: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pic>
        <p:nvPicPr>
          <p:cNvPr id="2050" name="Picture 2"/>
          <p:cNvPicPr>
            <a:picLocks noChangeAspect="1" noChangeArrowheads="1"/>
          </p:cNvPicPr>
          <p:nvPr/>
        </p:nvPicPr>
        <p:blipFill>
          <a:blip r:embed="rId3"/>
          <a:srcRect/>
          <a:stretch>
            <a:fillRect/>
          </a:stretch>
        </p:blipFill>
        <p:spPr bwMode="auto">
          <a:xfrm>
            <a:off x="3428992" y="1357298"/>
            <a:ext cx="4486296" cy="498956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strips(downRight)">
                                      <p:cBhvr>
                                        <p:cTn id="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43462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Multithreading</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10" name="Rectangle 4"/>
          <p:cNvSpPr txBox="1">
            <a:spLocks noChangeArrowheads="1"/>
          </p:cNvSpPr>
          <p:nvPr/>
        </p:nvSpPr>
        <p:spPr>
          <a:xfrm>
            <a:off x="214282" y="785794"/>
            <a:ext cx="4643470" cy="571504"/>
          </a:xfrm>
          <a:prstGeom prst="rect">
            <a:avLst/>
          </a:prstGeom>
        </p:spPr>
        <p:txBody>
          <a:bodyPr vert="horz" lIns="91440" tIns="45720" rIns="91440" bIns="45720" rtlCol="0">
            <a:normAutofit fontScale="70000" lnSpcReduction="20000"/>
          </a:bodyPr>
          <a:lstStyle/>
          <a:p>
            <a:pPr marL="342900" lvl="0" indent="-342900">
              <a:spcBef>
                <a:spcPct val="20000"/>
              </a:spcBef>
              <a:defRPr/>
            </a:pPr>
            <a:endParaRPr lang="en-US" sz="2400" b="1" dirty="0" smtClean="0">
              <a:solidFill>
                <a:schemeClr val="accent6"/>
              </a:solidFill>
            </a:endParaRPr>
          </a:p>
          <a:p>
            <a:pPr marL="342900" lvl="0" indent="-342900">
              <a:spcBef>
                <a:spcPct val="20000"/>
              </a:spcBef>
              <a:defRPr/>
            </a:pPr>
            <a:r>
              <a:rPr lang="en-US" sz="2400" b="1" dirty="0" smtClean="0">
                <a:solidFill>
                  <a:schemeClr val="accent6"/>
                </a:solidFill>
              </a:rPr>
              <a:t>Multithreading Code for Applet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sp>
        <p:nvSpPr>
          <p:cNvPr id="5" name="Rectangle 4"/>
          <p:cNvSpPr/>
          <p:nvPr/>
        </p:nvSpPr>
        <p:spPr>
          <a:xfrm>
            <a:off x="142876" y="1285860"/>
            <a:ext cx="4286248" cy="5632311"/>
          </a:xfrm>
          <a:prstGeom prst="rect">
            <a:avLst/>
          </a:prstGeom>
        </p:spPr>
        <p:txBody>
          <a:bodyPr wrap="square">
            <a:spAutoFit/>
          </a:bodyPr>
          <a:lstStyle/>
          <a:p>
            <a:r>
              <a:rPr lang="en-IN" dirty="0" smtClean="0"/>
              <a:t>import </a:t>
            </a:r>
            <a:r>
              <a:rPr lang="en-IN" dirty="0" err="1" smtClean="0"/>
              <a:t>java.applet</a:t>
            </a:r>
            <a:r>
              <a:rPr lang="en-IN" dirty="0" smtClean="0"/>
              <a:t>.*;</a:t>
            </a:r>
          </a:p>
          <a:p>
            <a:r>
              <a:rPr lang="en-IN" dirty="0" smtClean="0"/>
              <a:t>import java.awt.*;</a:t>
            </a:r>
          </a:p>
          <a:p>
            <a:r>
              <a:rPr lang="en-IN" dirty="0" smtClean="0"/>
              <a:t>import java.io.*;</a:t>
            </a:r>
          </a:p>
          <a:p>
            <a:endParaRPr lang="en-IN" dirty="0" smtClean="0"/>
          </a:p>
          <a:p>
            <a:r>
              <a:rPr lang="en-IN" dirty="0" smtClean="0"/>
              <a:t>/* &lt;applet code="</a:t>
            </a:r>
            <a:r>
              <a:rPr lang="en-IN" dirty="0" err="1" smtClean="0"/>
              <a:t>AppletRunEx.class</a:t>
            </a:r>
            <a:r>
              <a:rPr lang="en-IN" dirty="0" smtClean="0"/>
              <a:t>" width=900 height=600&gt;</a:t>
            </a:r>
          </a:p>
          <a:p>
            <a:r>
              <a:rPr lang="en-IN" dirty="0" smtClean="0"/>
              <a:t>&lt;/applet&gt; */</a:t>
            </a:r>
          </a:p>
          <a:p>
            <a:r>
              <a:rPr lang="en-IN" dirty="0" smtClean="0"/>
              <a:t>public class </a:t>
            </a:r>
            <a:r>
              <a:rPr lang="en-IN" dirty="0" err="1" smtClean="0"/>
              <a:t>AppletRunEx</a:t>
            </a:r>
            <a:r>
              <a:rPr lang="en-IN" dirty="0" smtClean="0"/>
              <a:t> extends Applet implements </a:t>
            </a:r>
            <a:r>
              <a:rPr lang="en-IN" dirty="0" err="1" smtClean="0"/>
              <a:t>Runnable</a:t>
            </a:r>
            <a:r>
              <a:rPr lang="en-IN" dirty="0" smtClean="0"/>
              <a:t> </a:t>
            </a:r>
          </a:p>
          <a:p>
            <a:r>
              <a:rPr lang="en-IN" dirty="0" smtClean="0"/>
              <a:t>{</a:t>
            </a:r>
          </a:p>
          <a:p>
            <a:r>
              <a:rPr lang="en-IN" dirty="0" smtClean="0"/>
              <a:t>Thread t1,t2;</a:t>
            </a:r>
          </a:p>
          <a:p>
            <a:r>
              <a:rPr lang="en-IN" dirty="0" err="1" smtClean="0"/>
              <a:t>int</a:t>
            </a:r>
            <a:r>
              <a:rPr lang="en-IN" dirty="0" smtClean="0"/>
              <a:t> </a:t>
            </a:r>
            <a:r>
              <a:rPr lang="en-IN" dirty="0" err="1" smtClean="0"/>
              <a:t>i,j</a:t>
            </a:r>
            <a:r>
              <a:rPr lang="en-IN" dirty="0" smtClean="0"/>
              <a:t>;</a:t>
            </a:r>
          </a:p>
          <a:p>
            <a:endParaRPr lang="en-IN" dirty="0" smtClean="0"/>
          </a:p>
          <a:p>
            <a:r>
              <a:rPr lang="en-IN" dirty="0" smtClean="0"/>
              <a:t>public void init() </a:t>
            </a:r>
          </a:p>
          <a:p>
            <a:r>
              <a:rPr lang="en-IN" dirty="0" smtClean="0"/>
              <a:t>{</a:t>
            </a:r>
          </a:p>
          <a:p>
            <a:r>
              <a:rPr lang="en-IN" dirty="0" smtClean="0"/>
              <a:t>	t1 = new Thread(this);</a:t>
            </a:r>
          </a:p>
          <a:p>
            <a:r>
              <a:rPr lang="en-IN" dirty="0" smtClean="0"/>
              <a:t>	t1.start();</a:t>
            </a:r>
          </a:p>
          <a:p>
            <a:r>
              <a:rPr lang="en-IN" dirty="0" smtClean="0"/>
              <a:t>	t2 = new Thread(this);</a:t>
            </a:r>
          </a:p>
          <a:p>
            <a:r>
              <a:rPr lang="en-IN" dirty="0" smtClean="0"/>
              <a:t>	t2.start();</a:t>
            </a:r>
          </a:p>
          <a:p>
            <a:r>
              <a:rPr lang="en-IN" dirty="0" smtClean="0"/>
              <a:t>}</a:t>
            </a:r>
          </a:p>
        </p:txBody>
      </p:sp>
      <p:sp>
        <p:nvSpPr>
          <p:cNvPr id="7" name="Rectangle 6"/>
          <p:cNvSpPr/>
          <p:nvPr/>
        </p:nvSpPr>
        <p:spPr>
          <a:xfrm>
            <a:off x="4357686" y="948690"/>
            <a:ext cx="4572000" cy="5909310"/>
          </a:xfrm>
          <a:prstGeom prst="rect">
            <a:avLst/>
          </a:prstGeom>
        </p:spPr>
        <p:txBody>
          <a:bodyPr>
            <a:spAutoFit/>
          </a:bodyPr>
          <a:lstStyle/>
          <a:p>
            <a:r>
              <a:rPr lang="en-IN" dirty="0" smtClean="0"/>
              <a:t>public void run() {</a:t>
            </a:r>
          </a:p>
          <a:p>
            <a:r>
              <a:rPr lang="en-IN" dirty="0" smtClean="0"/>
              <a:t>while (true) {if(</a:t>
            </a:r>
            <a:r>
              <a:rPr lang="en-IN" dirty="0" err="1" smtClean="0"/>
              <a:t>i</a:t>
            </a:r>
            <a:r>
              <a:rPr lang="en-IN" dirty="0" smtClean="0"/>
              <a:t>==40)break;</a:t>
            </a:r>
          </a:p>
          <a:p>
            <a:r>
              <a:rPr lang="en-IN" dirty="0" smtClean="0"/>
              <a:t>try {</a:t>
            </a:r>
          </a:p>
          <a:p>
            <a:r>
              <a:rPr lang="en-IN" dirty="0" smtClean="0"/>
              <a:t>if (</a:t>
            </a:r>
            <a:r>
              <a:rPr lang="en-IN" dirty="0" err="1" smtClean="0"/>
              <a:t>Thread.currentThread</a:t>
            </a:r>
            <a:r>
              <a:rPr lang="en-IN" dirty="0" smtClean="0"/>
              <a:t>() == t1) {</a:t>
            </a:r>
          </a:p>
          <a:p>
            <a:r>
              <a:rPr lang="en-IN" dirty="0" err="1" smtClean="0"/>
              <a:t>i</a:t>
            </a:r>
            <a:r>
              <a:rPr lang="en-IN" dirty="0" smtClean="0"/>
              <a:t>++;</a:t>
            </a:r>
          </a:p>
          <a:p>
            <a:r>
              <a:rPr lang="en-IN" dirty="0" err="1" smtClean="0"/>
              <a:t>Thread.sleep</a:t>
            </a:r>
            <a:r>
              <a:rPr lang="en-IN" dirty="0" smtClean="0"/>
              <a:t>(500);</a:t>
            </a:r>
          </a:p>
          <a:p>
            <a:r>
              <a:rPr lang="en-IN" dirty="0" smtClean="0"/>
              <a:t>}</a:t>
            </a:r>
          </a:p>
          <a:p>
            <a:r>
              <a:rPr lang="en-IN" dirty="0" smtClean="0"/>
              <a:t>if (</a:t>
            </a:r>
            <a:r>
              <a:rPr lang="en-IN" dirty="0" err="1" smtClean="0"/>
              <a:t>Thread.currentThread</a:t>
            </a:r>
            <a:r>
              <a:rPr lang="en-IN" dirty="0" smtClean="0"/>
              <a:t>() == t2) {</a:t>
            </a:r>
          </a:p>
          <a:p>
            <a:r>
              <a:rPr lang="en-IN" dirty="0" smtClean="0"/>
              <a:t>j += 2;</a:t>
            </a:r>
          </a:p>
          <a:p>
            <a:r>
              <a:rPr lang="en-IN" dirty="0" err="1" smtClean="0"/>
              <a:t>Thread.sleep</a:t>
            </a:r>
            <a:r>
              <a:rPr lang="en-IN" dirty="0" smtClean="0"/>
              <a:t>(1000);</a:t>
            </a:r>
          </a:p>
          <a:p>
            <a:r>
              <a:rPr lang="en-IN" dirty="0" smtClean="0"/>
              <a:t>}</a:t>
            </a:r>
          </a:p>
          <a:p>
            <a:r>
              <a:rPr lang="en-IN" dirty="0" smtClean="0"/>
              <a:t>} catch (</a:t>
            </a:r>
            <a:r>
              <a:rPr lang="en-IN" dirty="0" err="1" smtClean="0"/>
              <a:t>InterruptedException</a:t>
            </a:r>
            <a:r>
              <a:rPr lang="en-IN" dirty="0" smtClean="0"/>
              <a:t> </a:t>
            </a:r>
            <a:r>
              <a:rPr lang="en-IN" dirty="0" err="1" smtClean="0"/>
              <a:t>ie</a:t>
            </a:r>
            <a:r>
              <a:rPr lang="en-IN" dirty="0" smtClean="0"/>
              <a:t>) { }</a:t>
            </a:r>
          </a:p>
          <a:p>
            <a:r>
              <a:rPr lang="en-IN" dirty="0" smtClean="0"/>
              <a:t>repaint();</a:t>
            </a:r>
          </a:p>
          <a:p>
            <a:r>
              <a:rPr lang="en-IN" dirty="0" smtClean="0"/>
              <a:t>}</a:t>
            </a:r>
          </a:p>
          <a:p>
            <a:r>
              <a:rPr lang="en-IN" dirty="0" smtClean="0"/>
              <a:t>}</a:t>
            </a:r>
          </a:p>
          <a:p>
            <a:endParaRPr lang="en-IN" dirty="0" smtClean="0"/>
          </a:p>
          <a:p>
            <a:r>
              <a:rPr lang="en-IN" dirty="0" smtClean="0"/>
              <a:t>public void paint(Graphics g) {</a:t>
            </a:r>
          </a:p>
          <a:p>
            <a:r>
              <a:rPr lang="en-IN" dirty="0" err="1" smtClean="0"/>
              <a:t>g.drawString</a:t>
            </a:r>
            <a:r>
              <a:rPr lang="en-IN" dirty="0" smtClean="0"/>
              <a:t>(i,20,20);</a:t>
            </a:r>
          </a:p>
          <a:p>
            <a:r>
              <a:rPr lang="en-IN" dirty="0" err="1" smtClean="0"/>
              <a:t>g.drawString</a:t>
            </a:r>
            <a:r>
              <a:rPr lang="en-IN" smtClean="0"/>
              <a:t>(j,20,40</a:t>
            </a:r>
            <a:r>
              <a:rPr lang="en-IN" dirty="0" smtClean="0"/>
              <a:t>);</a:t>
            </a:r>
          </a:p>
          <a:p>
            <a:r>
              <a:rPr lang="en-IN" dirty="0" smtClean="0"/>
              <a:t>}</a:t>
            </a:r>
          </a:p>
          <a:p>
            <a:r>
              <a:rPr lang="en-IN" dirty="0" smtClean="0"/>
              <a:t>}</a:t>
            </a:r>
            <a:endParaRPr lang="en-IN"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Files</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285720" y="1142984"/>
            <a:ext cx="7715272" cy="5170646"/>
          </a:xfrm>
          <a:prstGeom prst="rect">
            <a:avLst/>
          </a:prstGeom>
          <a:ln>
            <a:solidFill>
              <a:schemeClr val="bg1"/>
            </a:solidFill>
          </a:ln>
        </p:spPr>
        <p:txBody>
          <a:bodyPr wrap="square">
            <a:spAutoFit/>
          </a:bodyPr>
          <a:lstStyle/>
          <a:p>
            <a:r>
              <a:rPr lang="en-US" sz="2400" b="1" dirty="0" smtClean="0">
                <a:solidFill>
                  <a:schemeClr val="accent1"/>
                </a:solidFill>
              </a:rPr>
              <a:t>File Class -</a:t>
            </a:r>
            <a:endParaRPr lang="en-IN" b="1" dirty="0" smtClean="0">
              <a:solidFill>
                <a:schemeClr val="accent1"/>
              </a:solidFill>
            </a:endParaRPr>
          </a:p>
          <a:p>
            <a:endParaRPr lang="en-IN" dirty="0" smtClean="0"/>
          </a:p>
          <a:p>
            <a:endParaRPr lang="en-IN" dirty="0" smtClean="0"/>
          </a:p>
          <a:p>
            <a:r>
              <a:rPr lang="en-IN" dirty="0" smtClean="0"/>
              <a:t>Java.io package supports for input &amp; output operations on files.</a:t>
            </a:r>
          </a:p>
          <a:p>
            <a:endParaRPr lang="en-US" dirty="0" smtClean="0"/>
          </a:p>
          <a:p>
            <a:r>
              <a:rPr lang="en-US" b="1" dirty="0" smtClean="0"/>
              <a:t>Constructor –</a:t>
            </a:r>
          </a:p>
          <a:p>
            <a:endParaRPr lang="en-IN" b="1" dirty="0" smtClean="0"/>
          </a:p>
          <a:p>
            <a:r>
              <a:rPr lang="en-US" dirty="0" smtClean="0"/>
              <a:t>File(String </a:t>
            </a:r>
            <a:r>
              <a:rPr lang="en-US" dirty="0" err="1" smtClean="0"/>
              <a:t>directorypath</a:t>
            </a:r>
            <a:r>
              <a:rPr lang="en-US" dirty="0" smtClean="0"/>
              <a:t>)</a:t>
            </a:r>
          </a:p>
          <a:p>
            <a:r>
              <a:rPr lang="en-US" dirty="0" smtClean="0"/>
              <a:t>File(String </a:t>
            </a:r>
            <a:r>
              <a:rPr lang="en-US" dirty="0" err="1" smtClean="0"/>
              <a:t>directorypath</a:t>
            </a:r>
            <a:r>
              <a:rPr lang="en-US" dirty="0" smtClean="0"/>
              <a:t>, String filename)</a:t>
            </a:r>
          </a:p>
          <a:p>
            <a:endParaRPr lang="en-US" dirty="0" smtClean="0"/>
          </a:p>
          <a:p>
            <a:r>
              <a:rPr lang="en-US" b="1" dirty="0" smtClean="0"/>
              <a:t>Methods –</a:t>
            </a:r>
          </a:p>
          <a:p>
            <a:endParaRPr lang="en-US" b="1" dirty="0" smtClean="0"/>
          </a:p>
          <a:p>
            <a:endParaRPr lang="en-US" b="1" dirty="0" smtClean="0"/>
          </a:p>
          <a:p>
            <a:r>
              <a:rPr lang="en-US" dirty="0" err="1" smtClean="0"/>
              <a:t>boolean</a:t>
            </a:r>
            <a:r>
              <a:rPr lang="en-US" dirty="0" smtClean="0"/>
              <a:t> exists()</a:t>
            </a:r>
          </a:p>
          <a:p>
            <a:r>
              <a:rPr lang="en-US" dirty="0" err="1" smtClean="0"/>
              <a:t>boolean</a:t>
            </a:r>
            <a:r>
              <a:rPr lang="en-US" dirty="0" smtClean="0"/>
              <a:t> </a:t>
            </a:r>
            <a:r>
              <a:rPr lang="en-US" dirty="0" err="1" smtClean="0"/>
              <a:t>isDirectory</a:t>
            </a:r>
            <a:r>
              <a:rPr lang="en-US" dirty="0" smtClean="0"/>
              <a:t>()</a:t>
            </a:r>
          </a:p>
          <a:p>
            <a:r>
              <a:rPr lang="en-US" dirty="0" err="1" smtClean="0"/>
              <a:t>boolean</a:t>
            </a:r>
            <a:r>
              <a:rPr lang="en-US" dirty="0" smtClean="0"/>
              <a:t> </a:t>
            </a:r>
            <a:r>
              <a:rPr lang="en-US" dirty="0" err="1" smtClean="0"/>
              <a:t>isFile</a:t>
            </a:r>
            <a:r>
              <a:rPr lang="en-US" dirty="0" smtClean="0"/>
              <a:t>()</a:t>
            </a:r>
          </a:p>
          <a:p>
            <a:r>
              <a:rPr lang="en-US" dirty="0" smtClean="0"/>
              <a:t>String [] list()</a:t>
            </a:r>
          </a:p>
          <a:p>
            <a:endParaRPr lang="en-IN"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Files</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71406" y="785794"/>
            <a:ext cx="7715272" cy="2123658"/>
          </a:xfrm>
          <a:prstGeom prst="rect">
            <a:avLst/>
          </a:prstGeom>
          <a:ln>
            <a:noFill/>
          </a:ln>
        </p:spPr>
        <p:txBody>
          <a:bodyPr wrap="square">
            <a:spAutoFit/>
          </a:bodyPr>
          <a:lstStyle/>
          <a:p>
            <a:r>
              <a:rPr lang="en-US" sz="2400" b="1" dirty="0" smtClean="0">
                <a:solidFill>
                  <a:schemeClr val="accent1"/>
                </a:solidFill>
              </a:rPr>
              <a:t>Filename Filter Interface -</a:t>
            </a:r>
            <a:endParaRPr lang="en-IN" b="1" dirty="0" smtClean="0">
              <a:solidFill>
                <a:schemeClr val="accent1"/>
              </a:solidFill>
            </a:endParaRPr>
          </a:p>
          <a:p>
            <a:endParaRPr lang="en-IN" dirty="0" smtClean="0"/>
          </a:p>
          <a:p>
            <a:r>
              <a:rPr lang="en-US" dirty="0" smtClean="0"/>
              <a:t>list() method  it returns all the files existed in the given directory. </a:t>
            </a:r>
          </a:p>
          <a:p>
            <a:r>
              <a:rPr lang="en-US" dirty="0" smtClean="0"/>
              <a:t>if we want to limit the number of files returned by the list() use following:</a:t>
            </a:r>
          </a:p>
          <a:p>
            <a:r>
              <a:rPr lang="en-US" dirty="0" smtClean="0"/>
              <a:t>syntax :-</a:t>
            </a:r>
          </a:p>
          <a:p>
            <a:r>
              <a:rPr lang="en-US" dirty="0" smtClean="0"/>
              <a:t>	String []list(</a:t>
            </a:r>
            <a:r>
              <a:rPr lang="en-US" dirty="0" err="1" smtClean="0"/>
              <a:t>FilenameFilter</a:t>
            </a:r>
            <a:r>
              <a:rPr lang="en-US" dirty="0" smtClean="0"/>
              <a:t> </a:t>
            </a:r>
            <a:r>
              <a:rPr lang="en-US" dirty="0" err="1" smtClean="0"/>
              <a:t>obj</a:t>
            </a:r>
            <a:r>
              <a:rPr lang="en-US" dirty="0" smtClean="0"/>
              <a:t>)</a:t>
            </a:r>
          </a:p>
          <a:p>
            <a:r>
              <a:rPr lang="en-US" dirty="0" smtClean="0"/>
              <a:t>here </a:t>
            </a:r>
            <a:r>
              <a:rPr lang="en-US" dirty="0" err="1" smtClean="0"/>
              <a:t>obj</a:t>
            </a:r>
            <a:r>
              <a:rPr lang="en-US" dirty="0" smtClean="0"/>
              <a:t> is an object of class that implements the </a:t>
            </a:r>
            <a:r>
              <a:rPr lang="en-US" dirty="0" err="1" smtClean="0"/>
              <a:t>FilenameFilter</a:t>
            </a:r>
            <a:r>
              <a:rPr lang="en-US" dirty="0" smtClean="0"/>
              <a:t> interface.</a:t>
            </a:r>
            <a:endParaRPr lang="en-IN" dirty="0" smtClean="0"/>
          </a:p>
        </p:txBody>
      </p:sp>
      <p:sp>
        <p:nvSpPr>
          <p:cNvPr id="4" name="Rectangle 3"/>
          <p:cNvSpPr/>
          <p:nvPr/>
        </p:nvSpPr>
        <p:spPr>
          <a:xfrm>
            <a:off x="71406" y="2786058"/>
            <a:ext cx="4786346" cy="4247317"/>
          </a:xfrm>
          <a:prstGeom prst="rect">
            <a:avLst/>
          </a:prstGeom>
        </p:spPr>
        <p:txBody>
          <a:bodyPr wrap="square">
            <a:spAutoFit/>
          </a:bodyPr>
          <a:lstStyle/>
          <a:p>
            <a:r>
              <a:rPr lang="en-IN" b="1" dirty="0" smtClean="0"/>
              <a:t>//WAP A PROGRAM TO LIST THE FILENAMES THAT ARE ENDED WITH .JAVA EXTENSION</a:t>
            </a:r>
          </a:p>
          <a:p>
            <a:endParaRPr lang="en-IN" dirty="0" smtClean="0"/>
          </a:p>
          <a:p>
            <a:r>
              <a:rPr lang="en-IN" dirty="0" smtClean="0"/>
              <a:t>import java.io.*;</a:t>
            </a:r>
          </a:p>
          <a:p>
            <a:r>
              <a:rPr lang="en-IN" dirty="0" smtClean="0"/>
              <a:t>class Filter </a:t>
            </a:r>
            <a:r>
              <a:rPr lang="en-IN" b="1" dirty="0" smtClean="0"/>
              <a:t>implements </a:t>
            </a:r>
            <a:r>
              <a:rPr lang="en-IN" b="1" dirty="0" err="1" smtClean="0"/>
              <a:t>FilenameFilter</a:t>
            </a:r>
            <a:endParaRPr lang="en-IN" b="1" dirty="0" smtClean="0"/>
          </a:p>
          <a:p>
            <a:r>
              <a:rPr lang="en-IN" dirty="0" smtClean="0"/>
              <a:t>{</a:t>
            </a:r>
          </a:p>
          <a:p>
            <a:r>
              <a:rPr lang="en-IN" dirty="0" smtClean="0"/>
              <a:t>	public </a:t>
            </a:r>
            <a:r>
              <a:rPr lang="en-IN" dirty="0" err="1" smtClean="0"/>
              <a:t>boolean</a:t>
            </a:r>
            <a:r>
              <a:rPr lang="en-IN" dirty="0" smtClean="0"/>
              <a:t> accept(File </a:t>
            </a:r>
            <a:r>
              <a:rPr lang="en-IN" dirty="0" err="1" smtClean="0"/>
              <a:t>f,String</a:t>
            </a:r>
            <a:r>
              <a:rPr lang="en-IN" dirty="0" smtClean="0"/>
              <a:t> </a:t>
            </a:r>
            <a:r>
              <a:rPr lang="en-IN" dirty="0" err="1" smtClean="0"/>
              <a:t>str</a:t>
            </a:r>
            <a:r>
              <a:rPr lang="en-IN" dirty="0" smtClean="0"/>
              <a:t>)</a:t>
            </a:r>
          </a:p>
          <a:p>
            <a:r>
              <a:rPr lang="en-IN" dirty="0" smtClean="0"/>
              <a:t>	{</a:t>
            </a:r>
          </a:p>
          <a:p>
            <a:r>
              <a:rPr lang="en-IN" dirty="0" smtClean="0"/>
              <a:t>	if(</a:t>
            </a:r>
            <a:r>
              <a:rPr lang="en-IN" dirty="0" err="1" smtClean="0"/>
              <a:t>str.endsWith</a:t>
            </a:r>
            <a:r>
              <a:rPr lang="en-IN" dirty="0" smtClean="0"/>
              <a:t>(".java"))</a:t>
            </a:r>
          </a:p>
          <a:p>
            <a:r>
              <a:rPr lang="en-IN" dirty="0" smtClean="0"/>
              <a:t>	return true;</a:t>
            </a:r>
          </a:p>
          <a:p>
            <a:r>
              <a:rPr lang="en-IN" dirty="0" smtClean="0"/>
              <a:t>	else</a:t>
            </a:r>
          </a:p>
          <a:p>
            <a:r>
              <a:rPr lang="en-IN" dirty="0" smtClean="0"/>
              <a:t>	return false;</a:t>
            </a:r>
          </a:p>
          <a:p>
            <a:r>
              <a:rPr lang="en-IN" dirty="0" smtClean="0"/>
              <a:t>	}</a:t>
            </a:r>
          </a:p>
          <a:p>
            <a:r>
              <a:rPr lang="en-IN" dirty="0" smtClean="0"/>
              <a:t>}</a:t>
            </a:r>
          </a:p>
          <a:p>
            <a:endParaRPr lang="en-IN" dirty="0"/>
          </a:p>
        </p:txBody>
      </p:sp>
      <p:sp>
        <p:nvSpPr>
          <p:cNvPr id="7" name="Rectangle 6"/>
          <p:cNvSpPr/>
          <p:nvPr/>
        </p:nvSpPr>
        <p:spPr>
          <a:xfrm>
            <a:off x="4643470" y="3000372"/>
            <a:ext cx="4572000" cy="3693319"/>
          </a:xfrm>
          <a:prstGeom prst="rect">
            <a:avLst/>
          </a:prstGeom>
        </p:spPr>
        <p:txBody>
          <a:bodyPr>
            <a:spAutoFit/>
          </a:bodyPr>
          <a:lstStyle/>
          <a:p>
            <a:r>
              <a:rPr lang="en-IN" dirty="0" smtClean="0"/>
              <a:t>class </a:t>
            </a:r>
            <a:r>
              <a:rPr lang="en-IN" dirty="0" err="1" smtClean="0"/>
              <a:t>FileExtension</a:t>
            </a:r>
            <a:endParaRPr lang="en-IN" dirty="0" smtClean="0"/>
          </a:p>
          <a:p>
            <a:r>
              <a:rPr lang="en-IN" dirty="0" smtClean="0"/>
              <a:t>{</a:t>
            </a:r>
          </a:p>
          <a:p>
            <a:r>
              <a:rPr lang="en-IN" dirty="0" smtClean="0"/>
              <a:t>	public static void main(String [] </a:t>
            </a:r>
            <a:r>
              <a:rPr lang="en-IN" dirty="0" err="1" smtClean="0"/>
              <a:t>args</a:t>
            </a:r>
            <a:r>
              <a:rPr lang="en-IN" dirty="0" smtClean="0"/>
              <a:t>)</a:t>
            </a:r>
          </a:p>
          <a:p>
            <a:r>
              <a:rPr lang="en-IN" dirty="0" smtClean="0"/>
              <a:t>	{</a:t>
            </a:r>
          </a:p>
          <a:p>
            <a:r>
              <a:rPr lang="en-IN" dirty="0" smtClean="0"/>
              <a:t>	File f=new File("c:/javaprg");</a:t>
            </a:r>
          </a:p>
          <a:p>
            <a:r>
              <a:rPr lang="en-IN" dirty="0" smtClean="0"/>
              <a:t>	Filter </a:t>
            </a:r>
            <a:r>
              <a:rPr lang="en-IN" dirty="0" err="1" smtClean="0"/>
              <a:t>obj</a:t>
            </a:r>
            <a:r>
              <a:rPr lang="en-IN" dirty="0" smtClean="0"/>
              <a:t>=new Filter();</a:t>
            </a:r>
          </a:p>
          <a:p>
            <a:r>
              <a:rPr lang="en-IN" dirty="0" smtClean="0"/>
              <a:t>	String </a:t>
            </a:r>
            <a:r>
              <a:rPr lang="en-IN" dirty="0" err="1" smtClean="0"/>
              <a:t>str</a:t>
            </a:r>
            <a:r>
              <a:rPr lang="en-IN" dirty="0" smtClean="0"/>
              <a:t>[]=null;</a:t>
            </a:r>
          </a:p>
          <a:p>
            <a:r>
              <a:rPr lang="en-IN" dirty="0" smtClean="0"/>
              <a:t>	if(</a:t>
            </a:r>
            <a:r>
              <a:rPr lang="en-IN" dirty="0" err="1" smtClean="0"/>
              <a:t>f.isDirectory</a:t>
            </a:r>
            <a:r>
              <a:rPr lang="en-IN" dirty="0" smtClean="0"/>
              <a:t>())</a:t>
            </a:r>
          </a:p>
          <a:p>
            <a:r>
              <a:rPr lang="en-IN" dirty="0" smtClean="0"/>
              <a:t>	</a:t>
            </a:r>
            <a:r>
              <a:rPr lang="en-IN" dirty="0" err="1" smtClean="0"/>
              <a:t>str</a:t>
            </a:r>
            <a:r>
              <a:rPr lang="en-IN" dirty="0" smtClean="0"/>
              <a:t>=</a:t>
            </a:r>
            <a:r>
              <a:rPr lang="en-IN" dirty="0" err="1" smtClean="0"/>
              <a:t>f.list</a:t>
            </a:r>
            <a:r>
              <a:rPr lang="en-IN" dirty="0" smtClean="0"/>
              <a:t>(</a:t>
            </a:r>
            <a:r>
              <a:rPr lang="en-IN" dirty="0" err="1" smtClean="0"/>
              <a:t>obj</a:t>
            </a:r>
            <a:r>
              <a:rPr lang="en-IN" dirty="0" smtClean="0"/>
              <a:t>);</a:t>
            </a:r>
          </a:p>
          <a:p>
            <a:r>
              <a:rPr lang="en-IN" dirty="0" smtClean="0"/>
              <a:t>	for(</a:t>
            </a:r>
            <a:r>
              <a:rPr lang="en-IN" dirty="0" err="1" smtClean="0"/>
              <a:t>int</a:t>
            </a:r>
            <a:r>
              <a:rPr lang="en-IN" dirty="0" smtClean="0"/>
              <a:t> </a:t>
            </a:r>
            <a:r>
              <a:rPr lang="en-IN" dirty="0" err="1" smtClean="0"/>
              <a:t>i</a:t>
            </a:r>
            <a:r>
              <a:rPr lang="en-IN" dirty="0" smtClean="0"/>
              <a:t>=0;i&lt;</a:t>
            </a:r>
            <a:r>
              <a:rPr lang="en-IN" dirty="0" err="1" smtClean="0"/>
              <a:t>str.length;i</a:t>
            </a:r>
            <a:r>
              <a:rPr lang="en-IN" dirty="0" smtClean="0"/>
              <a:t>++)</a:t>
            </a:r>
          </a:p>
          <a:p>
            <a:r>
              <a:rPr lang="en-IN" dirty="0" smtClean="0"/>
              <a:t>	</a:t>
            </a:r>
            <a:r>
              <a:rPr lang="en-IN" dirty="0" err="1" smtClean="0"/>
              <a:t>System.out.println</a:t>
            </a:r>
            <a:r>
              <a:rPr lang="en-IN" dirty="0" smtClean="0"/>
              <a:t>(</a:t>
            </a:r>
            <a:r>
              <a:rPr lang="en-IN" dirty="0" err="1" smtClean="0"/>
              <a:t>str</a:t>
            </a:r>
            <a:r>
              <a:rPr lang="en-IN" dirty="0" smtClean="0"/>
              <a:t>[</a:t>
            </a:r>
            <a:r>
              <a:rPr lang="en-IN" dirty="0" err="1" smtClean="0"/>
              <a:t>i</a:t>
            </a:r>
            <a:r>
              <a:rPr lang="en-IN" dirty="0" smtClean="0"/>
              <a:t>]);</a:t>
            </a:r>
          </a:p>
          <a:p>
            <a:r>
              <a:rPr lang="en-IN" dirty="0" smtClean="0"/>
              <a:t>	}</a:t>
            </a:r>
          </a:p>
          <a:p>
            <a:r>
              <a:rPr lang="en-IN" dirty="0" smtClean="0"/>
              <a:t>}</a:t>
            </a:r>
            <a:endParaRPr lang="en-IN"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smtClean="0">
                <a:solidFill>
                  <a:prstClr val="white"/>
                </a:solidFill>
                <a:latin typeface="+mj-lt"/>
              </a:rPr>
              <a:t>Files</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0" y="1000109"/>
            <a:ext cx="6572264" cy="1846659"/>
          </a:xfrm>
          <a:prstGeom prst="rect">
            <a:avLst/>
          </a:prstGeom>
          <a:ln>
            <a:solidFill>
              <a:schemeClr val="bg1"/>
            </a:solidFill>
          </a:ln>
        </p:spPr>
        <p:txBody>
          <a:bodyPr wrap="square">
            <a:spAutoFit/>
          </a:bodyPr>
          <a:lstStyle/>
          <a:p>
            <a:r>
              <a:rPr lang="en-US" sz="2400" b="1" dirty="0" smtClean="0">
                <a:solidFill>
                  <a:schemeClr val="accent1"/>
                </a:solidFill>
              </a:rPr>
              <a:t>Using </a:t>
            </a:r>
            <a:r>
              <a:rPr lang="en-US" sz="2400" b="1" dirty="0" err="1" smtClean="0">
                <a:solidFill>
                  <a:schemeClr val="accent1"/>
                </a:solidFill>
              </a:rPr>
              <a:t>FileInputStream</a:t>
            </a:r>
            <a:r>
              <a:rPr lang="en-US" sz="2400" b="1" dirty="0" smtClean="0">
                <a:solidFill>
                  <a:schemeClr val="accent1"/>
                </a:solidFill>
              </a:rPr>
              <a:t> &amp; </a:t>
            </a:r>
            <a:r>
              <a:rPr lang="en-US" sz="2400" b="1" dirty="0" err="1" smtClean="0">
                <a:solidFill>
                  <a:schemeClr val="accent1"/>
                </a:solidFill>
              </a:rPr>
              <a:t>FileOutputStream</a:t>
            </a:r>
            <a:r>
              <a:rPr lang="en-US" sz="2400" b="1" dirty="0" smtClean="0">
                <a:solidFill>
                  <a:schemeClr val="accent1"/>
                </a:solidFill>
              </a:rPr>
              <a:t> –</a:t>
            </a:r>
          </a:p>
          <a:p>
            <a:endParaRPr lang="en-US" sz="2400" b="1" dirty="0" smtClean="0">
              <a:solidFill>
                <a:schemeClr val="accent1"/>
              </a:solidFill>
            </a:endParaRPr>
          </a:p>
          <a:p>
            <a:endParaRPr lang="en-US" sz="2400" b="1" dirty="0" smtClean="0">
              <a:solidFill>
                <a:schemeClr val="accent1"/>
              </a:solidFill>
            </a:endParaRPr>
          </a:p>
          <a:p>
            <a:r>
              <a:rPr lang="en-US" sz="2400" b="1" dirty="0" smtClean="0">
                <a:solidFill>
                  <a:schemeClr val="accent1"/>
                </a:solidFill>
              </a:rPr>
              <a:t>Ex.</a:t>
            </a:r>
            <a:endParaRPr lang="en-IN" b="1" dirty="0" smtClean="0">
              <a:solidFill>
                <a:schemeClr val="accent1"/>
              </a:solidFill>
            </a:endParaRPr>
          </a:p>
          <a:p>
            <a:endParaRPr lang="en-IN"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j-ea"/>
                <a:cs typeface="+mj-cs"/>
              </a:rPr>
              <a:t>Java</a:t>
            </a:r>
            <a:r>
              <a:rPr kumimoji="0" lang="en-US" sz="2800" b="1" i="0" u="none" strike="noStrike" kern="1200" cap="none" spc="0" normalizeH="0" noProof="0" dirty="0" smtClean="0">
                <a:ln>
                  <a:noFill/>
                </a:ln>
                <a:solidFill>
                  <a:prstClr val="white"/>
                </a:solidFill>
                <a:effectLst/>
                <a:uLnTx/>
                <a:uFillTx/>
                <a:latin typeface="+mj-lt"/>
                <a:ea typeface="+mj-ea"/>
                <a:cs typeface="+mj-cs"/>
              </a:rPr>
              <a:t> Database Connectivity (JDBC)</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285720" y="857232"/>
            <a:ext cx="6286544" cy="461665"/>
          </a:xfrm>
          <a:prstGeom prst="rect">
            <a:avLst/>
          </a:prstGeom>
          <a:ln>
            <a:noFill/>
          </a:ln>
        </p:spPr>
        <p:txBody>
          <a:bodyPr wrap="square">
            <a:spAutoFit/>
          </a:bodyPr>
          <a:lstStyle/>
          <a:p>
            <a:r>
              <a:rPr lang="en-US" sz="2400" b="1" dirty="0" smtClean="0">
                <a:solidFill>
                  <a:schemeClr val="accent1"/>
                </a:solidFill>
              </a:rPr>
              <a:t>JDBC -</a:t>
            </a:r>
            <a:endParaRPr lang="en-IN" dirty="0" smtClean="0"/>
          </a:p>
        </p:txBody>
      </p:sp>
      <p:sp>
        <p:nvSpPr>
          <p:cNvPr id="4" name="Rectangle 3"/>
          <p:cNvSpPr/>
          <p:nvPr/>
        </p:nvSpPr>
        <p:spPr>
          <a:xfrm>
            <a:off x="428596" y="1428736"/>
            <a:ext cx="8143932" cy="4801314"/>
          </a:xfrm>
          <a:prstGeom prst="rect">
            <a:avLst/>
          </a:prstGeom>
        </p:spPr>
        <p:txBody>
          <a:bodyPr wrap="square">
            <a:spAutoFit/>
          </a:bodyPr>
          <a:lstStyle/>
          <a:p>
            <a:r>
              <a:rPr lang="en-IN" b="1" dirty="0" smtClean="0"/>
              <a:t>Step 1- Create Database</a:t>
            </a:r>
          </a:p>
          <a:p>
            <a:r>
              <a:rPr lang="en-US" dirty="0" smtClean="0"/>
              <a:t>Create Database.</a:t>
            </a:r>
          </a:p>
          <a:p>
            <a:endParaRPr lang="en-IN" b="1" dirty="0" smtClean="0"/>
          </a:p>
          <a:p>
            <a:r>
              <a:rPr lang="en-IN" b="1" dirty="0" smtClean="0"/>
              <a:t>Step 2- Create DSN</a:t>
            </a:r>
          </a:p>
          <a:p>
            <a:pPr>
              <a:buFontTx/>
              <a:buChar char="-"/>
            </a:pPr>
            <a:r>
              <a:rPr lang="en-US" dirty="0" smtClean="0"/>
              <a:t>Create DSN from control Panel.</a:t>
            </a:r>
          </a:p>
          <a:p>
            <a:pPr>
              <a:buFontTx/>
              <a:buChar char="-"/>
            </a:pPr>
            <a:r>
              <a:rPr lang="en-US" dirty="0" smtClean="0"/>
              <a:t>Select the Database.</a:t>
            </a:r>
          </a:p>
          <a:p>
            <a:pPr>
              <a:buFontTx/>
              <a:buChar char="-"/>
            </a:pPr>
            <a:endParaRPr lang="en-US" dirty="0" smtClean="0"/>
          </a:p>
          <a:p>
            <a:pPr>
              <a:buFontTx/>
              <a:buChar char="-"/>
            </a:pPr>
            <a:r>
              <a:rPr lang="en-IN" b="1" dirty="0" smtClean="0"/>
              <a:t>Step 3- Register the Driver</a:t>
            </a:r>
          </a:p>
          <a:p>
            <a:pPr>
              <a:buFontTx/>
              <a:buChar char="-"/>
            </a:pPr>
            <a:r>
              <a:rPr lang="en-US" dirty="0" smtClean="0"/>
              <a:t>There are 4 types of drivers in java , out of 4 types of drivers which driver is being used that is registered and loaded by using  “</a:t>
            </a:r>
            <a:r>
              <a:rPr lang="en-US" dirty="0" err="1" smtClean="0"/>
              <a:t>Class.forName</a:t>
            </a:r>
            <a:r>
              <a:rPr lang="en-US" dirty="0" smtClean="0"/>
              <a:t>”</a:t>
            </a:r>
          </a:p>
          <a:p>
            <a:pPr>
              <a:buFontTx/>
              <a:buChar char="-"/>
            </a:pPr>
            <a:r>
              <a:rPr lang="en-US" dirty="0" smtClean="0"/>
              <a:t>Ex.	</a:t>
            </a:r>
            <a:r>
              <a:rPr lang="en-US" dirty="0" err="1" smtClean="0"/>
              <a:t>Class.forName</a:t>
            </a:r>
            <a:r>
              <a:rPr lang="en-US" dirty="0" smtClean="0"/>
              <a:t>(“</a:t>
            </a:r>
            <a:r>
              <a:rPr lang="en-US" dirty="0" err="1" smtClean="0"/>
              <a:t>sun.jdbc.odbc.JdbcOdbcDriver</a:t>
            </a:r>
            <a:r>
              <a:rPr lang="en-US" dirty="0" smtClean="0"/>
              <a:t>”);</a:t>
            </a:r>
          </a:p>
          <a:p>
            <a:pPr>
              <a:buFontTx/>
              <a:buChar char="-"/>
            </a:pPr>
            <a:endParaRPr lang="en-IN" dirty="0" smtClean="0"/>
          </a:p>
          <a:p>
            <a:r>
              <a:rPr lang="en-IN" b="1" dirty="0" smtClean="0"/>
              <a:t>Step 4- Make Connection Object</a:t>
            </a:r>
          </a:p>
          <a:p>
            <a:pPr>
              <a:buFontTx/>
              <a:buChar char="-"/>
            </a:pPr>
            <a:r>
              <a:rPr lang="en-US" dirty="0" smtClean="0"/>
              <a:t>The connection object is used to get connected with the data source name(DSN).It can be done by means of another class called “</a:t>
            </a:r>
            <a:r>
              <a:rPr lang="en-US" dirty="0" err="1" smtClean="0"/>
              <a:t>DriverManager</a:t>
            </a:r>
            <a:r>
              <a:rPr lang="en-US" dirty="0" smtClean="0"/>
              <a:t>”.</a:t>
            </a:r>
          </a:p>
          <a:p>
            <a:pPr>
              <a:buFontTx/>
              <a:buChar char="-"/>
            </a:pPr>
            <a:r>
              <a:rPr lang="en-US" dirty="0" smtClean="0"/>
              <a:t>Ex.	Connection con=</a:t>
            </a:r>
            <a:r>
              <a:rPr lang="en-US" dirty="0" err="1" smtClean="0"/>
              <a:t>DriverManger.getConnection</a:t>
            </a:r>
            <a:r>
              <a:rPr lang="en-US" dirty="0" smtClean="0"/>
              <a:t>(“</a:t>
            </a:r>
            <a:r>
              <a:rPr lang="en-US" dirty="0" err="1" smtClean="0"/>
              <a:t>jdbc:odbc:DSNNAME</a:t>
            </a:r>
            <a:r>
              <a:rPr lang="en-US" dirty="0" smtClean="0"/>
              <a:t>”);</a:t>
            </a:r>
            <a:endParaRPr lang="en-IN" dirty="0" smtClean="0"/>
          </a:p>
          <a:p>
            <a:r>
              <a:rPr lang="en-IN" dirty="0" smtClean="0"/>
              <a:t>	</a:t>
            </a:r>
            <a:endParaRPr lang="en-IN"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j-ea"/>
                <a:cs typeface="+mj-cs"/>
              </a:rPr>
              <a:t>Java</a:t>
            </a:r>
            <a:r>
              <a:rPr kumimoji="0" lang="en-US" sz="2800" b="1" i="0" u="none" strike="noStrike" kern="1200" cap="none" spc="0" normalizeH="0" noProof="0" dirty="0" smtClean="0">
                <a:ln>
                  <a:noFill/>
                </a:ln>
                <a:solidFill>
                  <a:prstClr val="white"/>
                </a:solidFill>
                <a:effectLst/>
                <a:uLnTx/>
                <a:uFillTx/>
                <a:latin typeface="+mj-lt"/>
                <a:ea typeface="+mj-ea"/>
                <a:cs typeface="+mj-cs"/>
              </a:rPr>
              <a:t> Database Connectivity (JDBC)</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285720" y="857232"/>
            <a:ext cx="6286544" cy="461665"/>
          </a:xfrm>
          <a:prstGeom prst="rect">
            <a:avLst/>
          </a:prstGeom>
          <a:ln>
            <a:noFill/>
          </a:ln>
        </p:spPr>
        <p:txBody>
          <a:bodyPr wrap="square">
            <a:spAutoFit/>
          </a:bodyPr>
          <a:lstStyle/>
          <a:p>
            <a:r>
              <a:rPr lang="en-US" sz="2400" b="1" dirty="0" smtClean="0">
                <a:solidFill>
                  <a:schemeClr val="accent1"/>
                </a:solidFill>
              </a:rPr>
              <a:t>JDBC -</a:t>
            </a:r>
            <a:endParaRPr lang="en-IN" dirty="0" smtClean="0"/>
          </a:p>
        </p:txBody>
      </p:sp>
      <p:sp>
        <p:nvSpPr>
          <p:cNvPr id="4" name="Rectangle 3"/>
          <p:cNvSpPr/>
          <p:nvPr/>
        </p:nvSpPr>
        <p:spPr>
          <a:xfrm>
            <a:off x="285720" y="1214422"/>
            <a:ext cx="8143932" cy="5632311"/>
          </a:xfrm>
          <a:prstGeom prst="rect">
            <a:avLst/>
          </a:prstGeom>
        </p:spPr>
        <p:txBody>
          <a:bodyPr wrap="square">
            <a:spAutoFit/>
          </a:bodyPr>
          <a:lstStyle/>
          <a:p>
            <a:r>
              <a:rPr lang="en-IN" b="1" dirty="0" smtClean="0"/>
              <a:t>Step 5- Create Statement Object</a:t>
            </a:r>
          </a:p>
          <a:p>
            <a:pPr>
              <a:buFontTx/>
              <a:buChar char="-"/>
            </a:pPr>
            <a:r>
              <a:rPr lang="en-US" dirty="0" smtClean="0"/>
              <a:t>Create Statement as.</a:t>
            </a:r>
          </a:p>
          <a:p>
            <a:pPr>
              <a:buFontTx/>
              <a:buChar char="-"/>
            </a:pPr>
            <a:r>
              <a:rPr lang="en-US" dirty="0" smtClean="0"/>
              <a:t>Ex.	</a:t>
            </a:r>
            <a:r>
              <a:rPr lang="en-US" dirty="0" smtClean="0">
                <a:solidFill>
                  <a:srgbClr val="FF0000"/>
                </a:solidFill>
              </a:rPr>
              <a:t>Statement stmt=</a:t>
            </a:r>
            <a:r>
              <a:rPr lang="en-US" dirty="0" err="1" smtClean="0">
                <a:solidFill>
                  <a:srgbClr val="FF0000"/>
                </a:solidFill>
              </a:rPr>
              <a:t>con.createStatement</a:t>
            </a:r>
            <a:r>
              <a:rPr lang="en-US" dirty="0" smtClean="0">
                <a:solidFill>
                  <a:srgbClr val="FF0000"/>
                </a:solidFill>
              </a:rPr>
              <a:t>();</a:t>
            </a:r>
          </a:p>
          <a:p>
            <a:pPr>
              <a:buFontTx/>
              <a:buChar char="-"/>
            </a:pPr>
            <a:endParaRPr lang="en-US" dirty="0" smtClean="0"/>
          </a:p>
          <a:p>
            <a:pPr>
              <a:buFontTx/>
              <a:buChar char="-"/>
            </a:pPr>
            <a:r>
              <a:rPr lang="en-US" dirty="0" smtClean="0"/>
              <a:t>Statement object stmt is used for firing the query on respective </a:t>
            </a:r>
            <a:r>
              <a:rPr lang="en-US" dirty="0" err="1" smtClean="0"/>
              <a:t>table.It</a:t>
            </a:r>
            <a:r>
              <a:rPr lang="en-US" dirty="0" smtClean="0"/>
              <a:t> consists of various methods</a:t>
            </a:r>
          </a:p>
          <a:p>
            <a:pPr>
              <a:buFontTx/>
              <a:buChar char="-"/>
            </a:pPr>
            <a:r>
              <a:rPr lang="en-US" dirty="0" err="1" smtClean="0"/>
              <a:t>executeQuery</a:t>
            </a:r>
            <a:r>
              <a:rPr lang="en-US" dirty="0" smtClean="0"/>
              <a:t>(SQL)</a:t>
            </a:r>
          </a:p>
          <a:p>
            <a:pPr>
              <a:buFontTx/>
              <a:buChar char="-"/>
            </a:pPr>
            <a:r>
              <a:rPr lang="en-US" dirty="0" err="1" smtClean="0"/>
              <a:t>executeUpdate</a:t>
            </a:r>
            <a:r>
              <a:rPr lang="en-US" dirty="0" smtClean="0"/>
              <a:t>(SQL)</a:t>
            </a:r>
          </a:p>
          <a:p>
            <a:pPr>
              <a:buFontTx/>
              <a:buChar char="-"/>
            </a:pPr>
            <a:endParaRPr lang="en-US" dirty="0" smtClean="0"/>
          </a:p>
          <a:p>
            <a:pPr>
              <a:buFontTx/>
              <a:buChar char="-"/>
            </a:pPr>
            <a:r>
              <a:rPr lang="en-US" b="1" dirty="0" err="1" smtClean="0"/>
              <a:t>executeQuery</a:t>
            </a:r>
            <a:r>
              <a:rPr lang="en-US" b="1" dirty="0" smtClean="0"/>
              <a:t>(SQL)</a:t>
            </a:r>
          </a:p>
          <a:p>
            <a:pPr lvl="4">
              <a:buFontTx/>
              <a:buChar char="-"/>
            </a:pPr>
            <a:r>
              <a:rPr lang="en-US" dirty="0" smtClean="0"/>
              <a:t>This method is used to fire query on the table and then returns a</a:t>
            </a:r>
          </a:p>
          <a:p>
            <a:pPr marL="263525" lvl="4"/>
            <a:r>
              <a:rPr lang="en-US" dirty="0" smtClean="0"/>
              <a:t>view  i.e. “</a:t>
            </a:r>
            <a:r>
              <a:rPr lang="en-US" dirty="0" err="1" smtClean="0"/>
              <a:t>ResultSet</a:t>
            </a:r>
            <a:r>
              <a:rPr lang="en-US" dirty="0" smtClean="0"/>
              <a:t>”. In this method we can use only “Select” clause.</a:t>
            </a:r>
          </a:p>
          <a:p>
            <a:pPr>
              <a:buFontTx/>
              <a:buChar char="-"/>
            </a:pPr>
            <a:r>
              <a:rPr lang="en-IN" dirty="0" smtClean="0"/>
              <a:t>EX. </a:t>
            </a:r>
            <a:r>
              <a:rPr lang="en-IN" dirty="0" err="1" smtClean="0">
                <a:solidFill>
                  <a:srgbClr val="FF0000"/>
                </a:solidFill>
              </a:rPr>
              <a:t>ResultSet</a:t>
            </a:r>
            <a:r>
              <a:rPr lang="en-IN" dirty="0" smtClean="0">
                <a:solidFill>
                  <a:srgbClr val="FF0000"/>
                </a:solidFill>
              </a:rPr>
              <a:t> res=</a:t>
            </a:r>
            <a:r>
              <a:rPr lang="en-IN" dirty="0" err="1" smtClean="0">
                <a:solidFill>
                  <a:srgbClr val="FF0000"/>
                </a:solidFill>
              </a:rPr>
              <a:t>stmt.executeQuery</a:t>
            </a:r>
            <a:r>
              <a:rPr lang="en-IN" dirty="0" smtClean="0">
                <a:solidFill>
                  <a:srgbClr val="FF0000"/>
                </a:solidFill>
              </a:rPr>
              <a:t>(“select * from student”);</a:t>
            </a:r>
          </a:p>
          <a:p>
            <a:pPr>
              <a:buFontTx/>
              <a:buChar char="-"/>
            </a:pPr>
            <a:endParaRPr lang="en-IN" dirty="0" smtClean="0"/>
          </a:p>
          <a:p>
            <a:pPr>
              <a:buFontTx/>
              <a:buChar char="-"/>
            </a:pPr>
            <a:r>
              <a:rPr lang="en-US" b="1" dirty="0" err="1" smtClean="0"/>
              <a:t>executeUpdate</a:t>
            </a:r>
            <a:r>
              <a:rPr lang="en-US" b="1" dirty="0" smtClean="0"/>
              <a:t>(SQL)</a:t>
            </a:r>
          </a:p>
          <a:p>
            <a:pPr marL="0" lvl="4" indent="1797050">
              <a:buFontTx/>
              <a:buChar char="-"/>
            </a:pPr>
            <a:r>
              <a:rPr lang="en-IN" dirty="0" smtClean="0"/>
              <a:t>This method returns a integer value &amp; it is used for clause like “insert” ,”update” &amp; “delete". This method returns a integer value i.e. “0” if the query not executed. If query executed successfully it returns a +</a:t>
            </a:r>
            <a:r>
              <a:rPr lang="en-IN" dirty="0" err="1" smtClean="0"/>
              <a:t>ve</a:t>
            </a:r>
            <a:r>
              <a:rPr lang="en-IN" dirty="0" smtClean="0"/>
              <a:t> value i.e. number of successful </a:t>
            </a:r>
            <a:r>
              <a:rPr lang="en-IN" dirty="0" err="1" smtClean="0"/>
              <a:t>updations</a:t>
            </a:r>
            <a:r>
              <a:rPr lang="en-IN" dirty="0" smtClean="0"/>
              <a:t>.</a:t>
            </a:r>
          </a:p>
          <a:p>
            <a:pPr marL="0" lvl="4" indent="93663"/>
            <a:r>
              <a:rPr lang="en-IN" dirty="0" smtClean="0"/>
              <a:t>	</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258204" cy="5429288"/>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Processing .class file in JVM</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solidFill>
                <a:schemeClr val="accent6"/>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dirty="0" smtClean="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t>JVM is an interpreter that translate and runs each byte code instruction separately whenever it is needed by the computer program. In some case it is very slow.</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t>As an alternative , Java also provides local compiler for each system that will compile byte code file into executable code for faster running.java calls these as Just In Time compilers.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200" baseline="0" dirty="0" smtClean="0">
              <a:solidFill>
                <a:schemeClr val="tx1">
                  <a:lumMod val="85000"/>
                  <a:lumOff val="15000"/>
                </a:schemeClr>
              </a:solidFill>
            </a:endParaRPr>
          </a:p>
        </p:txBody>
      </p:sp>
      <p:sp>
        <p:nvSpPr>
          <p:cNvPr id="26" name="Rectangle 5"/>
          <p:cNvSpPr>
            <a:spLocks noChangeArrowheads="1"/>
          </p:cNvSpPr>
          <p:nvPr/>
        </p:nvSpPr>
        <p:spPr bwMode="auto">
          <a:xfrm>
            <a:off x="914400" y="1428736"/>
            <a:ext cx="1447800" cy="1676400"/>
          </a:xfrm>
          <a:prstGeom prst="rect">
            <a:avLst/>
          </a:prstGeom>
          <a:solidFill>
            <a:schemeClr val="accent1"/>
          </a:solidFill>
          <a:ln w="9525">
            <a:solidFill>
              <a:schemeClr val="tx1"/>
            </a:solidFill>
            <a:miter lim="800000"/>
            <a:headEnd/>
            <a:tailEnd/>
          </a:ln>
        </p:spPr>
        <p:txBody>
          <a:bodyPr wrap="none" anchor="ctr"/>
          <a:lstStyle/>
          <a:p>
            <a:pPr algn="ctr"/>
            <a:r>
              <a:rPr lang="en-US"/>
              <a:t>JVM running</a:t>
            </a:r>
          </a:p>
          <a:p>
            <a:pPr algn="ctr"/>
            <a:r>
              <a:rPr lang="en-US"/>
              <a:t> Applet or </a:t>
            </a:r>
          </a:p>
          <a:p>
            <a:pPr algn="ctr"/>
            <a:r>
              <a:rPr lang="en-US"/>
              <a:t>Application </a:t>
            </a:r>
          </a:p>
        </p:txBody>
      </p:sp>
      <p:sp>
        <p:nvSpPr>
          <p:cNvPr id="27" name="AutoShape 6"/>
          <p:cNvSpPr>
            <a:spLocks noChangeArrowheads="1"/>
          </p:cNvSpPr>
          <p:nvPr/>
        </p:nvSpPr>
        <p:spPr bwMode="auto">
          <a:xfrm>
            <a:off x="2362200" y="1657336"/>
            <a:ext cx="2133600" cy="485775"/>
          </a:xfrm>
          <a:prstGeom prst="rightArrow">
            <a:avLst>
              <a:gd name="adj1" fmla="val 50000"/>
              <a:gd name="adj2" fmla="val 109804"/>
            </a:avLst>
          </a:prstGeom>
          <a:solidFill>
            <a:schemeClr val="accent1"/>
          </a:solidFill>
          <a:ln w="9525">
            <a:solidFill>
              <a:schemeClr val="tx1"/>
            </a:solidFill>
            <a:miter lim="800000"/>
            <a:headEnd/>
            <a:tailEnd/>
          </a:ln>
        </p:spPr>
        <p:txBody>
          <a:bodyPr wrap="none" anchor="ctr"/>
          <a:lstStyle/>
          <a:p>
            <a:pPr algn="ctr"/>
            <a:r>
              <a:rPr lang="en-US" sz="1600" dirty="0"/>
              <a:t>.class file</a:t>
            </a:r>
          </a:p>
        </p:txBody>
      </p:sp>
      <p:sp>
        <p:nvSpPr>
          <p:cNvPr id="28" name="Rectangle 7"/>
          <p:cNvSpPr>
            <a:spLocks noChangeArrowheads="1"/>
          </p:cNvSpPr>
          <p:nvPr/>
        </p:nvSpPr>
        <p:spPr bwMode="auto">
          <a:xfrm>
            <a:off x="4495800" y="1504936"/>
            <a:ext cx="1676400" cy="2743200"/>
          </a:xfrm>
          <a:prstGeom prst="rect">
            <a:avLst/>
          </a:prstGeom>
          <a:solidFill>
            <a:schemeClr val="accent1"/>
          </a:solidFill>
          <a:ln w="9525">
            <a:solidFill>
              <a:schemeClr val="tx1"/>
            </a:solidFill>
            <a:miter lim="800000"/>
            <a:headEnd/>
            <a:tailEnd/>
          </a:ln>
        </p:spPr>
        <p:txBody>
          <a:bodyPr wrap="none" anchor="ctr"/>
          <a:lstStyle/>
          <a:p>
            <a:pPr algn="ctr"/>
            <a:r>
              <a:rPr lang="en-US" dirty="0"/>
              <a:t>JIT </a:t>
            </a:r>
          </a:p>
          <a:p>
            <a:pPr algn="ctr"/>
            <a:r>
              <a:rPr lang="en-US" dirty="0"/>
              <a:t>COMPILER</a:t>
            </a:r>
          </a:p>
        </p:txBody>
      </p:sp>
      <p:sp>
        <p:nvSpPr>
          <p:cNvPr id="29" name="AutoShape 8"/>
          <p:cNvSpPr>
            <a:spLocks noChangeArrowheads="1"/>
          </p:cNvSpPr>
          <p:nvPr/>
        </p:nvSpPr>
        <p:spPr bwMode="auto">
          <a:xfrm>
            <a:off x="2362200" y="2495536"/>
            <a:ext cx="2133600" cy="485775"/>
          </a:xfrm>
          <a:prstGeom prst="leftArrow">
            <a:avLst>
              <a:gd name="adj1" fmla="val 50000"/>
              <a:gd name="adj2" fmla="val 109804"/>
            </a:avLst>
          </a:prstGeom>
          <a:solidFill>
            <a:schemeClr val="accent1"/>
          </a:solidFill>
          <a:ln w="9525">
            <a:solidFill>
              <a:schemeClr val="tx1"/>
            </a:solidFill>
            <a:miter lim="800000"/>
            <a:headEnd/>
            <a:tailEnd/>
          </a:ln>
        </p:spPr>
        <p:txBody>
          <a:bodyPr wrap="none" anchor="ctr"/>
          <a:lstStyle/>
          <a:p>
            <a:pPr algn="ctr"/>
            <a:r>
              <a:rPr lang="en-US" sz="1600" dirty="0"/>
              <a:t>machine code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9" end="9"/>
                                            </p:txEl>
                                          </p:spTgt>
                                        </p:tgtEl>
                                        <p:attrNameLst>
                                          <p:attrName>style.visibility</p:attrName>
                                        </p:attrNameLst>
                                      </p:cBhvr>
                                      <p:to>
                                        <p:strVal val="visible"/>
                                      </p:to>
                                    </p:set>
                                    <p:animEffect transition="in" filter="strips(downRight)">
                                      <p:cBhvr>
                                        <p:cTn id="12" dur="500"/>
                                        <p:tgtEl>
                                          <p:spTgt spid="14">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10" end="10"/>
                                            </p:txEl>
                                          </p:spTgt>
                                        </p:tgtEl>
                                        <p:attrNameLst>
                                          <p:attrName>style.visibility</p:attrName>
                                        </p:attrNameLst>
                                      </p:cBhvr>
                                      <p:to>
                                        <p:strVal val="visible"/>
                                      </p:to>
                                    </p:set>
                                    <p:animEffect transition="in" filter="strips(downRight)">
                                      <p:cBhvr>
                                        <p:cTn id="17"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p:cNvSpPr txBox="1">
            <a:spLocks/>
          </p:cNvSpPr>
          <p:nvPr/>
        </p:nvSpPr>
        <p:spPr>
          <a:xfrm>
            <a:off x="214282" y="76200"/>
            <a:ext cx="6651978" cy="734291"/>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white"/>
                </a:solidFill>
                <a:effectLst/>
                <a:uLnTx/>
                <a:uFillTx/>
                <a:latin typeface="+mj-lt"/>
                <a:ea typeface="+mj-ea"/>
                <a:cs typeface="+mj-cs"/>
              </a:rPr>
              <a:t>Java</a:t>
            </a:r>
            <a:r>
              <a:rPr kumimoji="0" lang="en-US" sz="2800" b="1" i="0" u="none" strike="noStrike" kern="1200" cap="none" spc="0" normalizeH="0" noProof="0" dirty="0" smtClean="0">
                <a:ln>
                  <a:noFill/>
                </a:ln>
                <a:solidFill>
                  <a:prstClr val="white"/>
                </a:solidFill>
                <a:effectLst/>
                <a:uLnTx/>
                <a:uFillTx/>
                <a:latin typeface="+mj-lt"/>
                <a:ea typeface="+mj-ea"/>
                <a:cs typeface="+mj-cs"/>
              </a:rPr>
              <a:t> Database Connectivity (JDBC)</a:t>
            </a:r>
            <a:endParaRPr kumimoji="0" lang="en-US" sz="2800" b="0" i="0" u="none" strike="noStrike" kern="1200" cap="none" spc="0" normalizeH="0" baseline="0" noProof="0" dirty="0">
              <a:ln>
                <a:noFill/>
              </a:ln>
              <a:solidFill>
                <a:schemeClr val="bg1"/>
              </a:solidFill>
              <a:effectLst/>
              <a:uLnTx/>
              <a:uFillTx/>
              <a:latin typeface="+mj-lt"/>
              <a:ea typeface="+mj-ea"/>
              <a:cs typeface="+mj-cs"/>
            </a:endParaRPr>
          </a:p>
        </p:txBody>
      </p:sp>
      <p:sp>
        <p:nvSpPr>
          <p:cNvPr id="5" name="Rectangle 4"/>
          <p:cNvSpPr/>
          <p:nvPr/>
        </p:nvSpPr>
        <p:spPr>
          <a:xfrm>
            <a:off x="285720" y="857232"/>
            <a:ext cx="6286544" cy="461665"/>
          </a:xfrm>
          <a:prstGeom prst="rect">
            <a:avLst/>
          </a:prstGeom>
          <a:ln>
            <a:noFill/>
          </a:ln>
        </p:spPr>
        <p:txBody>
          <a:bodyPr wrap="square">
            <a:spAutoFit/>
          </a:bodyPr>
          <a:lstStyle/>
          <a:p>
            <a:r>
              <a:rPr lang="en-US" sz="2400" b="1" dirty="0" smtClean="0">
                <a:solidFill>
                  <a:schemeClr val="accent1"/>
                </a:solidFill>
              </a:rPr>
              <a:t>JDBC -</a:t>
            </a:r>
            <a:endParaRPr lang="en-IN" dirty="0" smtClean="0"/>
          </a:p>
        </p:txBody>
      </p:sp>
      <p:sp>
        <p:nvSpPr>
          <p:cNvPr id="4" name="Rectangle 3"/>
          <p:cNvSpPr/>
          <p:nvPr/>
        </p:nvSpPr>
        <p:spPr>
          <a:xfrm>
            <a:off x="285720" y="1214422"/>
            <a:ext cx="8143932" cy="5909310"/>
          </a:xfrm>
          <a:prstGeom prst="rect">
            <a:avLst/>
          </a:prstGeom>
        </p:spPr>
        <p:txBody>
          <a:bodyPr wrap="square">
            <a:spAutoFit/>
          </a:bodyPr>
          <a:lstStyle/>
          <a:p>
            <a:r>
              <a:rPr lang="en-IN" b="1" smtClean="0"/>
              <a:t>Step 6- </a:t>
            </a:r>
            <a:r>
              <a:rPr lang="en-IN" b="1" dirty="0" smtClean="0"/>
              <a:t>Create Object of </a:t>
            </a:r>
            <a:r>
              <a:rPr lang="en-IN" b="1" dirty="0" err="1" smtClean="0"/>
              <a:t>ResultSet</a:t>
            </a:r>
            <a:endParaRPr lang="en-IN" b="1" dirty="0" smtClean="0"/>
          </a:p>
          <a:p>
            <a:pPr>
              <a:buFontTx/>
              <a:buChar char="-"/>
            </a:pPr>
            <a:r>
              <a:rPr lang="en-US" dirty="0" smtClean="0"/>
              <a:t>In the </a:t>
            </a:r>
            <a:r>
              <a:rPr lang="en-US" dirty="0" err="1" smtClean="0"/>
              <a:t>ResultSet</a:t>
            </a:r>
            <a:r>
              <a:rPr lang="en-US" dirty="0" smtClean="0"/>
              <a:t> the answer of the query i.e. generated by “</a:t>
            </a:r>
            <a:r>
              <a:rPr lang="en-US" dirty="0" err="1" smtClean="0"/>
              <a:t>executeQuery</a:t>
            </a:r>
            <a:r>
              <a:rPr lang="en-US" dirty="0" smtClean="0"/>
              <a:t>()”  comes. “res” object always point to the view which is generated in the memory.</a:t>
            </a:r>
          </a:p>
          <a:p>
            <a:pPr>
              <a:buFontTx/>
              <a:buChar char="-"/>
            </a:pPr>
            <a:r>
              <a:rPr lang="en-IN" dirty="0" smtClean="0"/>
              <a:t>EX. </a:t>
            </a:r>
            <a:r>
              <a:rPr lang="en-IN" dirty="0" err="1" smtClean="0">
                <a:solidFill>
                  <a:srgbClr val="FF0000"/>
                </a:solidFill>
              </a:rPr>
              <a:t>ResultSet</a:t>
            </a:r>
            <a:r>
              <a:rPr lang="en-IN" dirty="0" smtClean="0">
                <a:solidFill>
                  <a:srgbClr val="FF0000"/>
                </a:solidFill>
              </a:rPr>
              <a:t> res=</a:t>
            </a:r>
            <a:r>
              <a:rPr lang="en-IN" dirty="0" err="1" smtClean="0">
                <a:solidFill>
                  <a:srgbClr val="FF0000"/>
                </a:solidFill>
              </a:rPr>
              <a:t>stmt.executeQuery</a:t>
            </a:r>
            <a:r>
              <a:rPr lang="en-IN" dirty="0" smtClean="0">
                <a:solidFill>
                  <a:srgbClr val="FF0000"/>
                </a:solidFill>
              </a:rPr>
              <a:t>(“select * from student”)</a:t>
            </a:r>
            <a:r>
              <a:rPr lang="en-IN" b="1" dirty="0" smtClean="0"/>
              <a:t>;</a:t>
            </a:r>
          </a:p>
          <a:p>
            <a:pPr>
              <a:buFontTx/>
              <a:buChar char="-"/>
            </a:pPr>
            <a:endParaRPr lang="en-US" b="1" dirty="0" smtClean="0"/>
          </a:p>
          <a:p>
            <a:pPr>
              <a:buFontTx/>
              <a:buChar char="-"/>
            </a:pPr>
            <a:r>
              <a:rPr lang="en-US" b="1" dirty="0" smtClean="0"/>
              <a:t>Methods</a:t>
            </a:r>
            <a:endParaRPr lang="en-IN" b="1" dirty="0" smtClean="0"/>
          </a:p>
          <a:p>
            <a:pPr>
              <a:buFontTx/>
              <a:buChar char="-"/>
            </a:pPr>
            <a:endParaRPr lang="en-IN" dirty="0" smtClean="0"/>
          </a:p>
          <a:p>
            <a:r>
              <a:rPr lang="en-US" b="1" dirty="0" smtClean="0"/>
              <a:t>1) Boolean </a:t>
            </a:r>
            <a:r>
              <a:rPr lang="en-US" b="1" dirty="0" err="1" smtClean="0"/>
              <a:t>res.next</a:t>
            </a:r>
            <a:r>
              <a:rPr lang="en-US" b="1" dirty="0" smtClean="0"/>
              <a:t>()</a:t>
            </a:r>
          </a:p>
          <a:p>
            <a:pPr marL="0" lvl="4" indent="1797050">
              <a:buFontTx/>
              <a:buChar char="-"/>
            </a:pPr>
            <a:r>
              <a:rPr lang="en-IN" dirty="0" smtClean="0"/>
              <a:t>This method returns  true if file pointer i.e. “res” is  pointing to a </a:t>
            </a:r>
            <a:r>
              <a:rPr lang="en-IN" dirty="0" err="1" smtClean="0"/>
              <a:t>particuler</a:t>
            </a:r>
            <a:r>
              <a:rPr lang="en-IN" dirty="0" smtClean="0"/>
              <a:t> record within the table.</a:t>
            </a:r>
          </a:p>
          <a:p>
            <a:pPr marL="0" lvl="4">
              <a:buFontTx/>
              <a:buChar char="-"/>
            </a:pPr>
            <a:endParaRPr lang="en-US" dirty="0" smtClean="0"/>
          </a:p>
          <a:p>
            <a:pPr marL="0" lvl="4">
              <a:buFontTx/>
              <a:buChar char="-"/>
            </a:pPr>
            <a:r>
              <a:rPr lang="en-US" b="1" dirty="0" smtClean="0"/>
              <a:t>NOTE</a:t>
            </a:r>
          </a:p>
          <a:p>
            <a:pPr marL="914400" lvl="6">
              <a:buFontTx/>
              <a:buChar char="-"/>
            </a:pPr>
            <a:r>
              <a:rPr lang="en-US" dirty="0" smtClean="0"/>
              <a:t>Initially “res” always point to beginning of file. We need to move “res” by one step by writing “</a:t>
            </a:r>
            <a:r>
              <a:rPr lang="en-US" dirty="0" err="1" smtClean="0"/>
              <a:t>res.next</a:t>
            </a:r>
            <a:r>
              <a:rPr lang="en-US" dirty="0" smtClean="0"/>
              <a:t>()”.</a:t>
            </a:r>
          </a:p>
          <a:p>
            <a:pPr marL="0" lvl="6">
              <a:buFontTx/>
              <a:buChar char="-"/>
            </a:pPr>
            <a:r>
              <a:rPr lang="en-US" dirty="0" smtClean="0"/>
              <a:t> </a:t>
            </a:r>
            <a:r>
              <a:rPr lang="en-US" b="1" dirty="0" smtClean="0"/>
              <a:t>To retrieve record from “res”</a:t>
            </a:r>
          </a:p>
          <a:p>
            <a:pPr marL="457200" lvl="7">
              <a:buFontTx/>
              <a:buChar char="-"/>
            </a:pPr>
            <a:r>
              <a:rPr lang="en-US" dirty="0" smtClean="0"/>
              <a:t>Ex. </a:t>
            </a:r>
            <a:r>
              <a:rPr lang="en-US" dirty="0" err="1" smtClean="0">
                <a:solidFill>
                  <a:srgbClr val="FF0000"/>
                </a:solidFill>
              </a:rPr>
              <a:t>Int</a:t>
            </a:r>
            <a:r>
              <a:rPr lang="en-US" dirty="0" smtClean="0">
                <a:solidFill>
                  <a:srgbClr val="FF0000"/>
                </a:solidFill>
              </a:rPr>
              <a:t> </a:t>
            </a:r>
            <a:r>
              <a:rPr lang="en-US" dirty="0" err="1" smtClean="0">
                <a:solidFill>
                  <a:srgbClr val="FF0000"/>
                </a:solidFill>
              </a:rPr>
              <a:t>res.getInt</a:t>
            </a:r>
            <a:r>
              <a:rPr lang="en-US" dirty="0" smtClean="0">
                <a:solidFill>
                  <a:srgbClr val="FF0000"/>
                </a:solidFill>
              </a:rPr>
              <a:t> (“</a:t>
            </a:r>
            <a:r>
              <a:rPr lang="en-US" dirty="0" err="1" smtClean="0">
                <a:solidFill>
                  <a:srgbClr val="FF0000"/>
                </a:solidFill>
              </a:rPr>
              <a:t>nameof</a:t>
            </a:r>
            <a:r>
              <a:rPr lang="en-US" dirty="0" smtClean="0">
                <a:solidFill>
                  <a:srgbClr val="FF0000"/>
                </a:solidFill>
              </a:rPr>
              <a:t> field / index”);</a:t>
            </a:r>
          </a:p>
          <a:p>
            <a:pPr marL="914400" lvl="8"/>
            <a:r>
              <a:rPr lang="en-US" dirty="0" smtClean="0">
                <a:solidFill>
                  <a:srgbClr val="FF0000"/>
                </a:solidFill>
              </a:rPr>
              <a:t>String </a:t>
            </a:r>
            <a:r>
              <a:rPr lang="en-US" dirty="0" err="1" smtClean="0">
                <a:solidFill>
                  <a:srgbClr val="FF0000"/>
                </a:solidFill>
              </a:rPr>
              <a:t>res.getString</a:t>
            </a:r>
            <a:r>
              <a:rPr lang="en-US" dirty="0" smtClean="0">
                <a:solidFill>
                  <a:srgbClr val="FF0000"/>
                </a:solidFill>
              </a:rPr>
              <a:t> (“</a:t>
            </a:r>
            <a:r>
              <a:rPr lang="en-US" dirty="0" err="1" smtClean="0">
                <a:solidFill>
                  <a:srgbClr val="FF0000"/>
                </a:solidFill>
              </a:rPr>
              <a:t>nameof</a:t>
            </a:r>
            <a:r>
              <a:rPr lang="en-US" dirty="0" smtClean="0">
                <a:solidFill>
                  <a:srgbClr val="FF0000"/>
                </a:solidFill>
              </a:rPr>
              <a:t> field / index”); </a:t>
            </a:r>
          </a:p>
          <a:p>
            <a:pPr marL="914400" lvl="8"/>
            <a:endParaRPr lang="en-US" dirty="0" smtClean="0"/>
          </a:p>
          <a:p>
            <a:pPr marL="914400" lvl="8"/>
            <a:r>
              <a:rPr lang="en-US" dirty="0" smtClean="0"/>
              <a:t>It supports all primitive data types.</a:t>
            </a:r>
            <a:br>
              <a:rPr lang="en-US" dirty="0" smtClean="0"/>
            </a:br>
            <a:endParaRPr lang="en-IN" dirty="0" smtClean="0"/>
          </a:p>
          <a:p>
            <a:pPr marL="0" lvl="4" indent="93663"/>
            <a:r>
              <a:rPr lang="en-IN" dirty="0" smtClean="0"/>
              <a:t>	</a:t>
            </a:r>
            <a:endParaRPr lang="en-IN"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cstate="print"/>
          <a:stretch>
            <a:fillRect/>
          </a:stretch>
        </p:blipFill>
        <p:spPr>
          <a:xfrm>
            <a:off x="0" y="762000"/>
            <a:ext cx="2445488" cy="2286000"/>
          </a:xfrm>
          <a:prstGeom prst="rect">
            <a:avLst/>
          </a:prstGeom>
        </p:spPr>
      </p:pic>
      <p:sp>
        <p:nvSpPr>
          <p:cNvPr id="7" name="Title 6"/>
          <p:cNvSpPr>
            <a:spLocks noGrp="1"/>
          </p:cNvSpPr>
          <p:nvPr>
            <p:ph type="title"/>
          </p:nvPr>
        </p:nvSpPr>
        <p:spPr>
          <a:xfrm>
            <a:off x="214282" y="3143249"/>
            <a:ext cx="8643998" cy="1571636"/>
          </a:xfrm>
        </p:spPr>
        <p:txBody>
          <a:bodyPr wrap="square" tIns="0" bIns="0" anchor="t" anchorCtr="0">
            <a:normAutofit fontScale="90000"/>
          </a:bodyPr>
          <a:lstStyle/>
          <a:p>
            <a:r>
              <a:rPr lang="en-US" sz="7800" b="1" dirty="0" smtClean="0">
                <a:solidFill>
                  <a:prstClr val="black">
                    <a:lumMod val="85000"/>
                    <a:lumOff val="15000"/>
                  </a:prstClr>
                </a:solidFill>
                <a:latin typeface="+mn-lt"/>
              </a:rPr>
              <a:t>END OF JAVA LECTURE.</a:t>
            </a:r>
            <a:endParaRPr lang="en-US" sz="7800" dirty="0">
              <a:latin typeface="+mn-lt"/>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214422"/>
            <a:ext cx="8115328" cy="485778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Difference between C++ and Java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Java does not include structure and union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It is not possible to declare unsigned integer in java</a:t>
            </a:r>
            <a:r>
              <a:rPr lang="en-US" sz="2200" baseline="0" dirty="0" smtClean="0">
                <a:solidFill>
                  <a:schemeClr val="tx1">
                    <a:lumMod val="85000"/>
                    <a:lumOff val="15000"/>
                  </a:schemeClr>
                </a:solidFill>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Pointers don’t exists in Java</a:t>
            </a:r>
            <a:r>
              <a:rPr kumimoji="0" lang="en-US" sz="2200" b="0" i="0" u="none" strike="noStrike" kern="1200" cap="none" spc="0" normalizeH="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Java does not have a preprocessor.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There are no header files and delete operators</a:t>
            </a: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Java does not allow </a:t>
            </a:r>
            <a:r>
              <a:rPr lang="en-US" sz="2200" dirty="0" err="1" smtClean="0">
                <a:solidFill>
                  <a:schemeClr val="tx1">
                    <a:lumMod val="85000"/>
                    <a:lumOff val="15000"/>
                  </a:schemeClr>
                </a:solidFill>
              </a:rPr>
              <a:t>goto</a:t>
            </a:r>
            <a:r>
              <a:rPr lang="en-US" sz="2200" dirty="0" smtClean="0">
                <a:solidFill>
                  <a:schemeClr val="tx1">
                    <a:lumMod val="85000"/>
                    <a:lumOff val="15000"/>
                  </a:schemeClr>
                </a:solidFill>
              </a:rPr>
              <a:t>, </a:t>
            </a:r>
            <a:r>
              <a:rPr lang="en-US" sz="2200" dirty="0" err="1" smtClean="0">
                <a:solidFill>
                  <a:schemeClr val="tx1">
                    <a:lumMod val="85000"/>
                    <a:lumOff val="15000"/>
                  </a:schemeClr>
                </a:solidFill>
              </a:rPr>
              <a:t>sizeof</a:t>
            </a:r>
            <a:r>
              <a:rPr lang="en-US" sz="2200" dirty="0" smtClean="0">
                <a:solidFill>
                  <a:schemeClr val="tx1">
                    <a:lumMod val="85000"/>
                    <a:lumOff val="15000"/>
                  </a:schemeClr>
                </a:solidFill>
              </a:rPr>
              <a:t> and </a:t>
            </a:r>
            <a:r>
              <a:rPr lang="en-US" sz="2200" dirty="0" err="1" smtClean="0">
                <a:solidFill>
                  <a:schemeClr val="tx1">
                    <a:lumMod val="85000"/>
                    <a:lumOff val="15000"/>
                  </a:schemeClr>
                </a:solidFill>
              </a:rPr>
              <a:t>typedef</a:t>
            </a:r>
            <a:r>
              <a:rPr lang="en-US" sz="2200" dirty="0" smtClean="0">
                <a:solidFill>
                  <a:schemeClr val="tx1">
                    <a:lumMod val="85000"/>
                    <a:lumOff val="15000"/>
                  </a:schemeClr>
                </a:solidFill>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Java does not support the multiple inheritance.</a:t>
            </a:r>
            <a:endPar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strips(downRight)">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animEffect transition="in" filter="strips(downRight)">
                                      <p:cBhvr>
                                        <p:cTn id="17" dur="500"/>
                                        <p:tgtEl>
                                          <p:spTgt spid="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4">
                                            <p:txEl>
                                              <p:pRg st="4" end="4"/>
                                            </p:txEl>
                                          </p:spTgt>
                                        </p:tgtEl>
                                        <p:attrNameLst>
                                          <p:attrName>style.visibility</p:attrName>
                                        </p:attrNameLst>
                                      </p:cBhvr>
                                      <p:to>
                                        <p:strVal val="visible"/>
                                      </p:to>
                                    </p:set>
                                    <p:animEffect transition="in" filter="strips(downRight)">
                                      <p:cBhvr>
                                        <p:cTn id="22" dur="500"/>
                                        <p:tgtEl>
                                          <p:spTgt spid="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animEffect transition="in" filter="strips(downRight)">
                                      <p:cBhvr>
                                        <p:cTn id="27" dur="500"/>
                                        <p:tgtEl>
                                          <p:spTgt spid="1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4">
                                            <p:txEl>
                                              <p:pRg st="6" end="6"/>
                                            </p:txEl>
                                          </p:spTgt>
                                        </p:tgtEl>
                                        <p:attrNameLst>
                                          <p:attrName>style.visibility</p:attrName>
                                        </p:attrNameLst>
                                      </p:cBhvr>
                                      <p:to>
                                        <p:strVal val="visible"/>
                                      </p:to>
                                    </p:set>
                                    <p:animEffect transition="in" filter="strips(downRight)">
                                      <p:cBhvr>
                                        <p:cTn id="32" dur="500"/>
                                        <p:tgtEl>
                                          <p:spTgt spid="1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4">
                                            <p:txEl>
                                              <p:pRg st="7" end="7"/>
                                            </p:txEl>
                                          </p:spTgt>
                                        </p:tgtEl>
                                        <p:attrNameLst>
                                          <p:attrName>style.visibility</p:attrName>
                                        </p:attrNameLst>
                                      </p:cBhvr>
                                      <p:to>
                                        <p:strVal val="visible"/>
                                      </p:to>
                                    </p:set>
                                    <p:animEffect transition="in" filter="strips(downRight)">
                                      <p:cBhvr>
                                        <p:cTn id="37" dur="500"/>
                                        <p:tgtEl>
                                          <p:spTgt spid="1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4">
                                            <p:txEl>
                                              <p:pRg st="8" end="8"/>
                                            </p:txEl>
                                          </p:spTgt>
                                        </p:tgtEl>
                                        <p:attrNameLst>
                                          <p:attrName>style.visibility</p:attrName>
                                        </p:attrNameLst>
                                      </p:cBhvr>
                                      <p:to>
                                        <p:strVal val="visible"/>
                                      </p:to>
                                    </p:set>
                                    <p:animEffect transition="in" filter="strips(downRight)">
                                      <p:cBhvr>
                                        <p:cTn id="42" dur="500"/>
                                        <p:tgtEl>
                                          <p:spTgt spid="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Introduction to Core Java</a:t>
            </a:r>
            <a:endParaRPr lang="en-US" dirty="0"/>
          </a:p>
        </p:txBody>
      </p:sp>
      <p:sp>
        <p:nvSpPr>
          <p:cNvPr id="14" name="Rectangle 4"/>
          <p:cNvSpPr txBox="1">
            <a:spLocks noChangeArrowheads="1"/>
          </p:cNvSpPr>
          <p:nvPr/>
        </p:nvSpPr>
        <p:spPr>
          <a:xfrm>
            <a:off x="457200" y="1000108"/>
            <a:ext cx="8115328" cy="571504"/>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en-US" sz="2400" b="1" dirty="0" smtClean="0">
                <a:solidFill>
                  <a:schemeClr val="accent6"/>
                </a:solidFill>
              </a:rPr>
              <a:t>Data Types in JAVA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200" b="1" i="0" u="none" strike="noStrike" kern="1200" cap="none" spc="0" normalizeH="0" baseline="0" noProof="0" dirty="0" smtClean="0">
              <a:ln>
                <a:noFill/>
              </a:ln>
              <a:solidFill>
                <a:schemeClr val="accent6"/>
              </a:solidFill>
              <a:effectLst/>
              <a:uLnTx/>
              <a:uFillTx/>
              <a:latin typeface="+mn-lt"/>
              <a:ea typeface="+mn-ea"/>
              <a:cs typeface="+mn-cs"/>
            </a:endParaRPr>
          </a:p>
        </p:txBody>
      </p:sp>
      <p:graphicFrame>
        <p:nvGraphicFramePr>
          <p:cNvPr id="4" name="Table 3"/>
          <p:cNvGraphicFramePr>
            <a:graphicFrameLocks noGrp="1"/>
          </p:cNvGraphicFramePr>
          <p:nvPr/>
        </p:nvGraphicFramePr>
        <p:xfrm>
          <a:off x="1357290" y="1590368"/>
          <a:ext cx="6096000" cy="3624582"/>
        </p:xfrm>
        <a:graphic>
          <a:graphicData uri="http://schemas.openxmlformats.org/drawingml/2006/table">
            <a:tbl>
              <a:tblPr firstRow="1" bandRow="1">
                <a:tableStyleId>{5C22544A-7EE6-4342-B048-85BDC9FD1C3A}</a:tableStyleId>
              </a:tblPr>
              <a:tblGrid>
                <a:gridCol w="1524000"/>
                <a:gridCol w="1524000"/>
                <a:gridCol w="1524000"/>
                <a:gridCol w="1524000"/>
              </a:tblGrid>
              <a:tr h="577851">
                <a:tc>
                  <a:txBody>
                    <a:bodyPr/>
                    <a:lstStyle/>
                    <a:p>
                      <a:r>
                        <a:rPr lang="en-US" dirty="0" smtClean="0"/>
                        <a:t>DATATYPE</a:t>
                      </a:r>
                      <a:endParaRPr lang="en-IN" dirty="0"/>
                    </a:p>
                  </a:txBody>
                  <a:tcPr/>
                </a:tc>
                <a:tc>
                  <a:txBody>
                    <a:bodyPr/>
                    <a:lstStyle/>
                    <a:p>
                      <a:r>
                        <a:rPr lang="en-US" dirty="0" smtClean="0"/>
                        <a:t>Type</a:t>
                      </a:r>
                      <a:endParaRPr lang="en-IN" dirty="0"/>
                    </a:p>
                  </a:txBody>
                  <a:tcPr/>
                </a:tc>
                <a:tc>
                  <a:txBody>
                    <a:bodyPr/>
                    <a:lstStyle/>
                    <a:p>
                      <a:r>
                        <a:rPr lang="en-US" dirty="0" smtClean="0"/>
                        <a:t>SIZE</a:t>
                      </a:r>
                      <a:endParaRPr lang="en-IN" dirty="0"/>
                    </a:p>
                  </a:txBody>
                  <a:tcPr/>
                </a:tc>
                <a:tc>
                  <a:txBody>
                    <a:bodyPr/>
                    <a:lstStyle/>
                    <a:p>
                      <a:r>
                        <a:rPr lang="en-US" dirty="0" smtClean="0"/>
                        <a:t>DEFAULT VALUE</a:t>
                      </a:r>
                      <a:endParaRPr lang="en-IN" dirty="0"/>
                    </a:p>
                  </a:txBody>
                  <a:tcPr/>
                </a:tc>
              </a:tr>
              <a:tr h="577851">
                <a:tc>
                  <a:txBody>
                    <a:bodyPr/>
                    <a:lstStyle/>
                    <a:p>
                      <a:r>
                        <a:rPr lang="en-US" dirty="0" smtClean="0"/>
                        <a:t>INTEGER</a:t>
                      </a:r>
                      <a:endParaRPr lang="en-IN" dirty="0"/>
                    </a:p>
                  </a:txBody>
                  <a:tcPr/>
                </a:tc>
                <a:tc>
                  <a:txBody>
                    <a:bodyPr/>
                    <a:lstStyle/>
                    <a:p>
                      <a:r>
                        <a:rPr lang="en-US" dirty="0" smtClean="0"/>
                        <a:t>byte</a:t>
                      </a:r>
                    </a:p>
                    <a:p>
                      <a:r>
                        <a:rPr lang="en-US" dirty="0" smtClean="0"/>
                        <a:t>short</a:t>
                      </a:r>
                    </a:p>
                    <a:p>
                      <a:r>
                        <a:rPr lang="en-US" dirty="0" err="1" smtClean="0"/>
                        <a:t>int</a:t>
                      </a:r>
                      <a:endParaRPr lang="en-US" dirty="0" smtClean="0"/>
                    </a:p>
                    <a:p>
                      <a:r>
                        <a:rPr lang="en-US" dirty="0" smtClean="0"/>
                        <a:t>long</a:t>
                      </a:r>
                      <a:endParaRPr lang="en-IN" dirty="0"/>
                    </a:p>
                  </a:txBody>
                  <a:tcPr/>
                </a:tc>
                <a:tc>
                  <a:txBody>
                    <a:bodyPr/>
                    <a:lstStyle/>
                    <a:p>
                      <a:r>
                        <a:rPr lang="en-US" dirty="0" smtClean="0"/>
                        <a:t>1 byte</a:t>
                      </a:r>
                    </a:p>
                    <a:p>
                      <a:r>
                        <a:rPr lang="en-US" dirty="0" smtClean="0"/>
                        <a:t>2 byte</a:t>
                      </a:r>
                    </a:p>
                    <a:p>
                      <a:r>
                        <a:rPr lang="en-US" dirty="0" smtClean="0"/>
                        <a:t>4 byte</a:t>
                      </a:r>
                    </a:p>
                    <a:p>
                      <a:r>
                        <a:rPr lang="en-US" dirty="0" smtClean="0"/>
                        <a:t>8 byte</a:t>
                      </a:r>
                      <a:endParaRPr lang="en-IN" dirty="0"/>
                    </a:p>
                  </a:txBody>
                  <a:tcPr/>
                </a:tc>
                <a:tc>
                  <a:txBody>
                    <a:bodyPr/>
                    <a:lstStyle/>
                    <a:p>
                      <a:r>
                        <a:rPr lang="en-US" dirty="0" smtClean="0"/>
                        <a:t>0</a:t>
                      </a:r>
                    </a:p>
                    <a:p>
                      <a:r>
                        <a:rPr lang="en-US" dirty="0" smtClean="0"/>
                        <a:t>0</a:t>
                      </a:r>
                    </a:p>
                    <a:p>
                      <a:r>
                        <a:rPr lang="en-US" dirty="0" smtClean="0"/>
                        <a:t>0</a:t>
                      </a:r>
                    </a:p>
                    <a:p>
                      <a:r>
                        <a:rPr lang="en-US" dirty="0" smtClean="0"/>
                        <a:t>0</a:t>
                      </a:r>
                      <a:endParaRPr lang="en-IN" dirty="0"/>
                    </a:p>
                  </a:txBody>
                  <a:tcPr/>
                </a:tc>
              </a:tr>
              <a:tr h="577851">
                <a:tc>
                  <a:txBody>
                    <a:bodyPr/>
                    <a:lstStyle/>
                    <a:p>
                      <a:r>
                        <a:rPr lang="en-US" dirty="0" smtClean="0"/>
                        <a:t>FLOAT</a:t>
                      </a:r>
                      <a:endParaRPr lang="en-IN" dirty="0"/>
                    </a:p>
                  </a:txBody>
                  <a:tcPr/>
                </a:tc>
                <a:tc>
                  <a:txBody>
                    <a:bodyPr/>
                    <a:lstStyle/>
                    <a:p>
                      <a:r>
                        <a:rPr lang="en-US" dirty="0" smtClean="0"/>
                        <a:t>float</a:t>
                      </a:r>
                    </a:p>
                    <a:p>
                      <a:r>
                        <a:rPr lang="en-US" dirty="0" smtClean="0"/>
                        <a:t>double</a:t>
                      </a:r>
                      <a:endParaRPr lang="en-IN" dirty="0"/>
                    </a:p>
                  </a:txBody>
                  <a:tcPr/>
                </a:tc>
                <a:tc>
                  <a:txBody>
                    <a:bodyPr/>
                    <a:lstStyle/>
                    <a:p>
                      <a:r>
                        <a:rPr lang="en-US" dirty="0" smtClean="0"/>
                        <a:t>4 byte</a:t>
                      </a:r>
                    </a:p>
                    <a:p>
                      <a:r>
                        <a:rPr lang="en-US" dirty="0" smtClean="0"/>
                        <a:t>8 byte</a:t>
                      </a:r>
                      <a:endParaRPr lang="en-IN" dirty="0"/>
                    </a:p>
                  </a:txBody>
                  <a:tcPr/>
                </a:tc>
                <a:tc>
                  <a:txBody>
                    <a:bodyPr/>
                    <a:lstStyle/>
                    <a:p>
                      <a:r>
                        <a:rPr lang="en-US" dirty="0" smtClean="0"/>
                        <a:t>0.0</a:t>
                      </a:r>
                    </a:p>
                    <a:p>
                      <a:r>
                        <a:rPr lang="en-US" dirty="0" smtClean="0"/>
                        <a:t>0.0</a:t>
                      </a:r>
                      <a:endParaRPr lang="en-IN" dirty="0"/>
                    </a:p>
                  </a:txBody>
                  <a:tcPr/>
                </a:tc>
              </a:tr>
              <a:tr h="577851">
                <a:tc>
                  <a:txBody>
                    <a:bodyPr/>
                    <a:lstStyle/>
                    <a:p>
                      <a:r>
                        <a:rPr lang="en-US" dirty="0" smtClean="0"/>
                        <a:t>CHARACTER</a:t>
                      </a:r>
                      <a:endParaRPr lang="en-IN" dirty="0"/>
                    </a:p>
                  </a:txBody>
                  <a:tcPr/>
                </a:tc>
                <a:tc>
                  <a:txBody>
                    <a:bodyPr/>
                    <a:lstStyle/>
                    <a:p>
                      <a:r>
                        <a:rPr lang="en-US" dirty="0" smtClean="0"/>
                        <a:t>char</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t>2 byte</a:t>
                      </a:r>
                      <a:endParaRPr lang="en-IN" u="sng" dirty="0"/>
                    </a:p>
                  </a:txBody>
                  <a:tcPr/>
                </a:tc>
                <a:tc>
                  <a:txBody>
                    <a:bodyPr/>
                    <a:lstStyle/>
                    <a:p>
                      <a:r>
                        <a:rPr lang="en-US" dirty="0" smtClean="0"/>
                        <a:t>0</a:t>
                      </a:r>
                      <a:endParaRPr lang="en-IN" dirty="0"/>
                    </a:p>
                  </a:txBody>
                  <a:tcPr/>
                </a:tc>
              </a:tr>
              <a:tr h="577851">
                <a:tc>
                  <a:txBody>
                    <a:bodyPr/>
                    <a:lstStyle/>
                    <a:p>
                      <a:r>
                        <a:rPr lang="en-US" dirty="0" smtClean="0"/>
                        <a:t>BOOLEAN</a:t>
                      </a:r>
                      <a:endParaRPr lang="en-IN" dirty="0"/>
                    </a:p>
                  </a:txBody>
                  <a:tcPr/>
                </a:tc>
                <a:tc>
                  <a:txBody>
                    <a:bodyPr/>
                    <a:lstStyle/>
                    <a:p>
                      <a:r>
                        <a:rPr lang="en-US" dirty="0" err="1" smtClean="0"/>
                        <a:t>boolean</a:t>
                      </a:r>
                      <a:endParaRPr lang="en-IN" dirty="0"/>
                    </a:p>
                  </a:txBody>
                  <a:tcPr/>
                </a:tc>
                <a:tc>
                  <a:txBody>
                    <a:bodyPr/>
                    <a:lstStyle/>
                    <a:p>
                      <a:r>
                        <a:rPr lang="en-US" dirty="0" smtClean="0"/>
                        <a:t>1 bit</a:t>
                      </a:r>
                      <a:endParaRPr lang="en-IN" dirty="0"/>
                    </a:p>
                  </a:txBody>
                  <a:tcPr/>
                </a:tc>
                <a:tc>
                  <a:txBody>
                    <a:bodyPr/>
                    <a:lstStyle/>
                    <a:p>
                      <a:r>
                        <a:rPr lang="en-US" dirty="0" smtClean="0"/>
                        <a:t>false</a:t>
                      </a:r>
                      <a:endParaRPr lang="en-IN" dirty="0"/>
                    </a:p>
                  </a:txBody>
                  <a:tcPr/>
                </a:tc>
              </a:tr>
            </a:tbl>
          </a:graphicData>
        </a:graphic>
      </p:graphicFrame>
      <p:sp>
        <p:nvSpPr>
          <p:cNvPr id="5" name="Rectangle 4"/>
          <p:cNvSpPr txBox="1">
            <a:spLocks noChangeArrowheads="1"/>
          </p:cNvSpPr>
          <p:nvPr/>
        </p:nvSpPr>
        <p:spPr>
          <a:xfrm>
            <a:off x="642910" y="5429264"/>
            <a:ext cx="7929618" cy="1214446"/>
          </a:xfrm>
          <a:prstGeom prst="rect">
            <a:avLst/>
          </a:prstGeom>
        </p:spPr>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200" dirty="0" smtClean="0">
                <a:solidFill>
                  <a:schemeClr val="tx1">
                    <a:lumMod val="85000"/>
                    <a:lumOff val="15000"/>
                  </a:schemeClr>
                </a:solidFill>
              </a:rPr>
              <a:t>In ‘C’ character take 1 byte (256 char) so it supports only English alphabets , In ‘JAVA’ character take 2 byte (35536 char) so it supports all character of all languages.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Process of converting 1 byte char </a:t>
            </a:r>
            <a:r>
              <a:rPr lang="en-US" sz="2200" dirty="0" smtClean="0">
                <a:solidFill>
                  <a:schemeClr val="tx1">
                    <a:lumMod val="85000"/>
                    <a:lumOff val="15000"/>
                  </a:schemeClr>
                </a:solidFill>
              </a:rPr>
              <a:t>to 2 byte is called as </a:t>
            </a:r>
            <a:r>
              <a:rPr lang="en-US" sz="2200" dirty="0" smtClean="0">
                <a:solidFill>
                  <a:srgbClr val="FF0000"/>
                </a:solidFill>
              </a:rPr>
              <a:t>Internationalization</a:t>
            </a:r>
            <a:r>
              <a:rPr lang="en-US" sz="2200" dirty="0" smtClean="0">
                <a:solidFill>
                  <a:schemeClr val="tx1">
                    <a:lumMod val="85000"/>
                    <a:lumOff val="15000"/>
                  </a:schemeClr>
                </a:solidFill>
              </a:rPr>
              <a:t>.</a:t>
            </a:r>
            <a:endParaRPr kumimoji="0" lang="en-US"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strips(downRight)">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strips(downRight)">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strips(downRight)">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0.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4.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5.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6.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7.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8.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19.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0.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1.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22.xml><?xml version="1.0" encoding="utf-8"?>
<p:tagLst xmlns:a="http://schemas.openxmlformats.org/drawingml/2006/main" xmlns:r="http://schemas.openxmlformats.org/officeDocument/2006/relationships" xmlns:p="http://schemas.openxmlformats.org/presentationml/2006/main">
  <p:tag name="DVSECTIONID" val="C09QH3iDYSZce3zG7lU8ci"/>
</p:tagLst>
</file>

<file path=ppt/tags/tag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4.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5.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6.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7.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8.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9.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heme/theme1.xml><?xml version="1.0" encoding="utf-8"?>
<a:theme xmlns:a="http://schemas.openxmlformats.org/drawingml/2006/main" name="TS10167455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7F31D689-5005-47FD-9A9E-D7FA8DD290B8}">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68AD14C5-6E05-4732-8930-CBD406590B69}">
  <ds:schemaRefs>
    <ds:schemaRef ds:uri="http://schemas.microsoft.com/sharepoint/v3/contenttype/forms"/>
  </ds:schemaRefs>
</ds:datastoreItem>
</file>

<file path=customXml/itemProps3.xml><?xml version="1.0" encoding="utf-8"?>
<ds:datastoreItem xmlns:ds="http://schemas.openxmlformats.org/officeDocument/2006/customXml" ds:itemID="{9C9D1B2C-BA2D-4050-BF56-A5386F494A4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TS101674551</Template>
  <TotalTime>0</TotalTime>
  <Words>3347</Words>
  <Application>Microsoft Office PowerPoint</Application>
  <PresentationFormat>On-screen Show (4:3)</PresentationFormat>
  <Paragraphs>1468</Paragraphs>
  <Slides>71</Slides>
  <Notes>23</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TS101674551</vt:lpstr>
      <vt:lpstr>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Introduction to Core Java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Applet As Java Applications</vt:lpstr>
      <vt:lpstr>Applet As Java Applications</vt:lpstr>
      <vt:lpstr>Applet As Java Applications</vt:lpstr>
      <vt:lpstr>Applet As Java Applications</vt:lpstr>
      <vt:lpstr>Applet As Java Applications</vt:lpstr>
      <vt:lpstr>Applet As Java Applications</vt:lpstr>
      <vt:lpstr>Applet As Java Applications</vt:lpstr>
      <vt:lpstr>Applet As Java Applications</vt:lpstr>
      <vt:lpstr>Applet As Java Applications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JAVA LECTURE.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2011-01-03T03:23:58Z</dcterms:created>
  <dcterms:modified xsi:type="dcterms:W3CDTF">2018-09-04T19:29:23Z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TC016745519991</vt:lpwstr>
  </property>
</Properties>
</file>