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ppt/tags/tag25.xml" ContentType="application/vnd.openxmlformats-officedocument.presentationml.tags+xml"/>
  <Override PartName="/ppt/notesSlides/notesSlide26.xml" ContentType="application/vnd.openxmlformats-officedocument.presentationml.notesSlide+xml"/>
  <Override PartName="/ppt/tags/tag26.xml" ContentType="application/vnd.openxmlformats-officedocument.presentationml.tags+xml"/>
  <Override PartName="/ppt/notesSlides/notesSlide27.xml" ContentType="application/vnd.openxmlformats-officedocument.presentationml.notesSlide+xml"/>
  <Override PartName="/ppt/tags/tag27.xml" ContentType="application/vnd.openxmlformats-officedocument.presentationml.tags+xml"/>
  <Override PartName="/ppt/notesSlides/notesSlide28.xml" ContentType="application/vnd.openxmlformats-officedocument.presentationml.notesSlide+xml"/>
  <Override PartName="/ppt/tags/tag28.xml" ContentType="application/vnd.openxmlformats-officedocument.presentationml.tags+xml"/>
  <Override PartName="/ppt/notesSlides/notesSlide29.xml" ContentType="application/vnd.openxmlformats-officedocument.presentationml.notesSlide+xml"/>
  <Override PartName="/ppt/tags/tag29.xml" ContentType="application/vnd.openxmlformats-officedocument.presentationml.tags+xml"/>
  <Override PartName="/ppt/notesSlides/notesSlide30.xml" ContentType="application/vnd.openxmlformats-officedocument.presentationml.notesSlide+xml"/>
  <Override PartName="/ppt/tags/tag30.xml" ContentType="application/vnd.openxmlformats-officedocument.presentationml.tags+xml"/>
  <Override PartName="/ppt/notesSlides/notesSlide31.xml" ContentType="application/vnd.openxmlformats-officedocument.presentationml.notesSlide+xml"/>
  <Override PartName="/ppt/tags/tag31.xml" ContentType="application/vnd.openxmlformats-officedocument.presentationml.tags+xml"/>
  <Override PartName="/ppt/notesSlides/notesSlide32.xml" ContentType="application/vnd.openxmlformats-officedocument.presentationml.notesSlide+xml"/>
  <Override PartName="/ppt/tags/tag32.xml" ContentType="application/vnd.openxmlformats-officedocument.presentationml.tags+xml"/>
  <Override PartName="/ppt/notesSlides/notesSlide33.xml" ContentType="application/vnd.openxmlformats-officedocument.presentationml.notesSlide+xml"/>
  <Override PartName="/ppt/tags/tag33.xml" ContentType="application/vnd.openxmlformats-officedocument.presentationml.tags+xml"/>
  <Override PartName="/ppt/notesSlides/notesSlide34.xml" ContentType="application/vnd.openxmlformats-officedocument.presentationml.notesSlide+xml"/>
  <Override PartName="/ppt/tags/tag34.xml" ContentType="application/vnd.openxmlformats-officedocument.presentationml.tags+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41"/>
  </p:notesMasterIdLst>
  <p:sldIdLst>
    <p:sldId id="277" r:id="rId5"/>
    <p:sldId id="309" r:id="rId6"/>
    <p:sldId id="330" r:id="rId7"/>
    <p:sldId id="331" r:id="rId8"/>
    <p:sldId id="312" r:id="rId9"/>
    <p:sldId id="332" r:id="rId10"/>
    <p:sldId id="333" r:id="rId11"/>
    <p:sldId id="334" r:id="rId12"/>
    <p:sldId id="335" r:id="rId13"/>
    <p:sldId id="336" r:id="rId14"/>
    <p:sldId id="337" r:id="rId15"/>
    <p:sldId id="338" r:id="rId16"/>
    <p:sldId id="339" r:id="rId17"/>
    <p:sldId id="340" r:id="rId18"/>
    <p:sldId id="341" r:id="rId19"/>
    <p:sldId id="342" r:id="rId20"/>
    <p:sldId id="343" r:id="rId21"/>
    <p:sldId id="344" r:id="rId22"/>
    <p:sldId id="345" r:id="rId23"/>
    <p:sldId id="346" r:id="rId24"/>
    <p:sldId id="347" r:id="rId25"/>
    <p:sldId id="348" r:id="rId26"/>
    <p:sldId id="349" r:id="rId27"/>
    <p:sldId id="350" r:id="rId28"/>
    <p:sldId id="351" r:id="rId29"/>
    <p:sldId id="352" r:id="rId30"/>
    <p:sldId id="353" r:id="rId31"/>
    <p:sldId id="354" r:id="rId32"/>
    <p:sldId id="355" r:id="rId33"/>
    <p:sldId id="361" r:id="rId34"/>
    <p:sldId id="356" r:id="rId35"/>
    <p:sldId id="357" r:id="rId36"/>
    <p:sldId id="358" r:id="rId37"/>
    <p:sldId id="359" r:id="rId38"/>
    <p:sldId id="360" r:id="rId39"/>
    <p:sldId id="310"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77"/>
            <p14:sldId id="309"/>
            <p14:sldId id="330"/>
            <p14:sldId id="331"/>
            <p14:sldId id="312"/>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61"/>
            <p14:sldId id="356"/>
            <p14:sldId id="357"/>
            <p14:sldId id="358"/>
            <p14:sldId id="359"/>
            <p14:sldId id="360"/>
            <p14:sldId id="310"/>
          </p14:sldIdLst>
        </p14:section>
        <p14:section name="Author Your Presentation" id="{16378913-E5ED-4281-BAF5-F1F938CB0BED}">
          <p14:sldIdLst/>
        </p14:section>
        <p14:section name="Enrich Your Presentation" id="{E2D565D1-BA5E-44E6-A40E-50A644912248}">
          <p14:sldIdLst/>
        </p14:section>
        <p14:section name="Deliver Your Presentation" id="{71D59651-8EFA-4415-9623-98B4C4A8699C}">
          <p14:sldIdLst/>
        </p14:section>
        <p14:section name="There's More!" id="{2E16B512-814A-4DC1-A986-25475E10E0E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5F3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2" autoAdjust="0"/>
    <p:restoredTop sz="89825" autoAdjust="0"/>
  </p:normalViewPr>
  <p:slideViewPr>
    <p:cSldViewPr>
      <p:cViewPr varScale="1">
        <p:scale>
          <a:sx n="66" d="100"/>
          <a:sy n="66" d="100"/>
        </p:scale>
        <p:origin x="-1602" y="-96"/>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9/4/2018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909641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This </a:t>
            </a:r>
            <a:r>
              <a:rPr lang="en-US" dirty="0" smtClean="0"/>
              <a:t>presentation demonstrates the new capabilities of PowerPoint and it is best viewed in Slide Show. These slides are designed to give you great ideas for the presentations you’ll create in PowerPoint 2010!</a:t>
            </a:r>
          </a:p>
          <a:p>
            <a:endParaRPr lang="en-US" dirty="0" smtClean="0"/>
          </a:p>
          <a:p>
            <a:r>
              <a:rPr lang="en-US" dirty="0" smtClean="0"/>
              <a:t>For more sample templates, click the File tab, and then on the New tab, click Sample Templates.</a:t>
            </a:r>
          </a:p>
        </p:txBody>
      </p:sp>
      <p:sp>
        <p:nvSpPr>
          <p:cNvPr id="4" name="Slide Number Placeholder 3"/>
          <p:cNvSpPr>
            <a:spLocks noGrp="1"/>
          </p:cNvSpPr>
          <p:nvPr>
            <p:ph type="sldNum" sz="quarter" idx="10"/>
          </p:nvPr>
        </p:nvSpPr>
        <p:spPr/>
        <p:txBody>
          <a:bodyPr/>
          <a:lstStyle/>
          <a:p>
            <a:fld id="{58CC9574-A819-4FE4-99A7-1E27AD09ADC2}"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10</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11</a:t>
            </a:fld>
            <a:endParaRPr lang="en-US"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12</a:t>
            </a:fld>
            <a:endParaRPr lang="en-US"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13</a:t>
            </a:fld>
            <a:endParaRPr lang="en-US"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14</a:t>
            </a:fld>
            <a:endParaRPr lang="en-US"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15</a:t>
            </a:fld>
            <a:endParaRPr lang="en-US"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16</a:t>
            </a:fld>
            <a:endParaRPr lang="en-US" dirty="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18</a:t>
            </a:fld>
            <a:endParaRPr lang="en-US" dirty="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19</a:t>
            </a:fld>
            <a:endParaRPr lang="en-US" dirty="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20</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21</a:t>
            </a:fld>
            <a:endParaRPr lang="en-US" dirty="0">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22</a:t>
            </a:fld>
            <a:endParaRPr lang="en-US" dirty="0">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23</a:t>
            </a:fld>
            <a:endParaRPr lang="en-US" dirty="0">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24</a:t>
            </a:fld>
            <a:endParaRPr lang="en-US" dirty="0">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25</a:t>
            </a:fld>
            <a:endParaRPr lang="en-US" dirty="0">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26</a:t>
            </a:fld>
            <a:endParaRPr lang="en-US" dirty="0">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27</a:t>
            </a:fld>
            <a:endParaRPr lang="en-US" dirty="0">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28</a:t>
            </a:fld>
            <a:endParaRPr lang="en-US" dirty="0">
              <a:solidFill>
                <a:prstClr val="black"/>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29</a:t>
            </a:fld>
            <a:endParaRPr lang="en-US" dirty="0">
              <a:solidFill>
                <a:prstClr val="black"/>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30</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a:t>
            </a:fld>
            <a:endParaRPr lang="en-US" dirty="0">
              <a:solidFill>
                <a:prstClr val="black"/>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31</a:t>
            </a:fld>
            <a:endParaRPr lang="en-US" dirty="0">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32</a:t>
            </a:fld>
            <a:endParaRPr lang="en-US" dirty="0">
              <a:solidFill>
                <a:prstClr val="black"/>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33</a:t>
            </a:fld>
            <a:endParaRPr lang="en-US" dirty="0">
              <a:solidFill>
                <a:prstClr val="black"/>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34</a:t>
            </a:fld>
            <a:endParaRPr lang="en-US" dirty="0">
              <a:solidFill>
                <a:prstClr val="black"/>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35</a:t>
            </a:fld>
            <a:endParaRPr lang="en-US" dirty="0">
              <a:solidFill>
                <a:prstClr val="black"/>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36</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5</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6</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8</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9/4/2018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9/4/2018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9/4/2018</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9/4/2018</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9/4/2018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9/4/2018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9/4/2018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5.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5.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5.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tags" Target="../tags/tag17.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5.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5.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5.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5.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5.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5.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5.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5.xml"/><Relationship Id="rId1" Type="http://schemas.openxmlformats.org/officeDocument/2006/relationships/tags" Target="../tags/tag26.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5.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5.xml"/><Relationship Id="rId1" Type="http://schemas.openxmlformats.org/officeDocument/2006/relationships/tags" Target="../tags/tag28.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5.xml"/><Relationship Id="rId1" Type="http://schemas.openxmlformats.org/officeDocument/2006/relationships/tags" Target="../tags/tag29.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5.xml"/><Relationship Id="rId1" Type="http://schemas.openxmlformats.org/officeDocument/2006/relationships/tags" Target="../tags/tag30.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5.xml"/><Relationship Id="rId1" Type="http://schemas.openxmlformats.org/officeDocument/2006/relationships/tags" Target="../tags/tag3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5.xml"/><Relationship Id="rId1" Type="http://schemas.openxmlformats.org/officeDocument/2006/relationships/tags" Target="../tags/tag3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5.xml"/><Relationship Id="rId1" Type="http://schemas.openxmlformats.org/officeDocument/2006/relationships/tags" Target="../tags/tag33.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6.xml"/><Relationship Id="rId1" Type="http://schemas.openxmlformats.org/officeDocument/2006/relationships/tags" Target="../tags/tag34.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3048000"/>
            <a:ext cx="7239000" cy="1828800"/>
          </a:xfrm>
        </p:spPr>
        <p:txBody>
          <a:bodyPr>
            <a:normAutofit/>
          </a:bodyPr>
          <a:lstStyle/>
          <a:p>
            <a:pPr algn="l"/>
            <a:r>
              <a:rPr lang="en-US" sz="2400" b="0" dirty="0" smtClean="0">
                <a:solidFill>
                  <a:srgbClr val="262626"/>
                </a:solidFill>
              </a:rPr>
              <a:t/>
            </a:r>
            <a:br>
              <a:rPr lang="en-US" sz="2400" b="0" dirty="0" smtClean="0">
                <a:solidFill>
                  <a:srgbClr val="262626"/>
                </a:solidFill>
              </a:rPr>
            </a:br>
            <a:r>
              <a:rPr lang="en-US" sz="2400" b="0" dirty="0" smtClean="0">
                <a:solidFill>
                  <a:srgbClr val="262626"/>
                </a:solidFill>
              </a:rPr>
              <a:t>			</a:t>
            </a:r>
            <a:r>
              <a:rPr sz="8000" b="0" smtClean="0">
                <a:solidFill>
                  <a:prstClr val="white"/>
                </a:solidFill>
              </a:rPr>
              <a:t>OOAD</a:t>
            </a:r>
            <a:endParaRPr lang="en-US" sz="5600" b="0" dirty="0"/>
          </a:p>
        </p:txBody>
      </p:sp>
      <p:graphicFrame>
        <p:nvGraphicFramePr>
          <p:cNvPr id="2" name="Table 1"/>
          <p:cNvGraphicFramePr>
            <a:graphicFrameLocks noGrp="1"/>
          </p:cNvGraphicFramePr>
          <p:nvPr>
            <p:extLst>
              <p:ext uri="{D42A27DB-BD31-4B8C-83A1-F6EECF244321}">
                <p14:modId xmlns:p14="http://schemas.microsoft.com/office/powerpoint/2010/main" val="3818244216"/>
              </p:ext>
            </p:extLst>
          </p:nvPr>
        </p:nvGraphicFramePr>
        <p:xfrm>
          <a:off x="107504" y="5661248"/>
          <a:ext cx="3484240" cy="1196752"/>
        </p:xfrm>
        <a:graphic>
          <a:graphicData uri="http://schemas.openxmlformats.org/drawingml/2006/table">
            <a:tbl>
              <a:tblPr>
                <a:tableStyleId>{5C22544A-7EE6-4342-B048-85BDC9FD1C3A}</a:tableStyleId>
              </a:tblPr>
              <a:tblGrid>
                <a:gridCol w="3484240"/>
              </a:tblGrid>
              <a:tr h="1196752">
                <a:tc>
                  <a:txBody>
                    <a:bodyPr/>
                    <a:lstStyle/>
                    <a:p>
                      <a:pPr algn="l" fontAlgn="ctr"/>
                      <a:r>
                        <a:rPr lang="en-US" sz="2400" b="1" u="none" strike="noStrike" dirty="0">
                          <a:solidFill>
                            <a:srgbClr val="7030A0"/>
                          </a:solidFill>
                          <a:effectLst/>
                        </a:rPr>
                        <a:t>Dr. </a:t>
                      </a:r>
                      <a:r>
                        <a:rPr lang="en-US" sz="2400" b="1" u="none" strike="noStrike" dirty="0" err="1">
                          <a:solidFill>
                            <a:srgbClr val="7030A0"/>
                          </a:solidFill>
                          <a:effectLst/>
                        </a:rPr>
                        <a:t>Yaswant</a:t>
                      </a:r>
                      <a:r>
                        <a:rPr lang="en-US" sz="2400" b="1" u="none" strike="noStrike" dirty="0">
                          <a:solidFill>
                            <a:srgbClr val="7030A0"/>
                          </a:solidFill>
                          <a:effectLst/>
                        </a:rPr>
                        <a:t> </a:t>
                      </a:r>
                      <a:r>
                        <a:rPr lang="en-US" sz="2400" b="1" u="none" strike="noStrike" dirty="0" err="1">
                          <a:solidFill>
                            <a:srgbClr val="7030A0"/>
                          </a:solidFill>
                          <a:effectLst/>
                        </a:rPr>
                        <a:t>Waykar</a:t>
                      </a:r>
                      <a:endParaRPr lang="en-US" sz="2400" b="1" i="0" u="none" strike="noStrike" dirty="0">
                        <a:solidFill>
                          <a:srgbClr val="7030A0"/>
                        </a:solidFill>
                        <a:effectLst/>
                        <a:latin typeface="Calibri"/>
                      </a:endParaRPr>
                    </a:p>
                  </a:txBody>
                  <a:tcPr marL="9525" marR="9525" marT="9525" marB="0"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rPr>
              <a:t>Object Oriented Methodologies</a:t>
            </a:r>
            <a:endParaRPr lang="en-US" dirty="0"/>
          </a:p>
        </p:txBody>
      </p:sp>
      <p:sp>
        <p:nvSpPr>
          <p:cNvPr id="14" name="Rectangle 4"/>
          <p:cNvSpPr txBox="1">
            <a:spLocks noChangeArrowheads="1"/>
          </p:cNvSpPr>
          <p:nvPr/>
        </p:nvSpPr>
        <p:spPr>
          <a:xfrm>
            <a:off x="285720" y="928670"/>
            <a:ext cx="8572560" cy="557216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Object Oriented Analysis –</a:t>
            </a:r>
            <a:r>
              <a:rPr lang="en-US" sz="2400" b="1" dirty="0" err="1" smtClean="0">
                <a:solidFill>
                  <a:schemeClr val="accent6"/>
                </a:solidFill>
              </a:rPr>
              <a:t>Coad-Yourdan</a:t>
            </a:r>
            <a:r>
              <a:rPr lang="en-US" sz="2400" b="1" dirty="0" smtClean="0">
                <a:solidFill>
                  <a:schemeClr val="accent6"/>
                </a:solidFill>
              </a:rPr>
              <a:t> </a:t>
            </a: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err="1" smtClean="0">
                <a:solidFill>
                  <a:schemeClr val="tx1">
                    <a:lumMod val="85000"/>
                    <a:lumOff val="15000"/>
                  </a:schemeClr>
                </a:solidFill>
              </a:rPr>
              <a:t>Yourdan</a:t>
            </a:r>
            <a:r>
              <a:rPr lang="en-US" sz="2200" dirty="0" smtClean="0">
                <a:solidFill>
                  <a:schemeClr val="tx1">
                    <a:lumMod val="85000"/>
                    <a:lumOff val="15000"/>
                  </a:schemeClr>
                </a:solidFill>
              </a:rPr>
              <a:t> &amp; </a:t>
            </a:r>
            <a:r>
              <a:rPr lang="en-US" sz="2200" dirty="0" err="1" smtClean="0">
                <a:solidFill>
                  <a:schemeClr val="tx1">
                    <a:lumMod val="85000"/>
                    <a:lumOff val="15000"/>
                  </a:schemeClr>
                </a:solidFill>
              </a:rPr>
              <a:t>Coad’s</a:t>
            </a:r>
            <a:r>
              <a:rPr lang="en-US" sz="2200" dirty="0" smtClean="0">
                <a:solidFill>
                  <a:schemeClr val="tx1">
                    <a:lumMod val="85000"/>
                    <a:lumOff val="15000"/>
                  </a:schemeClr>
                </a:solidFill>
              </a:rPr>
              <a:t> Object-Oriented Analysis and Design is an object-oriented method that precedes UML. To draw </a:t>
            </a:r>
            <a:r>
              <a:rPr lang="en-US" sz="2200" dirty="0" err="1" smtClean="0">
                <a:solidFill>
                  <a:schemeClr val="tx1">
                    <a:lumMod val="85000"/>
                    <a:lumOff val="15000"/>
                  </a:schemeClr>
                </a:solidFill>
              </a:rPr>
              <a:t>Yourdan</a:t>
            </a:r>
            <a:r>
              <a:rPr lang="en-US" sz="2200" dirty="0" smtClean="0">
                <a:solidFill>
                  <a:schemeClr val="tx1">
                    <a:lumMod val="85000"/>
                    <a:lumOff val="15000"/>
                  </a:schemeClr>
                </a:solidFill>
              </a:rPr>
              <a:t> &amp; </a:t>
            </a:r>
            <a:r>
              <a:rPr lang="en-US" sz="2200" dirty="0" err="1" smtClean="0">
                <a:solidFill>
                  <a:schemeClr val="tx1">
                    <a:lumMod val="85000"/>
                    <a:lumOff val="15000"/>
                  </a:schemeClr>
                </a:solidFill>
              </a:rPr>
              <a:t>Coad</a:t>
            </a:r>
            <a:r>
              <a:rPr lang="en-US" sz="2200" dirty="0" smtClean="0">
                <a:solidFill>
                  <a:schemeClr val="tx1">
                    <a:lumMod val="85000"/>
                    <a:lumOff val="15000"/>
                  </a:schemeClr>
                </a:solidFill>
              </a:rPr>
              <a:t> diagram , simply complete these five steps :</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solidFill>
                  <a:schemeClr val="tx1">
                    <a:lumMod val="85000"/>
                    <a:lumOff val="15000"/>
                  </a:schemeClr>
                </a:solidFill>
              </a:rPr>
              <a:t>	1) find classes and objects</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solidFill>
                  <a:schemeClr val="tx1">
                    <a:lumMod val="85000"/>
                    <a:lumOff val="15000"/>
                  </a:schemeClr>
                </a:solidFill>
              </a:rPr>
              <a:t>	2) identify the structures</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solidFill>
                  <a:schemeClr val="tx1">
                    <a:lumMod val="85000"/>
                    <a:lumOff val="15000"/>
                  </a:schemeClr>
                </a:solidFill>
              </a:rPr>
              <a:t>	3) define subjects</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solidFill>
                  <a:schemeClr val="tx1">
                    <a:lumMod val="85000"/>
                    <a:lumOff val="15000"/>
                  </a:schemeClr>
                </a:solidFill>
              </a:rPr>
              <a:t>	4) define attributes</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solidFill>
                  <a:schemeClr val="tx1">
                    <a:lumMod val="85000"/>
                    <a:lumOff val="15000"/>
                  </a:schemeClr>
                </a:solidFill>
              </a:rPr>
              <a:t>	5) define services</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Class &amp; object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Whole-part  relationships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Generalization-Specialization relationships-</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rPr>
              <a:t>Object Oriented Methodologies</a:t>
            </a:r>
            <a:endParaRPr lang="en-US" dirty="0"/>
          </a:p>
        </p:txBody>
      </p:sp>
      <p:sp>
        <p:nvSpPr>
          <p:cNvPr id="14" name="Rectangle 4"/>
          <p:cNvSpPr txBox="1">
            <a:spLocks noChangeArrowheads="1"/>
          </p:cNvSpPr>
          <p:nvPr/>
        </p:nvSpPr>
        <p:spPr>
          <a:xfrm>
            <a:off x="214282" y="928670"/>
            <a:ext cx="8715436" cy="5572164"/>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Object Oriented Software Engineering</a:t>
            </a: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This method of object-oriented development is proposed by Jacobson and also called as </a:t>
            </a:r>
            <a:r>
              <a:rPr lang="en-US" sz="2200" dirty="0" err="1" smtClean="0">
                <a:solidFill>
                  <a:schemeClr val="tx1">
                    <a:lumMod val="85000"/>
                    <a:lumOff val="15000"/>
                  </a:schemeClr>
                </a:solidFill>
              </a:rPr>
              <a:t>objectory</a:t>
            </a:r>
            <a:r>
              <a:rPr lang="en-US" sz="2200" dirty="0" smtClean="0">
                <a:solidFill>
                  <a:schemeClr val="tx1">
                    <a:lumMod val="85000"/>
                    <a:lumOff val="15000"/>
                  </a:schemeClr>
                </a:solidFill>
              </a:rPr>
              <a:t>.</a:t>
            </a: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It mainly focuses on Use Case and called as use case driven development. It is first object-oriented design methodology to employ use case drive software design.</a:t>
            </a: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Jacobson covers three phases : analysis , construction &amp; testing. The output of each of these processes is a set of models that are the input for the next process.</a:t>
            </a: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The analysis process outputs are the requirements model and the analysis model, that are the input for the construction process, which in turn produces the design model and the implementation model, that are inputs for the testing process , whose output is test model.</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rPr>
              <a:t>Object Oriented Methodologies</a:t>
            </a:r>
            <a:endParaRPr lang="en-US" dirty="0"/>
          </a:p>
        </p:txBody>
      </p:sp>
      <p:sp>
        <p:nvSpPr>
          <p:cNvPr id="14" name="Rectangle 4"/>
          <p:cNvSpPr txBox="1">
            <a:spLocks noChangeArrowheads="1"/>
          </p:cNvSpPr>
          <p:nvPr/>
        </p:nvSpPr>
        <p:spPr>
          <a:xfrm>
            <a:off x="214282" y="928670"/>
            <a:ext cx="8715436" cy="5572164"/>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Object Oriented Software Engineering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The </a:t>
            </a:r>
            <a:r>
              <a:rPr lang="en-US" sz="2400" dirty="0" err="1" smtClean="0"/>
              <a:t>objectory</a:t>
            </a:r>
            <a:r>
              <a:rPr lang="en-US" sz="2400" dirty="0" smtClean="0"/>
              <a:t> is build around several different models :</a:t>
            </a:r>
          </a:p>
          <a:p>
            <a:pPr marL="914400" lvl="1" indent="-457200">
              <a:spcBef>
                <a:spcPct val="20000"/>
              </a:spcBef>
              <a:buAutoNum type="arabicParenR"/>
              <a:defRPr/>
            </a:pPr>
            <a:r>
              <a:rPr kumimoji="0" lang="en-US" sz="2200" i="0" u="none" strike="noStrike" kern="1200" cap="none" spc="0" normalizeH="0" noProof="0" dirty="0" smtClean="0">
                <a:ln>
                  <a:noFill/>
                </a:ln>
                <a:effectLst/>
                <a:uLnTx/>
                <a:uFillTx/>
                <a:latin typeface="+mn-lt"/>
                <a:ea typeface="+mn-ea"/>
                <a:cs typeface="+mn-cs"/>
              </a:rPr>
              <a:t>Use case model –</a:t>
            </a:r>
          </a:p>
          <a:p>
            <a:pPr marL="1371600" lvl="2" indent="-457200">
              <a:spcBef>
                <a:spcPct val="20000"/>
              </a:spcBef>
              <a:defRPr/>
            </a:pPr>
            <a:r>
              <a:rPr kumimoji="0" lang="en-US" sz="2200" i="0" u="none" strike="noStrike" kern="1200" cap="none" spc="0" normalizeH="0" noProof="0" dirty="0" smtClean="0">
                <a:ln>
                  <a:noFill/>
                </a:ln>
                <a:effectLst/>
                <a:uLnTx/>
                <a:uFillTx/>
                <a:latin typeface="+mn-lt"/>
                <a:ea typeface="+mn-ea"/>
                <a:cs typeface="+mn-cs"/>
              </a:rPr>
              <a:t>Identifies the actors and functionalities of the </a:t>
            </a:r>
            <a:r>
              <a:rPr kumimoji="0" lang="en-US" sz="2200" i="0" u="none" strike="noStrike" kern="1200" cap="none" spc="0" normalizeH="0" noProof="0" dirty="0" err="1" smtClean="0">
                <a:ln>
                  <a:noFill/>
                </a:ln>
                <a:effectLst/>
                <a:uLnTx/>
                <a:uFillTx/>
                <a:latin typeface="+mn-lt"/>
                <a:ea typeface="+mn-ea"/>
                <a:cs typeface="+mn-cs"/>
              </a:rPr>
              <a:t>syste</a:t>
            </a:r>
            <a:r>
              <a:rPr lang="en-US" sz="2200" dirty="0" smtClean="0"/>
              <a:t>m.</a:t>
            </a:r>
          </a:p>
          <a:p>
            <a:pPr marL="1371600" lvl="2" indent="-922338">
              <a:spcBef>
                <a:spcPct val="20000"/>
              </a:spcBef>
              <a:defRPr/>
            </a:pPr>
            <a:r>
              <a:rPr lang="en-US" sz="2200" dirty="0" smtClean="0"/>
              <a:t>2) Domain Object Model –</a:t>
            </a:r>
          </a:p>
          <a:p>
            <a:pPr marL="1371600" lvl="2" indent="-922338">
              <a:spcBef>
                <a:spcPct val="20000"/>
              </a:spcBef>
              <a:defRPr/>
            </a:pPr>
            <a:r>
              <a:rPr lang="en-US" sz="2200" dirty="0" smtClean="0"/>
              <a:t>	real world objects are mapped into domain object model.</a:t>
            </a:r>
          </a:p>
          <a:p>
            <a:pPr marL="1371600" lvl="2" indent="-922338">
              <a:spcBef>
                <a:spcPct val="20000"/>
              </a:spcBef>
              <a:defRPr/>
            </a:pPr>
            <a:r>
              <a:rPr lang="en-US" sz="2200" dirty="0" smtClean="0"/>
              <a:t>3) Analysis Object Model –</a:t>
            </a:r>
          </a:p>
          <a:p>
            <a:pPr marL="1371600" lvl="2" indent="-922338">
              <a:spcBef>
                <a:spcPct val="20000"/>
              </a:spcBef>
              <a:defRPr/>
            </a:pPr>
            <a:r>
              <a:rPr lang="en-US" sz="2200" dirty="0" smtClean="0"/>
              <a:t>	deals with how to structure the program module.</a:t>
            </a:r>
          </a:p>
          <a:p>
            <a:pPr marL="1371600" lvl="2" indent="-922338">
              <a:spcBef>
                <a:spcPct val="20000"/>
              </a:spcBef>
              <a:defRPr/>
            </a:pPr>
            <a:r>
              <a:rPr lang="en-US" sz="2200" dirty="0" smtClean="0"/>
              <a:t>4) Design Model –</a:t>
            </a:r>
          </a:p>
          <a:p>
            <a:pPr marL="1371600" lvl="2" indent="-922338">
              <a:spcBef>
                <a:spcPct val="20000"/>
              </a:spcBef>
              <a:defRPr/>
            </a:pPr>
            <a:r>
              <a:rPr lang="en-US" sz="2200" dirty="0" smtClean="0"/>
              <a:t>	realization of detailed specification of use case is done.</a:t>
            </a:r>
          </a:p>
          <a:p>
            <a:pPr marL="1371600" lvl="2" indent="-922338">
              <a:spcBef>
                <a:spcPct val="20000"/>
              </a:spcBef>
              <a:defRPr/>
            </a:pPr>
            <a:r>
              <a:rPr lang="en-US" sz="2200" dirty="0" smtClean="0"/>
              <a:t>5) Implementation Model –</a:t>
            </a:r>
          </a:p>
          <a:p>
            <a:pPr marL="1371600" lvl="2" indent="-922338">
              <a:spcBef>
                <a:spcPct val="20000"/>
              </a:spcBef>
              <a:defRPr/>
            </a:pPr>
            <a:r>
              <a:rPr lang="en-US" sz="2200" dirty="0" smtClean="0"/>
              <a:t>	takes care of implementation of the system.</a:t>
            </a:r>
          </a:p>
          <a:p>
            <a:pPr marL="1371600" lvl="2" indent="-922338">
              <a:spcBef>
                <a:spcPct val="20000"/>
              </a:spcBef>
              <a:defRPr/>
            </a:pPr>
            <a:r>
              <a:rPr lang="en-US" sz="2200" dirty="0" smtClean="0"/>
              <a:t>6) Test Model –</a:t>
            </a:r>
          </a:p>
          <a:p>
            <a:pPr marL="1371600" lvl="2" indent="-922338">
              <a:spcBef>
                <a:spcPct val="20000"/>
              </a:spcBef>
              <a:defRPr/>
            </a:pPr>
            <a:r>
              <a:rPr lang="en-US" sz="2200" dirty="0" smtClean="0"/>
              <a:t>	generation of test plan, specifications , reports are done using this model.</a:t>
            </a:r>
          </a:p>
          <a:p>
            <a:pPr marL="1371600" lvl="2" indent="-457200">
              <a:spcBef>
                <a:spcPct val="20000"/>
              </a:spcBef>
              <a:defRPr/>
            </a:pPr>
            <a:endParaRPr lang="en-US" sz="2200" dirty="0"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rPr>
              <a:t>Object Oriented Methodologies</a:t>
            </a:r>
            <a:endParaRPr lang="en-US" dirty="0"/>
          </a:p>
        </p:txBody>
      </p:sp>
      <p:sp>
        <p:nvSpPr>
          <p:cNvPr id="14" name="Rectangle 4"/>
          <p:cNvSpPr txBox="1">
            <a:spLocks noChangeArrowheads="1"/>
          </p:cNvSpPr>
          <p:nvPr/>
        </p:nvSpPr>
        <p:spPr>
          <a:xfrm>
            <a:off x="214282" y="928670"/>
            <a:ext cx="8715436" cy="557216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Object Oriented Software Engineering</a:t>
            </a:r>
          </a:p>
          <a:p>
            <a:pPr marL="1371600" lvl="2" indent="-457200">
              <a:spcBef>
                <a:spcPct val="20000"/>
              </a:spcBef>
              <a:defRPr/>
            </a:pPr>
            <a:endParaRPr lang="en-US" sz="2200" dirty="0" smtClean="0"/>
          </a:p>
        </p:txBody>
      </p:sp>
      <p:sp>
        <p:nvSpPr>
          <p:cNvPr id="4" name="Rectangle 3"/>
          <p:cNvSpPr/>
          <p:nvPr/>
        </p:nvSpPr>
        <p:spPr>
          <a:xfrm>
            <a:off x="3643306" y="1428736"/>
            <a:ext cx="1785950"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Oval 4"/>
          <p:cNvSpPr/>
          <p:nvPr/>
        </p:nvSpPr>
        <p:spPr>
          <a:xfrm>
            <a:off x="4286248" y="1643050"/>
            <a:ext cx="428628"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Oval 5"/>
          <p:cNvSpPr/>
          <p:nvPr/>
        </p:nvSpPr>
        <p:spPr>
          <a:xfrm>
            <a:off x="3857620" y="2000240"/>
            <a:ext cx="428628"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Oval 6"/>
          <p:cNvSpPr/>
          <p:nvPr/>
        </p:nvSpPr>
        <p:spPr>
          <a:xfrm>
            <a:off x="4714876" y="1928802"/>
            <a:ext cx="428628"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428596" y="3857628"/>
            <a:ext cx="1357322"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ectangle 9"/>
          <p:cNvSpPr/>
          <p:nvPr/>
        </p:nvSpPr>
        <p:spPr>
          <a:xfrm>
            <a:off x="2214546" y="3857628"/>
            <a:ext cx="1357322"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10"/>
          <p:cNvSpPr/>
          <p:nvPr/>
        </p:nvSpPr>
        <p:spPr>
          <a:xfrm>
            <a:off x="7429520" y="3857628"/>
            <a:ext cx="1357322"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Pass</a:t>
            </a:r>
          </a:p>
          <a:p>
            <a:pPr algn="ctr"/>
            <a:r>
              <a:rPr lang="en-US" dirty="0" smtClean="0"/>
              <a:t>fail</a:t>
            </a:r>
            <a:endParaRPr lang="en-IN" dirty="0"/>
          </a:p>
        </p:txBody>
      </p:sp>
      <p:sp>
        <p:nvSpPr>
          <p:cNvPr id="12" name="Rectangle 11"/>
          <p:cNvSpPr/>
          <p:nvPr/>
        </p:nvSpPr>
        <p:spPr>
          <a:xfrm>
            <a:off x="5715008" y="3857628"/>
            <a:ext cx="1357322"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ectangle 12"/>
          <p:cNvSpPr/>
          <p:nvPr/>
        </p:nvSpPr>
        <p:spPr>
          <a:xfrm>
            <a:off x="3929058" y="3857628"/>
            <a:ext cx="1357322"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Oval 14"/>
          <p:cNvSpPr/>
          <p:nvPr/>
        </p:nvSpPr>
        <p:spPr>
          <a:xfrm>
            <a:off x="714348" y="4071942"/>
            <a:ext cx="28575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Oval 15"/>
          <p:cNvSpPr/>
          <p:nvPr/>
        </p:nvSpPr>
        <p:spPr>
          <a:xfrm>
            <a:off x="1142976" y="4214818"/>
            <a:ext cx="28575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Oval 16"/>
          <p:cNvSpPr/>
          <p:nvPr/>
        </p:nvSpPr>
        <p:spPr>
          <a:xfrm>
            <a:off x="785786" y="4572008"/>
            <a:ext cx="28575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Oval 18"/>
          <p:cNvSpPr/>
          <p:nvPr/>
        </p:nvSpPr>
        <p:spPr>
          <a:xfrm>
            <a:off x="2428860" y="4071942"/>
            <a:ext cx="28575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Oval 19"/>
          <p:cNvSpPr/>
          <p:nvPr/>
        </p:nvSpPr>
        <p:spPr>
          <a:xfrm>
            <a:off x="3000364" y="4214818"/>
            <a:ext cx="28575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Oval 20"/>
          <p:cNvSpPr/>
          <p:nvPr/>
        </p:nvSpPr>
        <p:spPr>
          <a:xfrm>
            <a:off x="2500298" y="4643446"/>
            <a:ext cx="28575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3" name="Straight Arrow Connector 22"/>
          <p:cNvCxnSpPr>
            <a:stCxn id="19" idx="6"/>
            <a:endCxn id="20" idx="2"/>
          </p:cNvCxnSpPr>
          <p:nvPr/>
        </p:nvCxnSpPr>
        <p:spPr>
          <a:xfrm>
            <a:off x="2714612" y="4214818"/>
            <a:ext cx="285752" cy="1428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1" idx="1"/>
            <a:endCxn id="19" idx="5"/>
          </p:cNvCxnSpPr>
          <p:nvPr/>
        </p:nvCxnSpPr>
        <p:spPr>
          <a:xfrm rot="5400000" flipH="1" flipV="1">
            <a:off x="2422732" y="4435260"/>
            <a:ext cx="369446" cy="1306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0" idx="4"/>
            <a:endCxn id="21" idx="6"/>
          </p:cNvCxnSpPr>
          <p:nvPr/>
        </p:nvCxnSpPr>
        <p:spPr>
          <a:xfrm rot="5400000">
            <a:off x="2821769" y="4464851"/>
            <a:ext cx="285752" cy="3571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143372" y="4071942"/>
            <a:ext cx="357190"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 name="Rectangle 30"/>
          <p:cNvSpPr/>
          <p:nvPr/>
        </p:nvSpPr>
        <p:spPr>
          <a:xfrm>
            <a:off x="4143372" y="4572008"/>
            <a:ext cx="357190"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2" name="Rectangle 31"/>
          <p:cNvSpPr/>
          <p:nvPr/>
        </p:nvSpPr>
        <p:spPr>
          <a:xfrm>
            <a:off x="4786314" y="4286256"/>
            <a:ext cx="357190"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3" name="Straight Arrow Connector 32"/>
          <p:cNvCxnSpPr/>
          <p:nvPr/>
        </p:nvCxnSpPr>
        <p:spPr>
          <a:xfrm>
            <a:off x="4500562" y="4143380"/>
            <a:ext cx="285752" cy="1428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4536281" y="4536289"/>
            <a:ext cx="285752" cy="3571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31" idx="0"/>
          </p:cNvCxnSpPr>
          <p:nvPr/>
        </p:nvCxnSpPr>
        <p:spPr>
          <a:xfrm rot="5400000" flipH="1" flipV="1">
            <a:off x="4226541" y="4453120"/>
            <a:ext cx="214314" cy="234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000760" y="4572008"/>
            <a:ext cx="357190"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8" name="Rectangle 37"/>
          <p:cNvSpPr/>
          <p:nvPr/>
        </p:nvSpPr>
        <p:spPr>
          <a:xfrm>
            <a:off x="6643702" y="4286256"/>
            <a:ext cx="357190"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9" name="Rectangle 38"/>
          <p:cNvSpPr/>
          <p:nvPr/>
        </p:nvSpPr>
        <p:spPr>
          <a:xfrm>
            <a:off x="5715008" y="4071942"/>
            <a:ext cx="642942"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41" name="Straight Arrow Connector 40"/>
          <p:cNvCxnSpPr>
            <a:stCxn id="4" idx="2"/>
            <a:endCxn id="8" idx="0"/>
          </p:cNvCxnSpPr>
          <p:nvPr/>
        </p:nvCxnSpPr>
        <p:spPr>
          <a:xfrm rot="5400000">
            <a:off x="2071670" y="1393017"/>
            <a:ext cx="1500198" cy="3429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10" idx="0"/>
          </p:cNvCxnSpPr>
          <p:nvPr/>
        </p:nvCxnSpPr>
        <p:spPr>
          <a:xfrm rot="5400000">
            <a:off x="2964645" y="2285992"/>
            <a:ext cx="1500198" cy="16430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 idx="2"/>
            <a:endCxn id="13" idx="0"/>
          </p:cNvCxnSpPr>
          <p:nvPr/>
        </p:nvCxnSpPr>
        <p:spPr>
          <a:xfrm rot="16200000" flipH="1">
            <a:off x="3821901" y="3071810"/>
            <a:ext cx="150019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endCxn id="12" idx="0"/>
          </p:cNvCxnSpPr>
          <p:nvPr/>
        </p:nvCxnSpPr>
        <p:spPr>
          <a:xfrm>
            <a:off x="4643438" y="2428868"/>
            <a:ext cx="1750231" cy="1428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endCxn id="11" idx="0"/>
          </p:cNvCxnSpPr>
          <p:nvPr/>
        </p:nvCxnSpPr>
        <p:spPr>
          <a:xfrm>
            <a:off x="4929190" y="2428870"/>
            <a:ext cx="3178991" cy="1428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571472" y="5143512"/>
            <a:ext cx="1071570" cy="923330"/>
          </a:xfrm>
          <a:prstGeom prst="rect">
            <a:avLst/>
          </a:prstGeom>
          <a:noFill/>
        </p:spPr>
        <p:txBody>
          <a:bodyPr wrap="square" rtlCol="0">
            <a:spAutoFit/>
          </a:bodyPr>
          <a:lstStyle/>
          <a:p>
            <a:r>
              <a:rPr lang="en-US" dirty="0" smtClean="0"/>
              <a:t>Domain Object Model</a:t>
            </a:r>
            <a:endParaRPr lang="en-IN" dirty="0"/>
          </a:p>
        </p:txBody>
      </p:sp>
      <p:sp>
        <p:nvSpPr>
          <p:cNvPr id="55" name="TextBox 54"/>
          <p:cNvSpPr txBox="1"/>
          <p:nvPr/>
        </p:nvSpPr>
        <p:spPr>
          <a:xfrm>
            <a:off x="2143108" y="5214950"/>
            <a:ext cx="1071570" cy="646331"/>
          </a:xfrm>
          <a:prstGeom prst="rect">
            <a:avLst/>
          </a:prstGeom>
          <a:noFill/>
        </p:spPr>
        <p:txBody>
          <a:bodyPr wrap="square" rtlCol="0">
            <a:spAutoFit/>
          </a:bodyPr>
          <a:lstStyle/>
          <a:p>
            <a:r>
              <a:rPr lang="en-US" dirty="0" err="1" smtClean="0"/>
              <a:t>AnalysisModel</a:t>
            </a:r>
            <a:endParaRPr lang="en-IN" dirty="0"/>
          </a:p>
        </p:txBody>
      </p:sp>
      <p:sp>
        <p:nvSpPr>
          <p:cNvPr id="56" name="TextBox 55"/>
          <p:cNvSpPr txBox="1"/>
          <p:nvPr/>
        </p:nvSpPr>
        <p:spPr>
          <a:xfrm>
            <a:off x="4000496" y="5143512"/>
            <a:ext cx="1071570" cy="646331"/>
          </a:xfrm>
          <a:prstGeom prst="rect">
            <a:avLst/>
          </a:prstGeom>
          <a:noFill/>
        </p:spPr>
        <p:txBody>
          <a:bodyPr wrap="square" rtlCol="0">
            <a:spAutoFit/>
          </a:bodyPr>
          <a:lstStyle/>
          <a:p>
            <a:r>
              <a:rPr lang="en-US" dirty="0" smtClean="0"/>
              <a:t>Design Model</a:t>
            </a:r>
            <a:endParaRPr lang="en-IN" dirty="0"/>
          </a:p>
        </p:txBody>
      </p:sp>
      <p:sp>
        <p:nvSpPr>
          <p:cNvPr id="57" name="TextBox 56"/>
          <p:cNvSpPr txBox="1"/>
          <p:nvPr/>
        </p:nvSpPr>
        <p:spPr>
          <a:xfrm>
            <a:off x="5643570" y="5143512"/>
            <a:ext cx="1785950" cy="646331"/>
          </a:xfrm>
          <a:prstGeom prst="rect">
            <a:avLst/>
          </a:prstGeom>
          <a:noFill/>
        </p:spPr>
        <p:txBody>
          <a:bodyPr wrap="square" rtlCol="0">
            <a:spAutoFit/>
          </a:bodyPr>
          <a:lstStyle/>
          <a:p>
            <a:r>
              <a:rPr lang="en-US" dirty="0" smtClean="0"/>
              <a:t>Implementation Model</a:t>
            </a:r>
            <a:endParaRPr lang="en-IN" dirty="0"/>
          </a:p>
        </p:txBody>
      </p:sp>
      <p:sp>
        <p:nvSpPr>
          <p:cNvPr id="58" name="TextBox 57"/>
          <p:cNvSpPr txBox="1"/>
          <p:nvPr/>
        </p:nvSpPr>
        <p:spPr>
          <a:xfrm>
            <a:off x="7572396" y="5143512"/>
            <a:ext cx="1071570" cy="646331"/>
          </a:xfrm>
          <a:prstGeom prst="rect">
            <a:avLst/>
          </a:prstGeom>
          <a:noFill/>
        </p:spPr>
        <p:txBody>
          <a:bodyPr wrap="square" rtlCol="0">
            <a:spAutoFit/>
          </a:bodyPr>
          <a:lstStyle/>
          <a:p>
            <a:r>
              <a:rPr lang="en-US" dirty="0" smtClean="0"/>
              <a:t>Testing Model</a:t>
            </a:r>
            <a:endParaRPr lang="en-IN"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Object-Oriented Systems Development Process</a:t>
            </a:r>
            <a:endParaRPr lang="en-US" dirty="0"/>
          </a:p>
        </p:txBody>
      </p:sp>
      <p:sp>
        <p:nvSpPr>
          <p:cNvPr id="14" name="Rectangle 4"/>
          <p:cNvSpPr txBox="1">
            <a:spLocks noChangeArrowheads="1"/>
          </p:cNvSpPr>
          <p:nvPr/>
        </p:nvSpPr>
        <p:spPr>
          <a:xfrm>
            <a:off x="214282" y="928670"/>
            <a:ext cx="8715436" cy="5572164"/>
          </a:xfrm>
          <a:prstGeom prst="rect">
            <a:avLst/>
          </a:prstGeom>
        </p:spPr>
        <p:txBody>
          <a:bodyPr vert="horz" lIns="91440" tIns="45720" rIns="91440" bIns="45720" rtlCol="0">
            <a:normAutofit lnSpcReduction="10000"/>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n-US" sz="2600" b="1" dirty="0" smtClean="0">
                <a:solidFill>
                  <a:schemeClr val="accent6"/>
                </a:solidFill>
              </a:rPr>
              <a:t>Rational Unified Process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The rational Unified Process (RUP) is an iterative software development process framework  created by the rational software corporation, a division of IBM since 2003.</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It is a software process product which provides the detailed description of different activities involved in the system development.</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RUP is based on a set of six key principles –</a:t>
            </a:r>
          </a:p>
          <a:p>
            <a:pPr marL="800100" lvl="1" indent="-342900" algn="just">
              <a:spcBef>
                <a:spcPct val="20000"/>
              </a:spcBef>
              <a:buFont typeface="Arial" pitchFamily="34" charset="0"/>
              <a:buChar char="•"/>
              <a:defRPr/>
            </a:pPr>
            <a:r>
              <a:rPr lang="en-US" sz="2400" b="1" dirty="0" smtClean="0"/>
              <a:t>A</a:t>
            </a:r>
            <a:r>
              <a:rPr lang="en-US" sz="2400" dirty="0" smtClean="0"/>
              <a:t>dapt the process</a:t>
            </a:r>
          </a:p>
          <a:p>
            <a:pPr marL="800100" lvl="1" indent="-342900" algn="just">
              <a:spcBef>
                <a:spcPct val="20000"/>
              </a:spcBef>
              <a:buFont typeface="Arial" pitchFamily="34" charset="0"/>
              <a:buChar char="•"/>
              <a:defRPr/>
            </a:pPr>
            <a:r>
              <a:rPr lang="en-US" sz="2400" b="1" dirty="0" smtClean="0"/>
              <a:t>B</a:t>
            </a:r>
            <a:r>
              <a:rPr lang="en-US" sz="2400" dirty="0" smtClean="0"/>
              <a:t>alance the stakeholder’s priorities</a:t>
            </a:r>
          </a:p>
          <a:p>
            <a:pPr marL="800100" lvl="1" indent="-342900" algn="just">
              <a:spcBef>
                <a:spcPct val="20000"/>
              </a:spcBef>
              <a:buFont typeface="Arial" pitchFamily="34" charset="0"/>
              <a:buChar char="•"/>
              <a:defRPr/>
            </a:pPr>
            <a:r>
              <a:rPr lang="en-US" sz="2400" b="1" dirty="0" smtClean="0"/>
              <a:t>C</a:t>
            </a:r>
            <a:r>
              <a:rPr lang="en-US" sz="2400" dirty="0" smtClean="0"/>
              <a:t>ollaborate across teams</a:t>
            </a:r>
          </a:p>
          <a:p>
            <a:pPr marL="800100" lvl="1" indent="-342900" algn="just">
              <a:spcBef>
                <a:spcPct val="20000"/>
              </a:spcBef>
              <a:buFont typeface="Arial" pitchFamily="34" charset="0"/>
              <a:buChar char="•"/>
              <a:defRPr/>
            </a:pPr>
            <a:r>
              <a:rPr lang="en-US" sz="2400" b="1" dirty="0" smtClean="0"/>
              <a:t>D</a:t>
            </a:r>
            <a:r>
              <a:rPr lang="en-US" sz="2400" dirty="0" smtClean="0"/>
              <a:t>emonstrate value iteratively</a:t>
            </a:r>
          </a:p>
          <a:p>
            <a:pPr marL="800100" lvl="1" indent="-342900" algn="just">
              <a:spcBef>
                <a:spcPct val="20000"/>
              </a:spcBef>
              <a:buFont typeface="Arial" pitchFamily="34" charset="0"/>
              <a:buChar char="•"/>
              <a:defRPr/>
            </a:pPr>
            <a:r>
              <a:rPr lang="en-US" sz="2400" b="1" dirty="0" smtClean="0"/>
              <a:t>E</a:t>
            </a:r>
            <a:r>
              <a:rPr lang="en-US" sz="2400" dirty="0" smtClean="0"/>
              <a:t>levate the level of abstraction</a:t>
            </a:r>
          </a:p>
          <a:p>
            <a:pPr marL="800100" lvl="1" indent="-342900" algn="just">
              <a:spcBef>
                <a:spcPct val="20000"/>
              </a:spcBef>
              <a:buFont typeface="Arial" pitchFamily="34" charset="0"/>
              <a:buChar char="•"/>
              <a:defRPr/>
            </a:pPr>
            <a:r>
              <a:rPr lang="en-US" sz="2400" b="1" dirty="0" smtClean="0"/>
              <a:t>F</a:t>
            </a:r>
            <a:r>
              <a:rPr lang="en-US" sz="2400" dirty="0" smtClean="0"/>
              <a:t>ocus continuously on quality</a:t>
            </a:r>
            <a:endParaRPr lang="en-US" sz="2400" b="1" dirty="0" smtClean="0"/>
          </a:p>
          <a:p>
            <a:pPr marL="1371600" lvl="2" indent="-457200" algn="just">
              <a:spcBef>
                <a:spcPct val="20000"/>
              </a:spcBef>
              <a:defRPr/>
            </a:pPr>
            <a:endParaRPr lang="en-US" sz="2200" dirty="0"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Object-Oriented Systems Development Process</a:t>
            </a:r>
            <a:endParaRPr lang="en-US" dirty="0"/>
          </a:p>
        </p:txBody>
      </p:sp>
      <p:sp>
        <p:nvSpPr>
          <p:cNvPr id="14" name="Rectangle 4"/>
          <p:cNvSpPr txBox="1">
            <a:spLocks noChangeArrowheads="1"/>
          </p:cNvSpPr>
          <p:nvPr/>
        </p:nvSpPr>
        <p:spPr>
          <a:xfrm>
            <a:off x="214282" y="928670"/>
            <a:ext cx="8715436" cy="5929330"/>
          </a:xfrm>
          <a:prstGeom prst="rect">
            <a:avLst/>
          </a:prstGeom>
        </p:spPr>
        <p:txBody>
          <a:bodyPr vert="horz" lIns="91440" tIns="45720" rIns="91440" bIns="45720" rtlCol="0">
            <a:normAutofit fontScale="92500" lnSpcReduction="10000"/>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n-US" sz="2600" b="1" dirty="0" smtClean="0">
                <a:solidFill>
                  <a:schemeClr val="accent6"/>
                </a:solidFill>
              </a:rPr>
              <a:t>Rational Unified Process</a:t>
            </a:r>
          </a:p>
          <a:p>
            <a:pPr marL="342900" marR="0" lvl="0" indent="-342900" algn="just" defTabSz="914400" rtl="0" eaLnBrk="1" fontAlgn="auto" latinLnBrk="0" hangingPunct="1">
              <a:lnSpc>
                <a:spcPct val="100000"/>
              </a:lnSpc>
              <a:spcBef>
                <a:spcPct val="20000"/>
              </a:spcBef>
              <a:spcAft>
                <a:spcPts val="0"/>
              </a:spcAft>
              <a:buClrTx/>
              <a:buSzTx/>
              <a:tabLst/>
              <a:defRPr/>
            </a:pPr>
            <a:r>
              <a:rPr lang="en-US" sz="2400" b="1" u="sng" dirty="0" smtClean="0"/>
              <a:t>A</a:t>
            </a:r>
            <a:r>
              <a:rPr lang="en-US" sz="2400" u="sng" dirty="0" smtClean="0"/>
              <a:t>dapt the process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A project or organization must right-size the process to their needs.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RUP provides preconfigured process templates for small, medium and large projects , which cane be used for easier adaption.</a:t>
            </a:r>
          </a:p>
          <a:p>
            <a:pPr marL="342900" indent="-342900" algn="just">
              <a:spcBef>
                <a:spcPct val="20000"/>
              </a:spcBef>
              <a:defRPr/>
            </a:pPr>
            <a:r>
              <a:rPr lang="en-US" sz="2400" b="1" u="sng" dirty="0" smtClean="0"/>
              <a:t>B</a:t>
            </a:r>
            <a:r>
              <a:rPr lang="en-US" sz="2400" u="sng" dirty="0" smtClean="0"/>
              <a:t>alance the stakeholder’s priorities –</a:t>
            </a:r>
          </a:p>
          <a:p>
            <a:pPr marL="342900" lvl="1" indent="-342900" algn="just">
              <a:spcBef>
                <a:spcPct val="20000"/>
              </a:spcBef>
              <a:defRPr/>
            </a:pPr>
            <a:r>
              <a:rPr lang="en-US" sz="2400" b="1" u="sng" dirty="0" smtClean="0"/>
              <a:t>C</a:t>
            </a:r>
            <a:r>
              <a:rPr lang="en-US" sz="2400" u="sng" dirty="0" smtClean="0"/>
              <a:t>ollaborate across teams –</a:t>
            </a:r>
          </a:p>
          <a:p>
            <a:pPr marL="342900" lvl="1" indent="-342900" algn="just">
              <a:spcBef>
                <a:spcPct val="20000"/>
              </a:spcBef>
              <a:buFont typeface="Arial" pitchFamily="34" charset="0"/>
              <a:buChar char="•"/>
              <a:defRPr/>
            </a:pPr>
            <a:r>
              <a:rPr lang="en-US" sz="2400" dirty="0" smtClean="0"/>
              <a:t>Software engineering is a team effort with a broad variety of stakeholders , all voices need to be heard with increasing demand of globally distributed development , collaboration is enabled through modern communication tools.</a:t>
            </a:r>
          </a:p>
          <a:p>
            <a:pPr marL="342900" lvl="1" indent="-342900" algn="just">
              <a:spcBef>
                <a:spcPct val="20000"/>
              </a:spcBef>
              <a:defRPr/>
            </a:pPr>
            <a:r>
              <a:rPr lang="en-US" sz="2400" b="1" u="sng" dirty="0" smtClean="0"/>
              <a:t>D</a:t>
            </a:r>
            <a:r>
              <a:rPr lang="en-US" sz="2400" u="sng" dirty="0" smtClean="0"/>
              <a:t>emonstrate value iteratively –</a:t>
            </a:r>
          </a:p>
          <a:p>
            <a:pPr marL="342900" lvl="1" indent="-342900" algn="just">
              <a:spcBef>
                <a:spcPct val="20000"/>
              </a:spcBef>
              <a:buFont typeface="Arial" pitchFamily="34" charset="0"/>
              <a:buChar char="•"/>
              <a:defRPr/>
            </a:pPr>
            <a:r>
              <a:rPr lang="en-US" sz="2400" dirty="0" smtClean="0"/>
              <a:t>Projects are delivered , even internally , in increments in an iterative fashion. The increments , which includes the value of the past iteration. That increment is also used to encourage feedback from stakeholder’s about the direction of the project. This allow projects to adjust to changed situations based on the feedback.</a:t>
            </a:r>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indent="-342900" algn="just">
              <a:spcBef>
                <a:spcPct val="20000"/>
              </a:spcBef>
              <a:defRPr/>
            </a:pPr>
            <a:endParaRPr lang="en-US" sz="2400" dirty="0" smtClean="0"/>
          </a:p>
          <a:p>
            <a:pPr marL="342900" indent="-342900" algn="just">
              <a:spcBef>
                <a:spcPct val="20000"/>
              </a:spcBef>
              <a:buFont typeface="Arial" pitchFamily="34" charset="0"/>
              <a:buChar char="•"/>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Object-Oriented Systems Development Process</a:t>
            </a:r>
            <a:endParaRPr lang="en-US" dirty="0"/>
          </a:p>
        </p:txBody>
      </p:sp>
      <p:sp>
        <p:nvSpPr>
          <p:cNvPr id="14" name="Rectangle 4"/>
          <p:cNvSpPr txBox="1">
            <a:spLocks noChangeArrowheads="1"/>
          </p:cNvSpPr>
          <p:nvPr/>
        </p:nvSpPr>
        <p:spPr>
          <a:xfrm>
            <a:off x="214282" y="928670"/>
            <a:ext cx="8715436" cy="592933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n-US" sz="2600" b="1" dirty="0" smtClean="0">
                <a:solidFill>
                  <a:schemeClr val="accent6"/>
                </a:solidFill>
              </a:rPr>
              <a:t>Rational Unified Process</a:t>
            </a:r>
          </a:p>
          <a:p>
            <a:pPr marL="342900" marR="0" lvl="0" indent="-342900" algn="just" defTabSz="914400" rtl="0" eaLnBrk="1" fontAlgn="auto" latinLnBrk="0" hangingPunct="1">
              <a:lnSpc>
                <a:spcPct val="100000"/>
              </a:lnSpc>
              <a:spcBef>
                <a:spcPct val="20000"/>
              </a:spcBef>
              <a:spcAft>
                <a:spcPts val="0"/>
              </a:spcAft>
              <a:buClrTx/>
              <a:buSzTx/>
              <a:tabLst/>
              <a:defRPr/>
            </a:pPr>
            <a:r>
              <a:rPr lang="en-US" sz="2400" b="1" dirty="0" smtClean="0"/>
              <a:t>E</a:t>
            </a:r>
            <a:r>
              <a:rPr lang="en-US" sz="2400" dirty="0" smtClean="0"/>
              <a:t>levate the level of abstraction –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This key principle motivates the use of reusable assets such as software pattern , frameworks.</a:t>
            </a:r>
          </a:p>
          <a:p>
            <a:pPr marL="342900" indent="-342900" algn="just">
              <a:spcBef>
                <a:spcPct val="20000"/>
              </a:spcBef>
              <a:defRPr/>
            </a:pPr>
            <a:r>
              <a:rPr lang="en-US" sz="2400" b="1" dirty="0" smtClean="0"/>
              <a:t>F</a:t>
            </a:r>
            <a:r>
              <a:rPr lang="en-US" sz="2400" dirty="0" smtClean="0"/>
              <a:t>ocus continuously on quality –</a:t>
            </a:r>
          </a:p>
          <a:p>
            <a:pPr marL="342900" indent="-342900" algn="just">
              <a:spcBef>
                <a:spcPct val="20000"/>
              </a:spcBef>
              <a:buFont typeface="Arial" pitchFamily="34" charset="0"/>
              <a:buChar char="•"/>
              <a:defRPr/>
            </a:pPr>
            <a:r>
              <a:rPr lang="en-US" sz="2400" dirty="0" smtClean="0"/>
              <a:t>Quality checks are not only at the end of each iteration but a continuous ongoing activity in the software development.</a:t>
            </a:r>
          </a:p>
          <a:p>
            <a:pPr marL="342900" indent="-342900" algn="just">
              <a:spcBef>
                <a:spcPct val="20000"/>
              </a:spcBef>
              <a:defRPr/>
            </a:pPr>
            <a:r>
              <a:rPr lang="en-US" sz="2400" dirty="0" smtClean="0"/>
              <a:t>The unified process organizes the work and iteration across four</a:t>
            </a:r>
          </a:p>
          <a:p>
            <a:pPr marL="342900" indent="-342900" algn="just">
              <a:spcBef>
                <a:spcPct val="20000"/>
              </a:spcBef>
              <a:defRPr/>
            </a:pPr>
            <a:r>
              <a:rPr lang="en-US" sz="2400" dirty="0" smtClean="0"/>
              <a:t>major phases –</a:t>
            </a:r>
          </a:p>
          <a:p>
            <a:pPr marL="457200" indent="-457200" algn="just">
              <a:spcBef>
                <a:spcPct val="20000"/>
              </a:spcBef>
              <a:buFont typeface="+mj-lt"/>
              <a:buAutoNum type="arabicPeriod"/>
              <a:defRPr/>
            </a:pPr>
            <a:r>
              <a:rPr lang="en-US" sz="2400" dirty="0" smtClean="0"/>
              <a:t>	</a:t>
            </a:r>
            <a:r>
              <a:rPr lang="en-US" sz="2400" b="1" dirty="0" smtClean="0"/>
              <a:t>Inception </a:t>
            </a:r>
          </a:p>
          <a:p>
            <a:pPr marL="457200" indent="-457200" algn="just">
              <a:spcBef>
                <a:spcPct val="20000"/>
              </a:spcBef>
              <a:buFont typeface="+mj-lt"/>
              <a:buAutoNum type="arabicPeriod"/>
              <a:defRPr/>
            </a:pPr>
            <a:r>
              <a:rPr lang="en-US" sz="2400" b="1" dirty="0" smtClean="0"/>
              <a:t>	Elaboration</a:t>
            </a:r>
          </a:p>
          <a:p>
            <a:pPr marL="457200" indent="-457200" algn="just">
              <a:spcBef>
                <a:spcPct val="20000"/>
              </a:spcBef>
              <a:buFont typeface="+mj-lt"/>
              <a:buAutoNum type="arabicPeriod"/>
              <a:defRPr/>
            </a:pPr>
            <a:r>
              <a:rPr lang="en-US" sz="2400" b="1" dirty="0" smtClean="0"/>
              <a:t>	Construction</a:t>
            </a:r>
          </a:p>
          <a:p>
            <a:pPr marL="457200" indent="-457200" algn="just">
              <a:spcBef>
                <a:spcPct val="20000"/>
              </a:spcBef>
              <a:buFont typeface="+mj-lt"/>
              <a:buAutoNum type="arabicPeriod"/>
              <a:defRPr/>
            </a:pPr>
            <a:r>
              <a:rPr lang="en-US" sz="2400" b="1" dirty="0" smtClean="0"/>
              <a:t>	Transition</a:t>
            </a:r>
          </a:p>
          <a:p>
            <a:pPr marL="342900" indent="-342900" algn="just">
              <a:spcBef>
                <a:spcPct val="20000"/>
              </a:spcBef>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indent="-342900" algn="just">
              <a:spcBef>
                <a:spcPct val="20000"/>
              </a:spcBef>
              <a:defRPr/>
            </a:pPr>
            <a:endParaRPr lang="en-US" sz="2400" dirty="0" smtClean="0"/>
          </a:p>
          <a:p>
            <a:pPr marL="342900" indent="-342900" algn="just">
              <a:spcBef>
                <a:spcPct val="20000"/>
              </a:spcBef>
              <a:buFont typeface="Arial" pitchFamily="34" charset="0"/>
              <a:buChar char="•"/>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e Rational Unified Process"/>
          <p:cNvPicPr>
            <a:picLocks noChangeAspect="1" noChangeArrowheads="1"/>
          </p:cNvPicPr>
          <p:nvPr/>
        </p:nvPicPr>
        <p:blipFill>
          <a:blip r:embed="rId2"/>
          <a:srcRect/>
          <a:stretch>
            <a:fillRect/>
          </a:stretch>
        </p:blipFill>
        <p:spPr bwMode="auto">
          <a:xfrm>
            <a:off x="437421" y="1142984"/>
            <a:ext cx="8135107" cy="5286412"/>
          </a:xfrm>
          <a:prstGeom prst="rect">
            <a:avLst/>
          </a:prstGeom>
          <a:noFill/>
          <a:ln w="9525">
            <a:noFill/>
            <a:miter lim="800000"/>
            <a:headEnd/>
            <a:tailEnd/>
          </a:ln>
        </p:spPr>
      </p:pic>
      <p:sp>
        <p:nvSpPr>
          <p:cNvPr id="6"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Object-Oriented Systems Development Process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Object-Oriented Systems Development Process</a:t>
            </a:r>
            <a:endParaRPr lang="en-US" dirty="0"/>
          </a:p>
        </p:txBody>
      </p:sp>
      <p:sp>
        <p:nvSpPr>
          <p:cNvPr id="14" name="Rectangle 4"/>
          <p:cNvSpPr txBox="1">
            <a:spLocks noChangeArrowheads="1"/>
          </p:cNvSpPr>
          <p:nvPr/>
        </p:nvSpPr>
        <p:spPr>
          <a:xfrm>
            <a:off x="214282" y="928670"/>
            <a:ext cx="8715436" cy="592933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n-US" sz="2600" b="1" dirty="0" smtClean="0">
                <a:solidFill>
                  <a:schemeClr val="accent6"/>
                </a:solidFill>
              </a:rPr>
              <a:t>Rational Unified Process</a:t>
            </a:r>
          </a:p>
          <a:p>
            <a:pPr marL="457200" indent="-457200" algn="just">
              <a:spcBef>
                <a:spcPct val="20000"/>
              </a:spcBef>
              <a:buFont typeface="+mj-lt"/>
              <a:buAutoNum type="arabicPeriod"/>
              <a:defRPr/>
            </a:pPr>
            <a:r>
              <a:rPr lang="en-US" sz="2400" b="1" dirty="0" smtClean="0"/>
              <a:t>Inception Phase –</a:t>
            </a:r>
          </a:p>
          <a:p>
            <a:pPr marL="457200" indent="-457200" algn="just">
              <a:spcBef>
                <a:spcPct val="20000"/>
              </a:spcBef>
              <a:buFont typeface="Arial" pitchFamily="34" charset="0"/>
              <a:buChar char="•"/>
              <a:defRPr/>
            </a:pPr>
            <a:r>
              <a:rPr lang="en-IN" sz="2000" dirty="0" smtClean="0"/>
              <a:t> Establishing a baseline by which to compare actual expenditures versus planned expenditures. </a:t>
            </a:r>
          </a:p>
          <a:p>
            <a:pPr marL="457200" indent="-457200" algn="just">
              <a:spcBef>
                <a:spcPct val="20000"/>
              </a:spcBef>
              <a:buFont typeface="Arial" pitchFamily="34" charset="0"/>
              <a:buChar char="•"/>
              <a:defRPr/>
            </a:pPr>
            <a:r>
              <a:rPr lang="en-IN" sz="2000" dirty="0" smtClean="0"/>
              <a:t> Approximate Vision</a:t>
            </a:r>
          </a:p>
          <a:p>
            <a:pPr marL="457200" indent="-457200" algn="just">
              <a:spcBef>
                <a:spcPct val="20000"/>
              </a:spcBef>
              <a:buFont typeface="Arial" pitchFamily="34" charset="0"/>
              <a:buChar char="•"/>
              <a:defRPr/>
            </a:pPr>
            <a:r>
              <a:rPr lang="en-IN" sz="2000" dirty="0" smtClean="0"/>
              <a:t> Define the business case requirement and scope</a:t>
            </a:r>
          </a:p>
          <a:p>
            <a:pPr lvl="1" indent="-457200" algn="just">
              <a:buAutoNum type="arabicPeriod" startAt="2"/>
            </a:pPr>
            <a:r>
              <a:rPr lang="en-US" sz="2400" b="1" dirty="0" smtClean="0"/>
              <a:t>Elaboration Phase –</a:t>
            </a:r>
          </a:p>
          <a:p>
            <a:pPr lvl="1" indent="-457200" algn="just">
              <a:spcAft>
                <a:spcPts val="1200"/>
              </a:spcAft>
              <a:buFont typeface="Arial" pitchFamily="34" charset="0"/>
              <a:buChar char="•"/>
            </a:pPr>
            <a:r>
              <a:rPr lang="en-IN" sz="2000" dirty="0" smtClean="0"/>
              <a:t>The elaboration phase is where the project starts to take shape. In this phase the problem domain analysis is made and the architecture of the project gets its basic form.</a:t>
            </a:r>
          </a:p>
          <a:p>
            <a:pPr lvl="1" indent="-457200" algn="just">
              <a:buFont typeface="Arial" pitchFamily="34" charset="0"/>
              <a:buChar char="•"/>
            </a:pPr>
            <a:r>
              <a:rPr lang="en-IN" dirty="0" smtClean="0"/>
              <a:t>Refine vision and identify the requirements and scope. A use-case model in which the use-cases and the actors have been identified and most of the use-case descriptions are developed. The use-case model should be 80% complete. </a:t>
            </a:r>
          </a:p>
          <a:p>
            <a:pPr lvl="1" indent="-457200" algn="just">
              <a:buFont typeface="Arial" pitchFamily="34" charset="0"/>
              <a:buChar char="•"/>
            </a:pPr>
            <a:endParaRPr lang="en-IN" dirty="0" smtClean="0"/>
          </a:p>
          <a:p>
            <a:pPr lvl="1" indent="-457200" algn="just">
              <a:spcAft>
                <a:spcPts val="1200"/>
              </a:spcAft>
              <a:buFont typeface="Arial" pitchFamily="34" charset="0"/>
              <a:buChar char="•"/>
            </a:pPr>
            <a:r>
              <a:rPr lang="en-IN" dirty="0" smtClean="0"/>
              <a:t>A description of the software architecture in a software system development process.</a:t>
            </a:r>
          </a:p>
          <a:p>
            <a:pPr lvl="1" indent="-457200" algn="just">
              <a:spcAft>
                <a:spcPts val="600"/>
              </a:spcAft>
              <a:buFont typeface="Arial" pitchFamily="34" charset="0"/>
              <a:buChar char="•"/>
            </a:pPr>
            <a:r>
              <a:rPr lang="en-IN" dirty="0" smtClean="0"/>
              <a:t>Business case and risk list which are revised. </a:t>
            </a:r>
          </a:p>
          <a:p>
            <a:pPr lvl="1" indent="-457200" algn="just">
              <a:buFont typeface="Arial" pitchFamily="34" charset="0"/>
              <a:buChar char="•"/>
            </a:pPr>
            <a:r>
              <a:rPr lang="en-IN" dirty="0" smtClean="0"/>
              <a:t>A development plan for the overall project. </a:t>
            </a:r>
          </a:p>
          <a:p>
            <a:pPr lvl="1" indent="-457200" algn="just"/>
            <a:endParaRPr lang="en-US" sz="2400" b="1" dirty="0" smtClean="0"/>
          </a:p>
          <a:p>
            <a:pPr lvl="1" algn="just"/>
            <a:endParaRPr lang="en-IN" dirty="0" smtClean="0"/>
          </a:p>
          <a:p>
            <a:pPr lvl="1" algn="just"/>
            <a:endParaRPr lang="en-IN"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indent="-342900" algn="just">
              <a:spcBef>
                <a:spcPct val="20000"/>
              </a:spcBef>
              <a:defRPr/>
            </a:pPr>
            <a:endParaRPr lang="en-US" sz="2400" dirty="0" smtClean="0"/>
          </a:p>
          <a:p>
            <a:pPr marL="342900" indent="-342900" algn="just">
              <a:spcBef>
                <a:spcPct val="20000"/>
              </a:spcBef>
              <a:buFont typeface="Arial" pitchFamily="34" charset="0"/>
              <a:buChar char="•"/>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Object-Oriented Systems Development Process</a:t>
            </a:r>
            <a:endParaRPr lang="en-US" dirty="0"/>
          </a:p>
        </p:txBody>
      </p:sp>
      <p:sp>
        <p:nvSpPr>
          <p:cNvPr id="14" name="Rectangle 4"/>
          <p:cNvSpPr txBox="1">
            <a:spLocks noChangeArrowheads="1"/>
          </p:cNvSpPr>
          <p:nvPr/>
        </p:nvSpPr>
        <p:spPr>
          <a:xfrm>
            <a:off x="214282" y="928670"/>
            <a:ext cx="8715436" cy="592933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n-US" sz="2600" b="1" dirty="0" smtClean="0">
                <a:solidFill>
                  <a:schemeClr val="accent6"/>
                </a:solidFill>
              </a:rPr>
              <a:t>Rational Unified Process</a:t>
            </a:r>
          </a:p>
          <a:p>
            <a:pPr marL="457200" indent="-457200" algn="just">
              <a:spcBef>
                <a:spcPct val="20000"/>
              </a:spcBef>
              <a:defRPr/>
            </a:pPr>
            <a:r>
              <a:rPr lang="en-US" sz="2400" b="1" dirty="0" smtClean="0"/>
              <a:t>3. Construction Phase –</a:t>
            </a:r>
          </a:p>
          <a:p>
            <a:pPr marL="457200" indent="-457200" algn="just">
              <a:spcBef>
                <a:spcPct val="20000"/>
              </a:spcBef>
              <a:buFont typeface="Arial" pitchFamily="34" charset="0"/>
              <a:buChar char="•"/>
              <a:defRPr/>
            </a:pPr>
            <a:r>
              <a:rPr lang="en-IN" sz="2000" dirty="0" smtClean="0"/>
              <a:t>In this phase, the main focus goes to the development of components and other features of the system being designed. This is the phase when the bulk of the coding takes place.</a:t>
            </a:r>
          </a:p>
          <a:p>
            <a:pPr marL="457200" indent="-457200" algn="just">
              <a:spcBef>
                <a:spcPct val="20000"/>
              </a:spcBef>
              <a:defRPr/>
            </a:pPr>
            <a:r>
              <a:rPr lang="en-US" sz="2400" b="1" dirty="0" smtClean="0"/>
              <a:t>4. Transition Phase – </a:t>
            </a:r>
          </a:p>
          <a:p>
            <a:pPr marL="457200" indent="-457200" algn="just">
              <a:spcBef>
                <a:spcPct val="20000"/>
              </a:spcBef>
              <a:buFont typeface="Arial" pitchFamily="34" charset="0"/>
              <a:buChar char="•"/>
              <a:defRPr/>
            </a:pPr>
            <a:r>
              <a:rPr lang="en-IN" sz="2000" dirty="0" smtClean="0"/>
              <a:t>In the transition phase, the product has moved from the development organization to the end user. The activities of this phase include training of the end users and maintainers and beta testing of the system to validate it against the end users' expectations</a:t>
            </a:r>
            <a:endParaRPr lang="en-US" sz="2000" b="1" dirty="0" smtClean="0"/>
          </a:p>
          <a:p>
            <a:pPr marL="457200" indent="-457200" algn="just">
              <a:spcBef>
                <a:spcPct val="20000"/>
              </a:spcBef>
              <a:defRPr/>
            </a:pPr>
            <a:endParaRPr lang="en-IN" sz="2000" dirty="0" smtClean="0"/>
          </a:p>
          <a:p>
            <a:pPr lvl="1" algn="just"/>
            <a:endParaRPr lang="en-IN"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indent="-342900" algn="just">
              <a:spcBef>
                <a:spcPct val="20000"/>
              </a:spcBef>
              <a:defRPr/>
            </a:pPr>
            <a:endParaRPr lang="en-US" sz="2400" dirty="0" smtClean="0"/>
          </a:p>
          <a:p>
            <a:pPr marL="342900" indent="-342900" algn="just">
              <a:spcBef>
                <a:spcPct val="20000"/>
              </a:spcBef>
              <a:buFont typeface="Arial" pitchFamily="34" charset="0"/>
              <a:buChar char="•"/>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p:txBody>
      </p:sp>
      <p:pic>
        <p:nvPicPr>
          <p:cNvPr id="3074" name="Picture 2" descr="C:\Users\yash\Pictures\RUP phase.png"/>
          <p:cNvPicPr>
            <a:picLocks noChangeAspect="1" noChangeArrowheads="1"/>
          </p:cNvPicPr>
          <p:nvPr/>
        </p:nvPicPr>
        <p:blipFill>
          <a:blip r:embed="rId4"/>
          <a:srcRect/>
          <a:stretch>
            <a:fillRect/>
          </a:stretch>
        </p:blipFill>
        <p:spPr bwMode="auto">
          <a:xfrm>
            <a:off x="1785918" y="4429131"/>
            <a:ext cx="5214974" cy="2399623"/>
          </a:xfrm>
          <a:prstGeom prst="rect">
            <a:avLst/>
          </a:prstGeom>
          <a:noFill/>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Object Oriented Methodologies</a:t>
            </a:r>
            <a:endParaRPr lang="en-US" dirty="0"/>
          </a:p>
        </p:txBody>
      </p:sp>
      <p:sp>
        <p:nvSpPr>
          <p:cNvPr id="14" name="Rectangle 4"/>
          <p:cNvSpPr txBox="1">
            <a:spLocks noChangeArrowheads="1"/>
          </p:cNvSpPr>
          <p:nvPr/>
        </p:nvSpPr>
        <p:spPr>
          <a:xfrm>
            <a:off x="457200" y="1714488"/>
            <a:ext cx="8258204" cy="435771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In late 80’s and early</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90’s researchers came with methodologies of object orientation.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baseline="0" dirty="0" smtClean="0">
                <a:solidFill>
                  <a:schemeClr val="tx1">
                    <a:lumMod val="85000"/>
                    <a:lumOff val="15000"/>
                  </a:schemeClr>
                </a:solidFill>
              </a:rPr>
              <a:t>Some organizations</a:t>
            </a:r>
            <a:r>
              <a:rPr lang="en-US" sz="2200" dirty="0" smtClean="0">
                <a:solidFill>
                  <a:schemeClr val="tx1">
                    <a:lumMod val="85000"/>
                    <a:lumOff val="15000"/>
                  </a:schemeClr>
                </a:solidFill>
              </a:rPr>
              <a:t> use them extensively in combination with a s/w development methodology to progress from initial specification to an implementation plan to an entire team of developers and stakeholders.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Modeling</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language is visual , using models encourages the generation of a shared vision that may prevent problems of differing interpretation later in development.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endParaRPr kumimoji="0" lang="en-US" sz="2200" b="0"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
        <p:nvSpPr>
          <p:cNvPr id="6"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Introduction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Object-Oriented Systems Development Process</a:t>
            </a:r>
            <a:endParaRPr lang="en-US" dirty="0"/>
          </a:p>
        </p:txBody>
      </p:sp>
      <p:sp>
        <p:nvSpPr>
          <p:cNvPr id="14" name="Rectangle 4"/>
          <p:cNvSpPr txBox="1">
            <a:spLocks noChangeArrowheads="1"/>
          </p:cNvSpPr>
          <p:nvPr/>
        </p:nvSpPr>
        <p:spPr>
          <a:xfrm>
            <a:off x="214282" y="928670"/>
            <a:ext cx="8715436" cy="5929330"/>
          </a:xfrm>
          <a:prstGeom prst="rect">
            <a:avLst/>
          </a:prstGeom>
        </p:spPr>
        <p:txBody>
          <a:bodyPr vert="horz" lIns="91440" tIns="45720" rIns="91440" bIns="45720" rtlCol="0">
            <a:normAutofit fontScale="92500" lnSpcReduction="10000"/>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n-US" sz="2600" b="1" dirty="0" smtClean="0">
                <a:solidFill>
                  <a:schemeClr val="accent6"/>
                </a:solidFill>
              </a:rPr>
              <a:t>Diagramming Technique –</a:t>
            </a:r>
          </a:p>
          <a:p>
            <a:pPr marL="342900" indent="-342900" algn="just">
              <a:spcBef>
                <a:spcPct val="20000"/>
              </a:spcBef>
              <a:defRPr/>
            </a:pPr>
            <a:r>
              <a:rPr lang="en-US" dirty="0" smtClean="0"/>
              <a:t>Each UML diagram is designed to let developers and customers view a software system</a:t>
            </a:r>
          </a:p>
          <a:p>
            <a:pPr marL="342900" indent="-342900" algn="just">
              <a:spcBef>
                <a:spcPct val="20000"/>
              </a:spcBef>
              <a:defRPr/>
            </a:pPr>
            <a:r>
              <a:rPr lang="en-US" dirty="0" smtClean="0"/>
              <a:t>from a different perspective and in varying degrees of abstraction. UML diagrams</a:t>
            </a:r>
          </a:p>
          <a:p>
            <a:pPr marL="342900" indent="-342900" algn="just">
              <a:spcBef>
                <a:spcPct val="20000"/>
              </a:spcBef>
              <a:defRPr/>
            </a:pPr>
            <a:r>
              <a:rPr lang="en-US" dirty="0" smtClean="0"/>
              <a:t>commonly created in visual modeling tools contains the following :</a:t>
            </a:r>
          </a:p>
          <a:p>
            <a:pPr marL="342900" indent="-342900" algn="just">
              <a:spcBef>
                <a:spcPct val="20000"/>
              </a:spcBef>
              <a:defRPr/>
            </a:pPr>
            <a:r>
              <a:rPr lang="en-US" sz="2400" b="1" dirty="0" smtClean="0"/>
              <a:t>Analysis Phase –</a:t>
            </a:r>
          </a:p>
          <a:p>
            <a:pPr marL="342900" indent="-342900" algn="just">
              <a:spcBef>
                <a:spcPct val="20000"/>
              </a:spcBef>
              <a:defRPr/>
            </a:pPr>
            <a:r>
              <a:rPr lang="en-US" sz="2400" b="1" dirty="0" smtClean="0"/>
              <a:t>		</a:t>
            </a:r>
            <a:r>
              <a:rPr lang="en-US" sz="2000" dirty="0" err="1" smtClean="0"/>
              <a:t>Usecase</a:t>
            </a:r>
            <a:r>
              <a:rPr lang="en-US" sz="2000" dirty="0" smtClean="0"/>
              <a:t> Diagram</a:t>
            </a:r>
          </a:p>
          <a:p>
            <a:pPr marL="342900" indent="-342900" algn="just">
              <a:spcBef>
                <a:spcPct val="20000"/>
              </a:spcBef>
              <a:defRPr/>
            </a:pPr>
            <a:r>
              <a:rPr lang="en-US" sz="2000" dirty="0" smtClean="0"/>
              <a:t>		Activity Diagram</a:t>
            </a:r>
            <a:endParaRPr lang="en-US" sz="2400" dirty="0" smtClean="0"/>
          </a:p>
          <a:p>
            <a:pPr marL="342900" indent="-342900" algn="just">
              <a:spcBef>
                <a:spcPct val="20000"/>
              </a:spcBef>
              <a:defRPr/>
            </a:pPr>
            <a:r>
              <a:rPr lang="en-US" sz="2400" b="1" dirty="0" smtClean="0"/>
              <a:t>Design Phase –</a:t>
            </a:r>
          </a:p>
          <a:p>
            <a:pPr marL="342900" indent="-342900" algn="just">
              <a:spcBef>
                <a:spcPct val="20000"/>
              </a:spcBef>
              <a:defRPr/>
            </a:pPr>
            <a:r>
              <a:rPr lang="en-US" sz="2400" b="1" dirty="0" smtClean="0"/>
              <a:t>		</a:t>
            </a:r>
            <a:r>
              <a:rPr lang="en-US" sz="2000" dirty="0" smtClean="0"/>
              <a:t>Class Diagram</a:t>
            </a:r>
          </a:p>
          <a:p>
            <a:pPr marL="342900" indent="-342900" algn="just">
              <a:spcBef>
                <a:spcPct val="20000"/>
              </a:spcBef>
              <a:defRPr/>
            </a:pPr>
            <a:r>
              <a:rPr lang="en-US" sz="2000" dirty="0" smtClean="0"/>
              <a:t>		</a:t>
            </a:r>
            <a:r>
              <a:rPr lang="en-US" sz="2000" dirty="0" err="1" smtClean="0"/>
              <a:t>Interation</a:t>
            </a:r>
            <a:r>
              <a:rPr lang="en-US" sz="2000" dirty="0" smtClean="0"/>
              <a:t> Diagrams –</a:t>
            </a:r>
          </a:p>
          <a:p>
            <a:pPr marL="342900" indent="-342900" algn="just">
              <a:spcBef>
                <a:spcPct val="20000"/>
              </a:spcBef>
              <a:defRPr/>
            </a:pPr>
            <a:r>
              <a:rPr lang="en-US" sz="2000" dirty="0" smtClean="0"/>
              <a:t>			1. Sequence Diagram</a:t>
            </a:r>
          </a:p>
          <a:p>
            <a:pPr marL="342900" indent="-342900" algn="just">
              <a:spcBef>
                <a:spcPct val="20000"/>
              </a:spcBef>
              <a:defRPr/>
            </a:pPr>
            <a:r>
              <a:rPr lang="en-US" sz="2000" dirty="0" smtClean="0"/>
              <a:t>			2. Collaboration Diagram</a:t>
            </a:r>
          </a:p>
          <a:p>
            <a:pPr marL="342900" indent="-342900" algn="just">
              <a:spcBef>
                <a:spcPct val="20000"/>
              </a:spcBef>
              <a:defRPr/>
            </a:pPr>
            <a:r>
              <a:rPr lang="en-US" sz="2000" b="1" dirty="0" smtClean="0"/>
              <a:t>		</a:t>
            </a:r>
            <a:r>
              <a:rPr lang="en-US" sz="2000" dirty="0" smtClean="0"/>
              <a:t>State Diagram</a:t>
            </a:r>
          </a:p>
          <a:p>
            <a:pPr marL="342900" indent="-342900" algn="just">
              <a:spcBef>
                <a:spcPct val="20000"/>
              </a:spcBef>
              <a:defRPr/>
            </a:pPr>
            <a:r>
              <a:rPr lang="en-US" sz="2600" b="1" dirty="0" smtClean="0"/>
              <a:t>Implementation Phase –</a:t>
            </a:r>
          </a:p>
          <a:p>
            <a:pPr marL="342900" indent="-342900" algn="just">
              <a:spcBef>
                <a:spcPct val="20000"/>
              </a:spcBef>
              <a:defRPr/>
            </a:pPr>
            <a:r>
              <a:rPr lang="en-US" sz="2000" b="1" dirty="0" smtClean="0"/>
              <a:t>		</a:t>
            </a:r>
            <a:r>
              <a:rPr lang="en-US" sz="2000" dirty="0" smtClean="0"/>
              <a:t>Physical Diagrams –</a:t>
            </a:r>
          </a:p>
          <a:p>
            <a:pPr marL="342900" indent="-342900" algn="just">
              <a:spcBef>
                <a:spcPct val="20000"/>
              </a:spcBef>
              <a:defRPr/>
            </a:pPr>
            <a:r>
              <a:rPr lang="en-US" sz="2000" dirty="0" smtClean="0"/>
              <a:t>			1. Component Diagram</a:t>
            </a:r>
          </a:p>
          <a:p>
            <a:pPr marL="342900" indent="-342900" algn="just">
              <a:spcBef>
                <a:spcPct val="20000"/>
              </a:spcBef>
              <a:defRPr/>
            </a:pPr>
            <a:r>
              <a:rPr lang="en-US" sz="2000" dirty="0" smtClean="0"/>
              <a:t>			2. Deployment Diagram</a:t>
            </a:r>
            <a:endParaRPr lang="en-IN" dirty="0" smtClean="0"/>
          </a:p>
          <a:p>
            <a:pPr marL="342900" marR="0" lvl="0" indent="-342900" algn="just" defTabSz="914400" rtl="0" eaLnBrk="1" fontAlgn="auto" latinLnBrk="0" hangingPunct="1">
              <a:lnSpc>
                <a:spcPct val="100000"/>
              </a:lnSpc>
              <a:spcBef>
                <a:spcPct val="20000"/>
              </a:spcBef>
              <a:spcAft>
                <a:spcPts val="0"/>
              </a:spcAft>
              <a:buClrTx/>
              <a:buSzTx/>
              <a:tabLst/>
              <a:defRPr/>
            </a:pPr>
            <a:endParaRPr lang="en-US" sz="2600" b="1" dirty="0" smtClean="0">
              <a:solidFill>
                <a:schemeClr val="accent6"/>
              </a:solidFill>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lvl="1" indent="-342900" algn="just">
              <a:spcBef>
                <a:spcPct val="20000"/>
              </a:spcBef>
              <a:buFont typeface="Arial" pitchFamily="34" charset="0"/>
              <a:buChar char="•"/>
              <a:defRPr/>
            </a:pPr>
            <a:endParaRPr lang="en-US" sz="2400" dirty="0" smtClean="0"/>
          </a:p>
          <a:p>
            <a:pPr marL="342900" indent="-342900" algn="just">
              <a:spcBef>
                <a:spcPct val="20000"/>
              </a:spcBef>
              <a:defRPr/>
            </a:pPr>
            <a:endParaRPr lang="en-US" sz="2400" dirty="0" smtClean="0"/>
          </a:p>
          <a:p>
            <a:pPr marL="342900" indent="-342900" algn="just">
              <a:spcBef>
                <a:spcPct val="20000"/>
              </a:spcBef>
              <a:buFont typeface="Arial" pitchFamily="34" charset="0"/>
              <a:buChar char="•"/>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Use Case Diagram</a:t>
            </a:r>
            <a:endParaRPr lang="en-US" dirty="0"/>
          </a:p>
        </p:txBody>
      </p:sp>
      <p:sp>
        <p:nvSpPr>
          <p:cNvPr id="14" name="Rectangle 4"/>
          <p:cNvSpPr txBox="1">
            <a:spLocks noChangeArrowheads="1"/>
          </p:cNvSpPr>
          <p:nvPr/>
        </p:nvSpPr>
        <p:spPr>
          <a:xfrm>
            <a:off x="214282" y="928670"/>
            <a:ext cx="8715436" cy="5929330"/>
          </a:xfrm>
          <a:prstGeom prst="rect">
            <a:avLst/>
          </a:prstGeom>
        </p:spPr>
        <p:txBody>
          <a:bodyPr vert="horz" lIns="91440" tIns="45720" rIns="91440" bIns="45720" rtlCol="0">
            <a:normAutofit fontScale="47500" lnSpcReduction="20000"/>
          </a:bodyPr>
          <a:lstStyle/>
          <a:p>
            <a:pPr marL="342900" indent="-342900" algn="just">
              <a:lnSpc>
                <a:spcPct val="170000"/>
              </a:lnSpc>
              <a:spcBef>
                <a:spcPct val="20000"/>
              </a:spcBef>
              <a:defRPr/>
            </a:pPr>
            <a:r>
              <a:rPr lang="en-US" sz="6300" dirty="0" smtClean="0">
                <a:latin typeface="Californian FB" pitchFamily="18" charset="0"/>
              </a:rPr>
              <a:t> 1. Draw the use case diagram for a placement agency site who provides the facility for candidates to register with their academic details, personal details and skill set. Site also gives provision to update their profiles. Organizations can also register with their requirement. Search facility is provided the search job and suitable candidates.</a:t>
            </a:r>
          </a:p>
          <a:p>
            <a:pPr marL="342900" indent="-342900" algn="just">
              <a:lnSpc>
                <a:spcPct val="170000"/>
              </a:lnSpc>
              <a:spcBef>
                <a:spcPct val="20000"/>
              </a:spcBef>
              <a:defRPr/>
            </a:pPr>
            <a:r>
              <a:rPr lang="en-US" sz="6300" dirty="0" smtClean="0">
                <a:latin typeface="Californian FB" pitchFamily="18" charset="0"/>
              </a:rPr>
              <a:t>		</a:t>
            </a:r>
            <a:endParaRPr lang="en-US" sz="6300" dirty="0" smtClean="0">
              <a:solidFill>
                <a:schemeClr val="accent6"/>
              </a:solidFill>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Tree>
    <p:custDataLst>
      <p:tags r:id="rId1"/>
    </p:custDataLst>
    <p:extLst>
      <p:ext uri="{BB962C8B-B14F-4D97-AF65-F5344CB8AC3E}">
        <p14:creationId xmlns:p14="http://schemas.microsoft.com/office/powerpoint/2010/main" val="2717659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Use Case Diagram</a:t>
            </a:r>
            <a:endParaRPr lang="en-US" dirty="0"/>
          </a:p>
        </p:txBody>
      </p:sp>
      <p:sp>
        <p:nvSpPr>
          <p:cNvPr id="14" name="Rectangle 4"/>
          <p:cNvSpPr txBox="1">
            <a:spLocks noChangeArrowheads="1"/>
          </p:cNvSpPr>
          <p:nvPr/>
        </p:nvSpPr>
        <p:spPr>
          <a:xfrm>
            <a:off x="214282" y="928670"/>
            <a:ext cx="8715436" cy="5929330"/>
          </a:xfrm>
          <a:prstGeom prst="rect">
            <a:avLst/>
          </a:prstGeom>
        </p:spPr>
        <p:txBody>
          <a:bodyPr vert="horz" lIns="91440" tIns="45720" rIns="91440" bIns="45720" rtlCol="0">
            <a:normAutofit fontScale="40000" lnSpcReduction="20000"/>
          </a:bodyPr>
          <a:lstStyle/>
          <a:p>
            <a:pPr marL="342900" indent="-342900" algn="just">
              <a:lnSpc>
                <a:spcPct val="170000"/>
              </a:lnSpc>
              <a:spcBef>
                <a:spcPct val="20000"/>
              </a:spcBef>
              <a:defRPr/>
            </a:pPr>
            <a:r>
              <a:rPr lang="en-US" sz="6300" dirty="0" smtClean="0">
                <a:latin typeface="Californian FB" pitchFamily="18" charset="0"/>
              </a:rPr>
              <a:t>2.Draw the use case diagram for a car rental application. The car rental agency has multiple offices/branches. The customer visits the agency for enquiry and takes a test ride , then selects the car by signing the ‘terms and conditions’ form. The customer can also book the car through telephone , email and </a:t>
            </a:r>
            <a:r>
              <a:rPr lang="en-US" sz="6300" dirty="0" err="1" smtClean="0">
                <a:latin typeface="Californian FB" pitchFamily="18" charset="0"/>
              </a:rPr>
              <a:t>sms</a:t>
            </a:r>
            <a:r>
              <a:rPr lang="en-US" sz="6300" dirty="0" smtClean="0">
                <a:latin typeface="Californian FB" pitchFamily="18" charset="0"/>
              </a:rPr>
              <a:t>. The agency checks the availability of the car and gives the status to the customer. The customer can avail the driver facility if required, by paying additional charges. The billing is done based on the type of vehicle and distance travelled. </a:t>
            </a:r>
          </a:p>
          <a:p>
            <a:pPr marL="342900" indent="-342900" algn="just">
              <a:lnSpc>
                <a:spcPct val="170000"/>
              </a:lnSpc>
              <a:spcBef>
                <a:spcPct val="20000"/>
              </a:spcBef>
              <a:defRPr/>
            </a:pPr>
            <a:r>
              <a:rPr lang="en-US" sz="6300" dirty="0" smtClean="0">
                <a:latin typeface="Californian FB" pitchFamily="18" charset="0"/>
              </a:rPr>
              <a:t>		</a:t>
            </a:r>
            <a:endParaRPr lang="en-US" sz="6300" dirty="0" smtClean="0">
              <a:solidFill>
                <a:schemeClr val="accent6"/>
              </a:solidFill>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Tree>
    <p:custDataLst>
      <p:tags r:id="rId1"/>
    </p:custDataLst>
    <p:extLst>
      <p:ext uri="{BB962C8B-B14F-4D97-AF65-F5344CB8AC3E}">
        <p14:creationId xmlns:p14="http://schemas.microsoft.com/office/powerpoint/2010/main" val="3541894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Use Case Diagram</a:t>
            </a:r>
            <a:endParaRPr lang="en-US" dirty="0"/>
          </a:p>
        </p:txBody>
      </p:sp>
      <p:sp>
        <p:nvSpPr>
          <p:cNvPr id="14" name="Rectangle 4"/>
          <p:cNvSpPr txBox="1">
            <a:spLocks noChangeArrowheads="1"/>
          </p:cNvSpPr>
          <p:nvPr/>
        </p:nvSpPr>
        <p:spPr>
          <a:xfrm>
            <a:off x="214282" y="928670"/>
            <a:ext cx="8715436" cy="5929330"/>
          </a:xfrm>
          <a:prstGeom prst="rect">
            <a:avLst/>
          </a:prstGeom>
        </p:spPr>
        <p:txBody>
          <a:bodyPr vert="horz" lIns="91440" tIns="45720" rIns="91440" bIns="45720" rtlCol="0">
            <a:normAutofit fontScale="47500" lnSpcReduction="20000"/>
          </a:bodyPr>
          <a:lstStyle/>
          <a:p>
            <a:pPr marL="342900" indent="-342900" algn="just">
              <a:lnSpc>
                <a:spcPct val="170000"/>
              </a:lnSpc>
              <a:spcBef>
                <a:spcPct val="20000"/>
              </a:spcBef>
              <a:defRPr/>
            </a:pPr>
            <a:r>
              <a:rPr lang="en-US" sz="6300" dirty="0" smtClean="0">
                <a:latin typeface="Californian FB" pitchFamily="18" charset="0"/>
              </a:rPr>
              <a:t>3.Draw the use case diagram for leave management system. Employee fills the time sheet everyday. When he wants to obtain leave apply to the HOD. HOD can cancel or recommend the leave. The leave is sanctioned by the Director according to HOD’s recommendations. The register manages the leave’s and generate reports.	</a:t>
            </a:r>
            <a:endParaRPr lang="en-US" sz="6300" dirty="0" smtClean="0">
              <a:solidFill>
                <a:schemeClr val="accent6"/>
              </a:solidFill>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Tree>
    <p:custDataLst>
      <p:tags r:id="rId1"/>
    </p:custDataLst>
    <p:extLst>
      <p:ext uri="{BB962C8B-B14F-4D97-AF65-F5344CB8AC3E}">
        <p14:creationId xmlns:p14="http://schemas.microsoft.com/office/powerpoint/2010/main" val="2178626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Use Case Diagram</a:t>
            </a:r>
            <a:endParaRPr lang="en-US" dirty="0"/>
          </a:p>
        </p:txBody>
      </p:sp>
      <p:sp>
        <p:nvSpPr>
          <p:cNvPr id="14" name="Rectangle 4"/>
          <p:cNvSpPr txBox="1">
            <a:spLocks noChangeArrowheads="1"/>
          </p:cNvSpPr>
          <p:nvPr/>
        </p:nvSpPr>
        <p:spPr>
          <a:xfrm>
            <a:off x="179512" y="764704"/>
            <a:ext cx="8715436" cy="5929330"/>
          </a:xfrm>
          <a:prstGeom prst="rect">
            <a:avLst/>
          </a:prstGeom>
        </p:spPr>
        <p:txBody>
          <a:bodyPr vert="horz" lIns="91440" tIns="45720" rIns="91440" bIns="45720" rtlCol="0">
            <a:noAutofit/>
          </a:bodyPr>
          <a:lstStyle/>
          <a:p>
            <a:pPr marL="342900" indent="-342900" algn="just">
              <a:lnSpc>
                <a:spcPct val="170000"/>
              </a:lnSpc>
              <a:spcBef>
                <a:spcPct val="20000"/>
              </a:spcBef>
              <a:defRPr/>
            </a:pPr>
            <a:r>
              <a:rPr lang="en-US" dirty="0" smtClean="0">
                <a:latin typeface="Californian FB" pitchFamily="18" charset="0"/>
              </a:rPr>
              <a:t>4.A student wants to enroll in a seminar. The student inputs her name and student number into the system. The system verifies the student is eligible to enroll in seminars at the university according to eligibility rule. The system displays seminar selection screen which indicates the list of available seminars. The student selects the seminar she wants to enroll. The system verifies </a:t>
            </a:r>
            <a:r>
              <a:rPr lang="en-US" dirty="0" err="1" smtClean="0">
                <a:latin typeface="Californian FB" pitchFamily="18" charset="0"/>
              </a:rPr>
              <a:t>wheather</a:t>
            </a:r>
            <a:r>
              <a:rPr lang="en-US" dirty="0" smtClean="0">
                <a:latin typeface="Californian FB" pitchFamily="18" charset="0"/>
              </a:rPr>
              <a:t> the student has passed the prerequisite courses to attend seminar. If not the student is asked to choose another seminar. The system verifies </a:t>
            </a:r>
            <a:r>
              <a:rPr lang="en-US" dirty="0" err="1" smtClean="0">
                <a:latin typeface="Californian FB" pitchFamily="18" charset="0"/>
              </a:rPr>
              <a:t>wheather</a:t>
            </a:r>
            <a:r>
              <a:rPr lang="en-US" dirty="0" smtClean="0">
                <a:latin typeface="Californian FB" pitchFamily="18" charset="0"/>
              </a:rPr>
              <a:t> the seminar fits into the existing schedule of student. The fee is calculated based on the fee published in course catalog, applicable student fees and applicable taxes. The system displays the fees and asks for the confirmation to enroll. The student indicates she wants to enroll and the system informs the student that she is successfully enrolled. The system asks the student  </a:t>
            </a:r>
            <a:r>
              <a:rPr lang="en-US" dirty="0" err="1" smtClean="0">
                <a:latin typeface="Californian FB" pitchFamily="18" charset="0"/>
              </a:rPr>
              <a:t>wheather</a:t>
            </a:r>
            <a:r>
              <a:rPr lang="en-US" dirty="0" smtClean="0">
                <a:latin typeface="Californian FB" pitchFamily="18" charset="0"/>
              </a:rPr>
              <a:t> she wants a printed statement. System prints the statement if the user wants it.</a:t>
            </a:r>
            <a:r>
              <a:rPr lang="en-US" b="1" dirty="0" smtClean="0">
                <a:latin typeface="Californian FB" pitchFamily="18" charset="0"/>
              </a:rPr>
              <a:t>Draw use case diagram for above case study.</a:t>
            </a:r>
          </a:p>
          <a:p>
            <a:pPr marL="342900" indent="-342900" algn="just">
              <a:lnSpc>
                <a:spcPct val="170000"/>
              </a:lnSpc>
              <a:spcBef>
                <a:spcPct val="20000"/>
              </a:spcBef>
              <a:defRPr/>
            </a:pPr>
            <a:r>
              <a:rPr lang="en-US" dirty="0">
                <a:latin typeface="Californian FB" pitchFamily="18" charset="0"/>
              </a:rPr>
              <a:t>	</a:t>
            </a:r>
            <a:endParaRPr lang="en-US"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dirty="0" smtClean="0">
              <a:latin typeface="Californian FB" pitchFamily="18" charset="0"/>
            </a:endParaRPr>
          </a:p>
          <a:p>
            <a:pPr marL="342900" indent="-342900" algn="just">
              <a:lnSpc>
                <a:spcPct val="170000"/>
              </a:lnSpc>
              <a:spcBef>
                <a:spcPct val="20000"/>
              </a:spcBef>
              <a:defRPr/>
            </a:pPr>
            <a:endParaRPr lang="en-US"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dirty="0" smtClean="0">
              <a:latin typeface="Californian FB" pitchFamily="18" charset="0"/>
            </a:endParaRPr>
          </a:p>
        </p:txBody>
      </p:sp>
    </p:spTree>
    <p:custDataLst>
      <p:tags r:id="rId1"/>
    </p:custDataLst>
    <p:extLst>
      <p:ext uri="{BB962C8B-B14F-4D97-AF65-F5344CB8AC3E}">
        <p14:creationId xmlns:p14="http://schemas.microsoft.com/office/powerpoint/2010/main" val="776256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Use Case Diagram</a:t>
            </a:r>
            <a:endParaRPr lang="en-US" dirty="0"/>
          </a:p>
        </p:txBody>
      </p:sp>
      <p:sp>
        <p:nvSpPr>
          <p:cNvPr id="14" name="Rectangle 4"/>
          <p:cNvSpPr txBox="1">
            <a:spLocks noChangeArrowheads="1"/>
          </p:cNvSpPr>
          <p:nvPr/>
        </p:nvSpPr>
        <p:spPr>
          <a:xfrm>
            <a:off x="179512" y="764704"/>
            <a:ext cx="8715436" cy="5929330"/>
          </a:xfrm>
          <a:prstGeom prst="rect">
            <a:avLst/>
          </a:prstGeom>
        </p:spPr>
        <p:txBody>
          <a:bodyPr vert="horz" lIns="91440" tIns="45720" rIns="91440" bIns="45720" rtlCol="0">
            <a:noAutofit/>
          </a:bodyPr>
          <a:lstStyle/>
          <a:p>
            <a:pPr marL="342900" indent="-342900" algn="just">
              <a:lnSpc>
                <a:spcPct val="170000"/>
              </a:lnSpc>
              <a:spcBef>
                <a:spcPct val="20000"/>
              </a:spcBef>
              <a:defRPr/>
            </a:pPr>
            <a:r>
              <a:rPr lang="en-US" dirty="0" smtClean="0">
                <a:latin typeface="Californian FB" pitchFamily="18" charset="0"/>
              </a:rPr>
              <a:t>5. Draw the use case diagram for Online Railway Ticket booking website.</a:t>
            </a:r>
            <a:r>
              <a:rPr lang="en-US" dirty="0">
                <a:latin typeface="Californian FB" pitchFamily="18" charset="0"/>
              </a:rPr>
              <a:t>	</a:t>
            </a:r>
            <a:endParaRPr lang="en-US" dirty="0" smtClean="0">
              <a:latin typeface="Californian FB" pitchFamily="18" charset="0"/>
            </a:endParaRPr>
          </a:p>
          <a:p>
            <a:pPr marL="342900" indent="-342900" algn="just">
              <a:lnSpc>
                <a:spcPct val="170000"/>
              </a:lnSpc>
              <a:spcBef>
                <a:spcPct val="20000"/>
              </a:spcBef>
              <a:defRPr/>
            </a:pPr>
            <a:r>
              <a:rPr lang="en-US" dirty="0" smtClean="0">
                <a:latin typeface="Californian FB" pitchFamily="18" charset="0"/>
              </a:rPr>
              <a:t>6. </a:t>
            </a:r>
            <a:r>
              <a:rPr lang="en-US" dirty="0">
                <a:latin typeface="Californian FB" pitchFamily="18" charset="0"/>
              </a:rPr>
              <a:t>Draw the use case diagram for Online </a:t>
            </a:r>
            <a:r>
              <a:rPr lang="en-US" dirty="0" smtClean="0">
                <a:latin typeface="Californian FB" pitchFamily="18" charset="0"/>
              </a:rPr>
              <a:t>Library Management System.</a:t>
            </a:r>
          </a:p>
          <a:p>
            <a:pPr marL="342900" indent="-342900" algn="just">
              <a:lnSpc>
                <a:spcPct val="170000"/>
              </a:lnSpc>
              <a:spcBef>
                <a:spcPct val="20000"/>
              </a:spcBef>
              <a:defRPr/>
            </a:pPr>
            <a:r>
              <a:rPr lang="en-US" dirty="0" smtClean="0">
                <a:latin typeface="Californian FB" pitchFamily="18" charset="0"/>
              </a:rPr>
              <a:t>7. A premier institute has well-stocked Library providing services to various members viz. students, research scholars, faculty members, visiting staff, staff. The library has books journals, periodicals, magazine, newspaper and CD’s. A member can borrow a book for a period of one week, journals and periodical's fro two day and CD for one day. A fine Rs.5 per day will be charged for not returning on time. The rules for issuing number of books are as following: </a:t>
            </a:r>
          </a:p>
          <a:p>
            <a:pPr marL="342900" indent="-342900" algn="just">
              <a:spcBef>
                <a:spcPct val="20000"/>
              </a:spcBef>
              <a:defRPr/>
            </a:pPr>
            <a:r>
              <a:rPr lang="en-US" dirty="0">
                <a:latin typeface="Californian FB" pitchFamily="18" charset="0"/>
              </a:rPr>
              <a:t>	</a:t>
            </a:r>
            <a:r>
              <a:rPr lang="en-US" dirty="0" smtClean="0">
                <a:latin typeface="Californian FB" pitchFamily="18" charset="0"/>
              </a:rPr>
              <a:t>research scholars – 3 books</a:t>
            </a:r>
          </a:p>
          <a:p>
            <a:pPr marL="342900" indent="-342900" algn="just">
              <a:spcBef>
                <a:spcPct val="20000"/>
              </a:spcBef>
              <a:defRPr/>
            </a:pPr>
            <a:r>
              <a:rPr lang="en-US" dirty="0" smtClean="0">
                <a:latin typeface="Californian FB" pitchFamily="18" charset="0"/>
              </a:rPr>
              <a:t>	faculty members – 5 books</a:t>
            </a:r>
          </a:p>
          <a:p>
            <a:pPr marL="342900" indent="-342900" algn="just">
              <a:spcBef>
                <a:spcPct val="20000"/>
              </a:spcBef>
              <a:defRPr/>
            </a:pPr>
            <a:r>
              <a:rPr lang="en-US" dirty="0" smtClean="0">
                <a:latin typeface="Californian FB" pitchFamily="18" charset="0"/>
              </a:rPr>
              <a:t>	visiting staff 	– 3 books</a:t>
            </a:r>
          </a:p>
          <a:p>
            <a:pPr marL="342900" indent="-342900" algn="just">
              <a:spcBef>
                <a:spcPct val="20000"/>
              </a:spcBef>
              <a:defRPr/>
            </a:pPr>
            <a:r>
              <a:rPr lang="en-US" dirty="0" smtClean="0">
                <a:latin typeface="Californian FB" pitchFamily="18" charset="0"/>
              </a:rPr>
              <a:t>	staff 		– 1 book</a:t>
            </a:r>
          </a:p>
          <a:p>
            <a:pPr marL="342900" indent="-342900" algn="just">
              <a:spcBef>
                <a:spcPct val="20000"/>
              </a:spcBef>
              <a:defRPr/>
            </a:pPr>
            <a:r>
              <a:rPr lang="en-US" dirty="0">
                <a:latin typeface="Californian FB" pitchFamily="18" charset="0"/>
              </a:rPr>
              <a:t>	</a:t>
            </a:r>
            <a:r>
              <a:rPr lang="en-US" dirty="0" smtClean="0">
                <a:latin typeface="Californian FB" pitchFamily="18" charset="0"/>
              </a:rPr>
              <a:t>to avail the additional books every members has to obtain a special permission from their respective HOD. </a:t>
            </a:r>
            <a:r>
              <a:rPr lang="en-US" b="1" dirty="0" smtClean="0">
                <a:latin typeface="Californian FB" pitchFamily="18" charset="0"/>
              </a:rPr>
              <a:t>Draw the use case diagram for above case study.</a:t>
            </a:r>
            <a:endParaRPr lang="en-US"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dirty="0" smtClean="0">
              <a:latin typeface="Californian FB" pitchFamily="18" charset="0"/>
            </a:endParaRPr>
          </a:p>
          <a:p>
            <a:pPr marL="342900" indent="-342900" algn="just">
              <a:lnSpc>
                <a:spcPct val="170000"/>
              </a:lnSpc>
              <a:spcBef>
                <a:spcPct val="20000"/>
              </a:spcBef>
              <a:defRPr/>
            </a:pPr>
            <a:endParaRPr lang="en-US"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dirty="0" smtClean="0">
              <a:latin typeface="Californian FB" pitchFamily="18" charset="0"/>
            </a:endParaRPr>
          </a:p>
        </p:txBody>
      </p:sp>
    </p:spTree>
    <p:custDataLst>
      <p:tags r:id="rId1"/>
    </p:custDataLst>
    <p:extLst>
      <p:ext uri="{BB962C8B-B14F-4D97-AF65-F5344CB8AC3E}">
        <p14:creationId xmlns:p14="http://schemas.microsoft.com/office/powerpoint/2010/main" val="874249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Use Case Diagram</a:t>
            </a:r>
            <a:endParaRPr lang="en-US" dirty="0"/>
          </a:p>
        </p:txBody>
      </p:sp>
      <p:sp>
        <p:nvSpPr>
          <p:cNvPr id="14" name="Rectangle 4"/>
          <p:cNvSpPr txBox="1">
            <a:spLocks noChangeArrowheads="1"/>
          </p:cNvSpPr>
          <p:nvPr/>
        </p:nvSpPr>
        <p:spPr>
          <a:xfrm>
            <a:off x="179512" y="764704"/>
            <a:ext cx="8715436" cy="5929330"/>
          </a:xfrm>
          <a:prstGeom prst="rect">
            <a:avLst/>
          </a:prstGeom>
        </p:spPr>
        <p:txBody>
          <a:bodyPr vert="horz" lIns="91440" tIns="45720" rIns="91440" bIns="45720" rtlCol="0">
            <a:noAutofit/>
          </a:bodyPr>
          <a:lstStyle/>
          <a:p>
            <a:pPr marL="342900" indent="-342900" algn="just">
              <a:lnSpc>
                <a:spcPct val="170000"/>
              </a:lnSpc>
              <a:spcBef>
                <a:spcPct val="20000"/>
              </a:spcBef>
              <a:defRPr/>
            </a:pPr>
            <a:r>
              <a:rPr lang="en-US" sz="2800" dirty="0">
                <a:latin typeface="Californian FB" pitchFamily="18" charset="0"/>
              </a:rPr>
              <a:t>8</a:t>
            </a:r>
            <a:r>
              <a:rPr lang="en-US" sz="2800" dirty="0" smtClean="0">
                <a:latin typeface="Californian FB" pitchFamily="18" charset="0"/>
              </a:rPr>
              <a:t>. Customer request for purchase to be made on credit card. Shop owner request for the car , swap the card and verify amount. This request first goes to local service provider which will be then routed to card provider bank. This bank then verifies the card details and purchase amount and respond back to shop owner.</a:t>
            </a:r>
          </a:p>
          <a:p>
            <a:pPr marL="342900" indent="-342900" algn="just">
              <a:lnSpc>
                <a:spcPct val="170000"/>
              </a:lnSpc>
              <a:spcBef>
                <a:spcPct val="20000"/>
              </a:spcBef>
              <a:defRPr/>
            </a:pPr>
            <a:r>
              <a:rPr lang="en-US" sz="2800" dirty="0">
                <a:latin typeface="Californian FB" pitchFamily="18" charset="0"/>
              </a:rPr>
              <a:t>	</a:t>
            </a:r>
            <a:r>
              <a:rPr lang="en-US" sz="2800" dirty="0" smtClean="0">
                <a:latin typeface="Californian FB" pitchFamily="18" charset="0"/>
              </a:rPr>
              <a:t>Draw Use case diagram for above case study.</a:t>
            </a:r>
            <a:r>
              <a:rPr lang="en-US" sz="2800" dirty="0">
                <a:latin typeface="Californian FB" pitchFamily="18" charset="0"/>
              </a:rPr>
              <a:t>	</a:t>
            </a:r>
            <a:endParaRPr lang="en-US" sz="28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8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8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800" dirty="0" smtClean="0">
              <a:latin typeface="Californian FB" pitchFamily="18" charset="0"/>
            </a:endParaRPr>
          </a:p>
          <a:p>
            <a:pPr marL="342900" indent="-342900" algn="just">
              <a:lnSpc>
                <a:spcPct val="170000"/>
              </a:lnSpc>
              <a:spcBef>
                <a:spcPct val="20000"/>
              </a:spcBef>
              <a:defRPr/>
            </a:pPr>
            <a:endParaRPr lang="en-US" sz="28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8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8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800" dirty="0" smtClean="0">
              <a:latin typeface="Californian FB" pitchFamily="18" charset="0"/>
            </a:endParaRPr>
          </a:p>
        </p:txBody>
      </p:sp>
    </p:spTree>
    <p:custDataLst>
      <p:tags r:id="rId1"/>
    </p:custDataLst>
    <p:extLst>
      <p:ext uri="{BB962C8B-B14F-4D97-AF65-F5344CB8AC3E}">
        <p14:creationId xmlns:p14="http://schemas.microsoft.com/office/powerpoint/2010/main" val="1803129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Use Case Diagram</a:t>
            </a:r>
            <a:endParaRPr lang="en-US" dirty="0"/>
          </a:p>
        </p:txBody>
      </p:sp>
      <p:sp>
        <p:nvSpPr>
          <p:cNvPr id="14" name="Rectangle 4"/>
          <p:cNvSpPr txBox="1">
            <a:spLocks noChangeArrowheads="1"/>
          </p:cNvSpPr>
          <p:nvPr/>
        </p:nvSpPr>
        <p:spPr>
          <a:xfrm>
            <a:off x="179512" y="620688"/>
            <a:ext cx="8715436" cy="5929330"/>
          </a:xfrm>
          <a:prstGeom prst="rect">
            <a:avLst/>
          </a:prstGeom>
        </p:spPr>
        <p:txBody>
          <a:bodyPr vert="horz" lIns="91440" tIns="45720" rIns="91440" bIns="45720" rtlCol="0">
            <a:noAutofit/>
          </a:bodyPr>
          <a:lstStyle/>
          <a:p>
            <a:pPr marL="342900" indent="-342900" algn="just">
              <a:lnSpc>
                <a:spcPct val="170000"/>
              </a:lnSpc>
              <a:spcBef>
                <a:spcPct val="20000"/>
              </a:spcBef>
              <a:defRPr/>
            </a:pPr>
            <a:r>
              <a:rPr lang="en-US" sz="2400" dirty="0" smtClean="0">
                <a:latin typeface="Californian FB" pitchFamily="18" charset="0"/>
              </a:rPr>
              <a:t>9.Online objective Test is conducted on internet at various </a:t>
            </a:r>
            <a:r>
              <a:rPr lang="en-US" sz="2400" dirty="0" err="1" smtClean="0">
                <a:latin typeface="Californian FB" pitchFamily="18" charset="0"/>
              </a:rPr>
              <a:t>prometric</a:t>
            </a:r>
            <a:r>
              <a:rPr lang="en-US" sz="2400" dirty="0" smtClean="0">
                <a:latin typeface="Californian FB" pitchFamily="18" charset="0"/>
              </a:rPr>
              <a:t> centers for certification. Students can practice for the test by appearing for mock test in which he can select difficulty level for test. Students register for final test. Students will get inform about test schedule which is prepared by test administrator. Author submits the questions which get stored in database. Administrator validates these questions. System generates the test by selecting the questions randomly. Student appears for the test &amp; system does evaluation. Result of the test is mailed to the student. </a:t>
            </a:r>
            <a:r>
              <a:rPr lang="en-US" sz="2400" b="1" dirty="0" smtClean="0">
                <a:latin typeface="Californian FB" pitchFamily="18" charset="0"/>
              </a:rPr>
              <a:t>Draw a use case diagram for above case study.</a:t>
            </a:r>
            <a:r>
              <a:rPr lang="en-US" sz="2400" dirty="0">
                <a:latin typeface="Californian FB" pitchFamily="18" charset="0"/>
              </a:rPr>
              <a:t>	</a:t>
            </a: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Tree>
    <p:custDataLst>
      <p:tags r:id="rId1"/>
    </p:custDataLst>
    <p:extLst>
      <p:ext uri="{BB962C8B-B14F-4D97-AF65-F5344CB8AC3E}">
        <p14:creationId xmlns:p14="http://schemas.microsoft.com/office/powerpoint/2010/main" val="3318346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Use Case Diagram</a:t>
            </a:r>
            <a:endParaRPr lang="en-US" dirty="0"/>
          </a:p>
        </p:txBody>
      </p:sp>
      <p:sp>
        <p:nvSpPr>
          <p:cNvPr id="14" name="Rectangle 4"/>
          <p:cNvSpPr txBox="1">
            <a:spLocks noChangeArrowheads="1"/>
          </p:cNvSpPr>
          <p:nvPr/>
        </p:nvSpPr>
        <p:spPr>
          <a:xfrm>
            <a:off x="179512" y="620688"/>
            <a:ext cx="8715436" cy="5929330"/>
          </a:xfrm>
          <a:prstGeom prst="rect">
            <a:avLst/>
          </a:prstGeom>
        </p:spPr>
        <p:txBody>
          <a:bodyPr vert="horz" lIns="91440" tIns="45720" rIns="91440" bIns="45720" rtlCol="0">
            <a:noAutofit/>
          </a:bodyPr>
          <a:lstStyle/>
          <a:p>
            <a:pPr marL="342900" indent="-342900" algn="just">
              <a:lnSpc>
                <a:spcPct val="170000"/>
              </a:lnSpc>
              <a:spcBef>
                <a:spcPct val="20000"/>
              </a:spcBef>
              <a:defRPr/>
            </a:pPr>
            <a:r>
              <a:rPr lang="en-US" sz="2400" dirty="0" smtClean="0">
                <a:latin typeface="Californian FB" pitchFamily="18" charset="0"/>
              </a:rPr>
              <a:t>10. Draw a use case diagram for admission process of UDMS.</a:t>
            </a:r>
          </a:p>
          <a:p>
            <a:pPr marL="342900" indent="-342900" algn="just">
              <a:lnSpc>
                <a:spcPct val="170000"/>
              </a:lnSpc>
              <a:spcBef>
                <a:spcPct val="20000"/>
              </a:spcBef>
              <a:defRPr/>
            </a:pPr>
            <a:r>
              <a:rPr lang="en-US" sz="2400" dirty="0" smtClean="0">
                <a:latin typeface="Californian FB" pitchFamily="18" charset="0"/>
              </a:rPr>
              <a:t>11. Draw use case diagram for new e-mail account creation.</a:t>
            </a:r>
          </a:p>
          <a:p>
            <a:pPr marL="342900" indent="-342900" algn="just">
              <a:lnSpc>
                <a:spcPct val="170000"/>
              </a:lnSpc>
              <a:spcBef>
                <a:spcPct val="20000"/>
              </a:spcBef>
              <a:defRPr/>
            </a:pPr>
            <a:r>
              <a:rPr lang="en-US" sz="2400" dirty="0" smtClean="0">
                <a:latin typeface="Californian FB" pitchFamily="18" charset="0"/>
              </a:rPr>
              <a:t>12.Draw use case diagram for withdrawing money from ATM machine.</a:t>
            </a:r>
          </a:p>
          <a:p>
            <a:pPr marL="342900" indent="-342900" algn="just">
              <a:lnSpc>
                <a:spcPct val="170000"/>
              </a:lnSpc>
              <a:spcBef>
                <a:spcPct val="20000"/>
              </a:spcBef>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Tree>
    <p:custDataLst>
      <p:tags r:id="rId1"/>
    </p:custDataLst>
    <p:extLst>
      <p:ext uri="{BB962C8B-B14F-4D97-AF65-F5344CB8AC3E}">
        <p14:creationId xmlns:p14="http://schemas.microsoft.com/office/powerpoint/2010/main" val="619660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Class Diagram</a:t>
            </a:r>
            <a:endParaRPr lang="en-US" dirty="0"/>
          </a:p>
        </p:txBody>
      </p:sp>
      <p:sp>
        <p:nvSpPr>
          <p:cNvPr id="14" name="Rectangle 4"/>
          <p:cNvSpPr txBox="1">
            <a:spLocks noChangeArrowheads="1"/>
          </p:cNvSpPr>
          <p:nvPr/>
        </p:nvSpPr>
        <p:spPr>
          <a:xfrm>
            <a:off x="179512" y="620688"/>
            <a:ext cx="8715436" cy="5929330"/>
          </a:xfrm>
          <a:prstGeom prst="rect">
            <a:avLst/>
          </a:prstGeom>
        </p:spPr>
        <p:txBody>
          <a:bodyPr vert="horz" lIns="91440" tIns="45720" rIns="91440" bIns="45720" rtlCol="0">
            <a:noAutofit/>
          </a:bodyPr>
          <a:lstStyle/>
          <a:p>
            <a:pPr algn="just"/>
            <a:endParaRPr lang="en-US" sz="3200" dirty="0" smtClean="0">
              <a:latin typeface="Californian FB" pitchFamily="18" charset="0"/>
            </a:endParaRPr>
          </a:p>
          <a:p>
            <a:pPr algn="just"/>
            <a:r>
              <a:rPr lang="en-US" sz="3200" dirty="0" smtClean="0">
                <a:latin typeface="Californian FB" pitchFamily="18" charset="0"/>
              </a:rPr>
              <a:t>1. A customer can place one or more orders from an online store. Each customer has a credit rating. If the credit rating is good , the customer can make the payment either with a credit card or a bank </a:t>
            </a:r>
            <a:r>
              <a:rPr lang="en-US" sz="3200" dirty="0" err="1" smtClean="0">
                <a:latin typeface="Californian FB" pitchFamily="18" charset="0"/>
              </a:rPr>
              <a:t>cheque</a:t>
            </a:r>
            <a:r>
              <a:rPr lang="en-US" sz="3200" dirty="0" smtClean="0">
                <a:latin typeface="Californian FB" pitchFamily="18" charset="0"/>
              </a:rPr>
              <a:t>. However, if the credit rating is poor, the customer has to pay in cash. Each order is an aggregate of different order items. A customer’s order can have multiple items with varying quantities. Draw a class diagram for the above online store transaction. </a:t>
            </a:r>
            <a:endParaRPr lang="en-US" sz="3200" dirty="0">
              <a:latin typeface="Californian FB" pitchFamily="18" charset="0"/>
            </a:endParaRPr>
          </a:p>
          <a:p>
            <a:pPr marL="342900" indent="-342900" algn="just">
              <a:lnSpc>
                <a:spcPct val="170000"/>
              </a:lnSpc>
              <a:spcBef>
                <a:spcPct val="20000"/>
              </a:spcBef>
              <a:defRPr/>
            </a:pPr>
            <a:endParaRPr lang="en-US" sz="32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32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32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3200" dirty="0" smtClean="0">
              <a:latin typeface="Californian FB" pitchFamily="18" charset="0"/>
            </a:endParaRPr>
          </a:p>
          <a:p>
            <a:pPr marL="342900" indent="-342900" algn="just">
              <a:lnSpc>
                <a:spcPct val="170000"/>
              </a:lnSpc>
              <a:spcBef>
                <a:spcPct val="20000"/>
              </a:spcBef>
              <a:defRPr/>
            </a:pPr>
            <a:endParaRPr lang="en-US" sz="32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32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32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3200" dirty="0" smtClean="0">
              <a:latin typeface="Californian FB" pitchFamily="18" charset="0"/>
            </a:endParaRPr>
          </a:p>
        </p:txBody>
      </p:sp>
    </p:spTree>
    <p:custDataLst>
      <p:tags r:id="rId1"/>
    </p:custDataLst>
    <p:extLst>
      <p:ext uri="{BB962C8B-B14F-4D97-AF65-F5344CB8AC3E}">
        <p14:creationId xmlns:p14="http://schemas.microsoft.com/office/powerpoint/2010/main" val="3742313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Object Oriented Methodologies</a:t>
            </a:r>
            <a:endParaRPr lang="en-US" dirty="0"/>
          </a:p>
        </p:txBody>
      </p:sp>
      <p:sp>
        <p:nvSpPr>
          <p:cNvPr id="14" name="Rectangle 4"/>
          <p:cNvSpPr txBox="1">
            <a:spLocks noChangeArrowheads="1"/>
          </p:cNvSpPr>
          <p:nvPr/>
        </p:nvSpPr>
        <p:spPr>
          <a:xfrm>
            <a:off x="457200" y="1500174"/>
            <a:ext cx="8258204" cy="457203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0"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
        <p:nvSpPr>
          <p:cNvPr id="6" name="Rectangle 4"/>
          <p:cNvSpPr txBox="1">
            <a:spLocks noChangeArrowheads="1"/>
          </p:cNvSpPr>
          <p:nvPr/>
        </p:nvSpPr>
        <p:spPr>
          <a:xfrm>
            <a:off x="457200" y="857232"/>
            <a:ext cx="8115328" cy="714380"/>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Introduction –</a:t>
            </a:r>
          </a:p>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Generation of Object  Modeling Notations-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5" name="Rectangle 4"/>
          <p:cNvSpPr txBox="1">
            <a:spLocks noChangeArrowheads="1"/>
          </p:cNvSpPr>
          <p:nvPr/>
        </p:nvSpPr>
        <p:spPr>
          <a:xfrm>
            <a:off x="457200" y="1571612"/>
            <a:ext cx="8258204" cy="450059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sz="2200" b="1"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First Generation </a:t>
            </a: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First generation includes methodologies as: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1986</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a:t>
            </a:r>
            <a:r>
              <a:rPr kumimoji="0" lang="en-US" sz="2200" b="0" i="0" u="none" strike="noStrike" kern="1200" cap="none" spc="0" normalizeH="0" noProof="0" dirty="0" err="1" smtClean="0">
                <a:ln>
                  <a:noFill/>
                </a:ln>
                <a:solidFill>
                  <a:schemeClr val="tx1">
                    <a:lumMod val="85000"/>
                    <a:lumOff val="15000"/>
                  </a:schemeClr>
                </a:solidFill>
                <a:effectLst/>
                <a:uLnTx/>
                <a:uFillTx/>
                <a:latin typeface="+mn-lt"/>
                <a:ea typeface="+mn-ea"/>
                <a:cs typeface="+mn-cs"/>
              </a:rPr>
              <a:t>Booch</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methodology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baseline="0" dirty="0" smtClean="0">
                <a:solidFill>
                  <a:schemeClr val="tx1">
                    <a:lumMod val="85000"/>
                    <a:lumOff val="15000"/>
                  </a:schemeClr>
                </a:solidFill>
              </a:rPr>
              <a:t>1989</a:t>
            </a:r>
            <a:r>
              <a:rPr lang="en-US" sz="2200" dirty="0" smtClean="0">
                <a:solidFill>
                  <a:schemeClr val="tx1">
                    <a:lumMod val="85000"/>
                    <a:lumOff val="15000"/>
                  </a:schemeClr>
                </a:solidFill>
              </a:rPr>
              <a:t> </a:t>
            </a:r>
            <a:r>
              <a:rPr lang="en-US" sz="2200" dirty="0" err="1" smtClean="0">
                <a:solidFill>
                  <a:schemeClr val="tx1">
                    <a:lumMod val="85000"/>
                    <a:lumOff val="15000"/>
                  </a:schemeClr>
                </a:solidFill>
              </a:rPr>
              <a:t>Bech</a:t>
            </a:r>
            <a:r>
              <a:rPr lang="en-US" sz="2200" dirty="0" smtClean="0">
                <a:solidFill>
                  <a:schemeClr val="tx1">
                    <a:lumMod val="85000"/>
                    <a:lumOff val="15000"/>
                  </a:schemeClr>
                </a:solidFill>
              </a:rPr>
              <a:t> &amp; Cunningham developed class responsibility collaborator cards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1991</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a:t>
            </a:r>
            <a:r>
              <a:rPr kumimoji="0" lang="en-US" sz="2200" b="0" i="0" u="none" strike="noStrike" kern="1200" cap="none" spc="0" normalizeH="0" noProof="0" dirty="0" err="1" smtClean="0">
                <a:ln>
                  <a:noFill/>
                </a:ln>
                <a:solidFill>
                  <a:schemeClr val="tx1">
                    <a:lumMod val="85000"/>
                    <a:lumOff val="15000"/>
                  </a:schemeClr>
                </a:solidFill>
                <a:effectLst/>
                <a:uLnTx/>
                <a:uFillTx/>
                <a:latin typeface="+mn-lt"/>
                <a:ea typeface="+mn-ea"/>
                <a:cs typeface="+mn-cs"/>
              </a:rPr>
              <a:t>Rumbaugh</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proposed Object Modeling technique(OMT)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baseline="0" dirty="0" smtClean="0">
                <a:solidFill>
                  <a:schemeClr val="tx1">
                    <a:lumMod val="85000"/>
                    <a:lumOff val="15000"/>
                  </a:schemeClr>
                </a:solidFill>
              </a:rPr>
              <a:t>1994</a:t>
            </a:r>
            <a:r>
              <a:rPr lang="en-US" sz="2200" dirty="0" smtClean="0">
                <a:solidFill>
                  <a:schemeClr val="tx1">
                    <a:lumMod val="85000"/>
                    <a:lumOff val="15000"/>
                  </a:schemeClr>
                </a:solidFill>
              </a:rPr>
              <a:t> </a:t>
            </a:r>
            <a:r>
              <a:rPr lang="en-US" sz="2200" dirty="0" err="1" smtClean="0">
                <a:solidFill>
                  <a:schemeClr val="tx1">
                    <a:lumMod val="85000"/>
                    <a:lumOff val="15000"/>
                  </a:schemeClr>
                </a:solidFill>
              </a:rPr>
              <a:t>Ivar</a:t>
            </a:r>
            <a:r>
              <a:rPr lang="en-US" sz="2200" dirty="0" smtClean="0">
                <a:solidFill>
                  <a:schemeClr val="tx1">
                    <a:lumMod val="85000"/>
                    <a:lumOff val="15000"/>
                  </a:schemeClr>
                </a:solidFill>
              </a:rPr>
              <a:t> Jacobson introduced use case and Object Oriented Software Engineering(OOSE)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In</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this generation , isolated methodologists and </a:t>
            </a:r>
            <a:r>
              <a:rPr kumimoji="0" lang="en-US" sz="2200" b="0" i="0" u="none" strike="noStrike" kern="1200" cap="none" spc="0" normalizeH="0" noProof="0" dirty="0" err="1" smtClean="0">
                <a:ln>
                  <a:noFill/>
                </a:ln>
                <a:solidFill>
                  <a:schemeClr val="tx1">
                    <a:lumMod val="85000"/>
                    <a:lumOff val="15000"/>
                  </a:schemeClr>
                </a:solidFill>
                <a:effectLst/>
                <a:uLnTx/>
                <a:uFillTx/>
                <a:latin typeface="+mn-lt"/>
                <a:ea typeface="+mn-ea"/>
                <a:cs typeface="+mn-cs"/>
              </a:rPr>
              <a:t>sma</a:t>
            </a:r>
            <a:r>
              <a:rPr lang="en-US" sz="2200" dirty="0" err="1" smtClean="0">
                <a:solidFill>
                  <a:schemeClr val="tx1">
                    <a:lumMod val="85000"/>
                    <a:lumOff val="15000"/>
                  </a:schemeClr>
                </a:solidFill>
              </a:rPr>
              <a:t>ll</a:t>
            </a:r>
            <a:r>
              <a:rPr lang="en-US" sz="2200" dirty="0" smtClean="0">
                <a:solidFill>
                  <a:schemeClr val="tx1">
                    <a:lumMod val="85000"/>
                    <a:lumOff val="15000"/>
                  </a:schemeClr>
                </a:solidFill>
              </a:rPr>
              <a:t> groups developed techniques that solved problems they saw first-hand in Object Oriented development projects.</a:t>
            </a: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endParaRPr kumimoji="0" lang="en-US" sz="2200" b="0"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Class Diagram</a:t>
            </a:r>
            <a:endParaRPr lang="en-US" dirty="0"/>
          </a:p>
        </p:txBody>
      </p:sp>
      <p:sp>
        <p:nvSpPr>
          <p:cNvPr id="14" name="Rectangle 4"/>
          <p:cNvSpPr txBox="1">
            <a:spLocks noChangeArrowheads="1"/>
          </p:cNvSpPr>
          <p:nvPr/>
        </p:nvSpPr>
        <p:spPr>
          <a:xfrm>
            <a:off x="179512" y="620688"/>
            <a:ext cx="8715436" cy="5929330"/>
          </a:xfrm>
          <a:prstGeom prst="rect">
            <a:avLst/>
          </a:prstGeom>
        </p:spPr>
        <p:txBody>
          <a:bodyPr vert="horz" lIns="91440" tIns="45720" rIns="91440" bIns="45720" rtlCol="0">
            <a:noAutofit/>
          </a:bodyPr>
          <a:lstStyle/>
          <a:p>
            <a:pPr algn="just"/>
            <a:endParaRPr lang="en-US" sz="3200" dirty="0" smtClean="0">
              <a:latin typeface="Californian FB" pitchFamily="18" charset="0"/>
            </a:endParaRPr>
          </a:p>
          <a:p>
            <a:pPr algn="just"/>
            <a:r>
              <a:rPr lang="en-US" sz="3200" dirty="0">
                <a:latin typeface="Californian FB" pitchFamily="18" charset="0"/>
              </a:rPr>
              <a:t>2</a:t>
            </a:r>
            <a:r>
              <a:rPr lang="en-US" sz="3200" dirty="0" smtClean="0">
                <a:latin typeface="Californian FB" pitchFamily="18" charset="0"/>
              </a:rPr>
              <a:t>. A </a:t>
            </a:r>
            <a:r>
              <a:rPr lang="en-US" sz="3200" dirty="0">
                <a:latin typeface="Californian FB" pitchFamily="18" charset="0"/>
              </a:rPr>
              <a:t>sheet is a collection of links and boxes. A link is a sequence of line segment that connect two boxes. Each line segment is specified by two points. A point may be shared by a vertical and horizontal line segment in the same link. A selection is a collection of links and boxes that have been highlighted in anticipation of an editing operation. A buffer is a collection of links and boxes that have been cut or copied from the sheet.</a:t>
            </a:r>
          </a:p>
          <a:p>
            <a:pPr algn="just"/>
            <a:r>
              <a:rPr lang="en-US" sz="3200" dirty="0">
                <a:latin typeface="Californian FB" pitchFamily="18" charset="0"/>
              </a:rPr>
              <a:t>Draw Class Diagram for above case study. </a:t>
            </a:r>
          </a:p>
          <a:p>
            <a:pPr marL="342900" indent="-342900" algn="just">
              <a:lnSpc>
                <a:spcPct val="170000"/>
              </a:lnSpc>
              <a:spcBef>
                <a:spcPct val="20000"/>
              </a:spcBef>
              <a:defRPr/>
            </a:pPr>
            <a:endParaRPr lang="en-US" sz="32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32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32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3200" dirty="0" smtClean="0">
              <a:latin typeface="Californian FB" pitchFamily="18" charset="0"/>
            </a:endParaRPr>
          </a:p>
          <a:p>
            <a:pPr marL="342900" indent="-342900" algn="just">
              <a:lnSpc>
                <a:spcPct val="170000"/>
              </a:lnSpc>
              <a:spcBef>
                <a:spcPct val="20000"/>
              </a:spcBef>
              <a:defRPr/>
            </a:pPr>
            <a:endParaRPr lang="en-US" sz="32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32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32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3200" dirty="0" smtClean="0">
              <a:latin typeface="Californian FB" pitchFamily="18" charset="0"/>
            </a:endParaRPr>
          </a:p>
        </p:txBody>
      </p:sp>
    </p:spTree>
    <p:custDataLst>
      <p:tags r:id="rId1"/>
    </p:custDataLst>
    <p:extLst>
      <p:ext uri="{BB962C8B-B14F-4D97-AF65-F5344CB8AC3E}">
        <p14:creationId xmlns:p14="http://schemas.microsoft.com/office/powerpoint/2010/main" val="2929481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Class Diagram</a:t>
            </a:r>
            <a:endParaRPr lang="en-US" dirty="0"/>
          </a:p>
        </p:txBody>
      </p:sp>
      <p:sp>
        <p:nvSpPr>
          <p:cNvPr id="14" name="Rectangle 4"/>
          <p:cNvSpPr txBox="1">
            <a:spLocks noChangeArrowheads="1"/>
          </p:cNvSpPr>
          <p:nvPr/>
        </p:nvSpPr>
        <p:spPr>
          <a:xfrm>
            <a:off x="179512" y="620688"/>
            <a:ext cx="8715436" cy="5929330"/>
          </a:xfrm>
          <a:prstGeom prst="rect">
            <a:avLst/>
          </a:prstGeom>
        </p:spPr>
        <p:txBody>
          <a:bodyPr vert="horz" lIns="91440" tIns="45720" rIns="91440" bIns="45720" rtlCol="0">
            <a:noAutofit/>
          </a:bodyPr>
          <a:lstStyle/>
          <a:p>
            <a:endParaRPr lang="en-US" sz="2400" dirty="0" smtClean="0">
              <a:latin typeface="Californian FB" pitchFamily="18" charset="0"/>
            </a:endParaRPr>
          </a:p>
          <a:p>
            <a:pPr marL="342900" indent="-342900" algn="just">
              <a:lnSpc>
                <a:spcPct val="170000"/>
              </a:lnSpc>
              <a:spcBef>
                <a:spcPct val="20000"/>
              </a:spcBef>
              <a:defRPr/>
            </a:pPr>
            <a:r>
              <a:rPr lang="en-US" sz="2400" dirty="0" smtClean="0">
                <a:latin typeface="Californian FB" pitchFamily="18" charset="0"/>
              </a:rPr>
              <a:t>3. </a:t>
            </a:r>
            <a:r>
              <a:rPr lang="en-US" sz="2400" dirty="0">
                <a:latin typeface="Californian FB" pitchFamily="18" charset="0"/>
              </a:rPr>
              <a:t>Draw Class Diagram for a graphical document editor that supports grouping which is a concept used in a variety of graphical editors. Assume that a document is composed of several sheets. Each sheet contains drawing objects, including text, geometrical objects and groups. A group is simply set of drawing objects, possibly including other groups. A group must contain at least two drawing objects. A drawing object can be a direct member of at most one group. A geometrical object includes circles, ellipse, rectangles, lines and squares.</a:t>
            </a:r>
          </a:p>
          <a:p>
            <a:pPr marL="342900" indent="-342900" algn="just">
              <a:lnSpc>
                <a:spcPct val="170000"/>
              </a:lnSpc>
              <a:spcBef>
                <a:spcPct val="20000"/>
              </a:spcBef>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Tree>
    <p:custDataLst>
      <p:tags r:id="rId1"/>
    </p:custDataLst>
    <p:extLst>
      <p:ext uri="{BB962C8B-B14F-4D97-AF65-F5344CB8AC3E}">
        <p14:creationId xmlns:p14="http://schemas.microsoft.com/office/powerpoint/2010/main" val="3719383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Class Diagram</a:t>
            </a:r>
            <a:endParaRPr lang="en-US" dirty="0"/>
          </a:p>
        </p:txBody>
      </p:sp>
      <p:sp>
        <p:nvSpPr>
          <p:cNvPr id="14" name="Rectangle 4"/>
          <p:cNvSpPr txBox="1">
            <a:spLocks noChangeArrowheads="1"/>
          </p:cNvSpPr>
          <p:nvPr/>
        </p:nvSpPr>
        <p:spPr>
          <a:xfrm>
            <a:off x="179512" y="620688"/>
            <a:ext cx="8715436" cy="5929330"/>
          </a:xfrm>
          <a:prstGeom prst="rect">
            <a:avLst/>
          </a:prstGeom>
        </p:spPr>
        <p:txBody>
          <a:bodyPr vert="horz" lIns="91440" tIns="45720" rIns="91440" bIns="45720" rtlCol="0">
            <a:noAutofit/>
          </a:bodyPr>
          <a:lstStyle/>
          <a:p>
            <a:endParaRPr lang="en-US" sz="2400" dirty="0" smtClean="0">
              <a:latin typeface="Californian FB" pitchFamily="18" charset="0"/>
            </a:endParaRPr>
          </a:p>
          <a:p>
            <a:r>
              <a:rPr lang="en-US" sz="2400" dirty="0" smtClean="0">
                <a:latin typeface="Californian FB" pitchFamily="18" charset="0"/>
              </a:rPr>
              <a:t>4. Courseware </a:t>
            </a:r>
            <a:r>
              <a:rPr lang="en-US" sz="2400" dirty="0">
                <a:latin typeface="Californian FB" pitchFamily="18" charset="0"/>
              </a:rPr>
              <a:t>Management System. The organization offers a variety of courses in a variety of areas such as learning management techniques and understanding different software languages and technologies. Each course is made up of a set of topics. Tutors in the organization are assigned courses to teach according to the area that they specialize in and their availability. The organization publishes and maintains a calendar of the different courses and the assigned tutors every year. There is a group of course administrators in the organization who manage the courses including course content, assign courses to tutors and define the course schedule. The training organization aims to use the Courseware Management System to get a better and visibility to the management of courses as also to streamline the process of generating and managing the schedule of the different courses.</a:t>
            </a:r>
          </a:p>
          <a:p>
            <a:r>
              <a:rPr lang="en-US" sz="2400" dirty="0">
                <a:latin typeface="Californian FB" pitchFamily="18" charset="0"/>
              </a:rPr>
              <a:t>Draw Class Diagram for above case study. </a:t>
            </a: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Tree>
    <p:custDataLst>
      <p:tags r:id="rId1"/>
    </p:custDataLst>
    <p:extLst>
      <p:ext uri="{BB962C8B-B14F-4D97-AF65-F5344CB8AC3E}">
        <p14:creationId xmlns:p14="http://schemas.microsoft.com/office/powerpoint/2010/main" val="3036365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Class Diagram</a:t>
            </a:r>
            <a:endParaRPr lang="en-US" dirty="0"/>
          </a:p>
        </p:txBody>
      </p:sp>
      <p:sp>
        <p:nvSpPr>
          <p:cNvPr id="14" name="Rectangle 4"/>
          <p:cNvSpPr txBox="1">
            <a:spLocks noChangeArrowheads="1"/>
          </p:cNvSpPr>
          <p:nvPr/>
        </p:nvSpPr>
        <p:spPr>
          <a:xfrm>
            <a:off x="179512" y="620688"/>
            <a:ext cx="8715436" cy="5929330"/>
          </a:xfrm>
          <a:prstGeom prst="rect">
            <a:avLst/>
          </a:prstGeom>
        </p:spPr>
        <p:txBody>
          <a:bodyPr vert="horz" lIns="91440" tIns="45720" rIns="91440" bIns="45720" rtlCol="0">
            <a:noAutofit/>
          </a:bodyPr>
          <a:lstStyle/>
          <a:p>
            <a:endParaRPr lang="en-US" sz="2400" dirty="0" smtClean="0"/>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
        <p:nvSpPr>
          <p:cNvPr id="2" name="Rectangle 1"/>
          <p:cNvSpPr/>
          <p:nvPr/>
        </p:nvSpPr>
        <p:spPr>
          <a:xfrm>
            <a:off x="467544" y="1124744"/>
            <a:ext cx="8208912" cy="5219891"/>
          </a:xfrm>
          <a:prstGeom prst="rect">
            <a:avLst/>
          </a:prstGeom>
        </p:spPr>
        <p:txBody>
          <a:bodyPr wrap="square">
            <a:spAutoFit/>
          </a:bodyPr>
          <a:lstStyle/>
          <a:p>
            <a:pPr marL="342900" indent="-342900" algn="just">
              <a:lnSpc>
                <a:spcPct val="170000"/>
              </a:lnSpc>
              <a:spcBef>
                <a:spcPct val="20000"/>
              </a:spcBef>
              <a:defRPr/>
            </a:pPr>
            <a:r>
              <a:rPr lang="en-US" sz="2800" dirty="0">
                <a:latin typeface="Californian FB" pitchFamily="18" charset="0"/>
              </a:rPr>
              <a:t>5</a:t>
            </a:r>
            <a:r>
              <a:rPr lang="en-US" sz="2800" dirty="0" smtClean="0">
                <a:latin typeface="Californian FB" pitchFamily="18" charset="0"/>
              </a:rPr>
              <a:t>. </a:t>
            </a:r>
            <a:r>
              <a:rPr lang="en-US" sz="2800" dirty="0">
                <a:latin typeface="Californian FB" pitchFamily="18" charset="0"/>
              </a:rPr>
              <a:t>Draw the </a:t>
            </a:r>
            <a:r>
              <a:rPr lang="en-US" sz="2800" dirty="0" smtClean="0">
                <a:latin typeface="Californian FB" pitchFamily="18" charset="0"/>
              </a:rPr>
              <a:t>class </a:t>
            </a:r>
            <a:r>
              <a:rPr lang="en-US" sz="2800" dirty="0">
                <a:latin typeface="Californian FB" pitchFamily="18" charset="0"/>
              </a:rPr>
              <a:t>diagram for a placement agency site who provides the facility for candidates to register with their academic details, personal details and skill set. Site also gives provision to update their profiles. Organizations can also register with their requirement. Search facility is provided the search job and suitable candidates.</a:t>
            </a:r>
          </a:p>
        </p:txBody>
      </p:sp>
    </p:spTree>
    <p:custDataLst>
      <p:tags r:id="rId1"/>
    </p:custDataLst>
    <p:extLst>
      <p:ext uri="{BB962C8B-B14F-4D97-AF65-F5344CB8AC3E}">
        <p14:creationId xmlns:p14="http://schemas.microsoft.com/office/powerpoint/2010/main" val="479063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Class Diagram</a:t>
            </a:r>
            <a:endParaRPr lang="en-US" dirty="0"/>
          </a:p>
        </p:txBody>
      </p:sp>
      <p:sp>
        <p:nvSpPr>
          <p:cNvPr id="14" name="Rectangle 4"/>
          <p:cNvSpPr txBox="1">
            <a:spLocks noChangeArrowheads="1"/>
          </p:cNvSpPr>
          <p:nvPr/>
        </p:nvSpPr>
        <p:spPr>
          <a:xfrm>
            <a:off x="179512" y="620688"/>
            <a:ext cx="8715436" cy="5929330"/>
          </a:xfrm>
          <a:prstGeom prst="rect">
            <a:avLst/>
          </a:prstGeom>
        </p:spPr>
        <p:txBody>
          <a:bodyPr vert="horz" lIns="91440" tIns="45720" rIns="91440" bIns="45720" rtlCol="0">
            <a:noAutofit/>
          </a:bodyPr>
          <a:lstStyle/>
          <a:p>
            <a:endParaRPr lang="en-US" sz="2400" dirty="0" smtClean="0"/>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
        <p:nvSpPr>
          <p:cNvPr id="2" name="Rectangle 1"/>
          <p:cNvSpPr/>
          <p:nvPr/>
        </p:nvSpPr>
        <p:spPr>
          <a:xfrm>
            <a:off x="467544" y="1124744"/>
            <a:ext cx="8208912" cy="7146572"/>
          </a:xfrm>
          <a:prstGeom prst="rect">
            <a:avLst/>
          </a:prstGeom>
        </p:spPr>
        <p:txBody>
          <a:bodyPr wrap="square">
            <a:spAutoFit/>
          </a:bodyPr>
          <a:lstStyle/>
          <a:p>
            <a:pPr marL="342900" indent="-342900" algn="just">
              <a:lnSpc>
                <a:spcPct val="170000"/>
              </a:lnSpc>
              <a:spcBef>
                <a:spcPct val="20000"/>
              </a:spcBef>
              <a:defRPr/>
            </a:pPr>
            <a:r>
              <a:rPr lang="en-US" sz="2400" dirty="0" smtClean="0">
                <a:latin typeface="Californian FB" pitchFamily="18" charset="0"/>
              </a:rPr>
              <a:t>6.Draw </a:t>
            </a:r>
            <a:r>
              <a:rPr lang="en-US" sz="2400" dirty="0">
                <a:latin typeface="Californian FB" pitchFamily="18" charset="0"/>
              </a:rPr>
              <a:t>the </a:t>
            </a:r>
            <a:r>
              <a:rPr lang="en-US" sz="2400" dirty="0" smtClean="0">
                <a:latin typeface="Californian FB" pitchFamily="18" charset="0"/>
              </a:rPr>
              <a:t>class </a:t>
            </a:r>
            <a:r>
              <a:rPr lang="en-US" sz="2400" dirty="0">
                <a:latin typeface="Californian FB" pitchFamily="18" charset="0"/>
              </a:rPr>
              <a:t>diagram for a car rental application. The car rental agency has multiple offices/branches. The customer visits the agency for enquiry and takes a test ride , then selects the car by signing the ‘terms and conditions’ form. The customer can also book the car through telephone , email and </a:t>
            </a:r>
            <a:r>
              <a:rPr lang="en-US" sz="2400" dirty="0" err="1">
                <a:latin typeface="Californian FB" pitchFamily="18" charset="0"/>
              </a:rPr>
              <a:t>sms</a:t>
            </a:r>
            <a:r>
              <a:rPr lang="en-US" sz="2400" dirty="0">
                <a:latin typeface="Californian FB" pitchFamily="18" charset="0"/>
              </a:rPr>
              <a:t>. The agency checks the availability of the car and gives the status to the customer. The customer can avail the driver facility if required, by paying additional charges. The billing is done based on the type of vehicle and distance travelled. </a:t>
            </a:r>
          </a:p>
          <a:p>
            <a:pPr marL="342900" indent="-342900" algn="just">
              <a:lnSpc>
                <a:spcPct val="170000"/>
              </a:lnSpc>
              <a:spcBef>
                <a:spcPct val="20000"/>
              </a:spcBef>
              <a:defRPr/>
            </a:pPr>
            <a:r>
              <a:rPr lang="en-US" sz="2400" dirty="0">
                <a:latin typeface="Californian FB" pitchFamily="18" charset="0"/>
              </a:rPr>
              <a:t>		</a:t>
            </a:r>
            <a:endParaRPr lang="en-US" sz="2400" dirty="0">
              <a:solidFill>
                <a:schemeClr val="accent6"/>
              </a:solidFill>
              <a:latin typeface="Californian FB" pitchFamily="18" charset="0"/>
            </a:endParaRPr>
          </a:p>
          <a:p>
            <a:pPr marL="342900" indent="-342900" algn="just">
              <a:lnSpc>
                <a:spcPct val="170000"/>
              </a:lnSpc>
              <a:spcBef>
                <a:spcPct val="20000"/>
              </a:spcBef>
              <a:defRPr/>
            </a:pPr>
            <a:endParaRPr lang="en-US" sz="2400" dirty="0">
              <a:latin typeface="Californian FB" pitchFamily="18" charset="0"/>
            </a:endParaRPr>
          </a:p>
        </p:txBody>
      </p:sp>
    </p:spTree>
    <p:custDataLst>
      <p:tags r:id="rId1"/>
    </p:custDataLst>
    <p:extLst>
      <p:ext uri="{BB962C8B-B14F-4D97-AF65-F5344CB8AC3E}">
        <p14:creationId xmlns:p14="http://schemas.microsoft.com/office/powerpoint/2010/main" val="2627731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4282" y="76200"/>
            <a:ext cx="7215238" cy="734291"/>
          </a:xfrm>
        </p:spPr>
        <p:txBody>
          <a:bodyPr anchor="b">
            <a:normAutofit/>
          </a:bodyPr>
          <a:lstStyle/>
          <a:p>
            <a:pPr lvl="0">
              <a:spcBef>
                <a:spcPts val="0"/>
              </a:spcBef>
            </a:pPr>
            <a:r>
              <a:rPr lang="en-US" b="1" dirty="0" smtClean="0">
                <a:solidFill>
                  <a:prstClr val="white"/>
                </a:solidFill>
              </a:rPr>
              <a:t>Class Diagram</a:t>
            </a:r>
            <a:endParaRPr lang="en-US" dirty="0"/>
          </a:p>
        </p:txBody>
      </p:sp>
      <p:sp>
        <p:nvSpPr>
          <p:cNvPr id="14" name="Rectangle 4"/>
          <p:cNvSpPr txBox="1">
            <a:spLocks noChangeArrowheads="1"/>
          </p:cNvSpPr>
          <p:nvPr/>
        </p:nvSpPr>
        <p:spPr>
          <a:xfrm>
            <a:off x="179512" y="620688"/>
            <a:ext cx="8715436" cy="5929330"/>
          </a:xfrm>
          <a:prstGeom prst="rect">
            <a:avLst/>
          </a:prstGeom>
        </p:spPr>
        <p:txBody>
          <a:bodyPr vert="horz" lIns="91440" tIns="45720" rIns="91440" bIns="45720" rtlCol="0">
            <a:noAutofit/>
          </a:bodyPr>
          <a:lstStyle/>
          <a:p>
            <a:endParaRPr lang="en-US" sz="2400" dirty="0" smtClean="0"/>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lvl="1"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indent="-342900" algn="just">
              <a:lnSpc>
                <a:spcPct val="170000"/>
              </a:lnSpc>
              <a:spcBef>
                <a:spcPct val="20000"/>
              </a:spcBef>
              <a:defRPr/>
            </a:pPr>
            <a:endParaRPr lang="en-US" sz="2400" dirty="0" smtClean="0">
              <a:latin typeface="Californian FB" pitchFamily="18" charset="0"/>
            </a:endParaRPr>
          </a:p>
          <a:p>
            <a:pPr marL="342900" indent="-342900" algn="just">
              <a:lnSpc>
                <a:spcPct val="170000"/>
              </a:lnSpc>
              <a:spcBef>
                <a:spcPct val="20000"/>
              </a:spcBef>
              <a:buFont typeface="Arial" pitchFamily="34" charset="0"/>
              <a:buChar char="•"/>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a:p>
            <a:pPr marL="342900" marR="0" lvl="0" indent="-342900" algn="just" defTabSz="914400" rtl="0" eaLnBrk="1" fontAlgn="auto" latinLnBrk="0" hangingPunct="1">
              <a:lnSpc>
                <a:spcPct val="170000"/>
              </a:lnSpc>
              <a:spcBef>
                <a:spcPct val="20000"/>
              </a:spcBef>
              <a:spcAft>
                <a:spcPts val="0"/>
              </a:spcAft>
              <a:buClrTx/>
              <a:buSzTx/>
              <a:buFont typeface="Arial" pitchFamily="34" charset="0"/>
              <a:buChar char="•"/>
              <a:tabLst/>
              <a:defRPr/>
            </a:pPr>
            <a:endParaRPr lang="en-US" sz="2400" dirty="0" smtClean="0">
              <a:latin typeface="Californian FB" pitchFamily="18" charset="0"/>
            </a:endParaRPr>
          </a:p>
        </p:txBody>
      </p:sp>
      <p:sp>
        <p:nvSpPr>
          <p:cNvPr id="2" name="Rectangle 1"/>
          <p:cNvSpPr/>
          <p:nvPr/>
        </p:nvSpPr>
        <p:spPr>
          <a:xfrm>
            <a:off x="251520" y="764704"/>
            <a:ext cx="8208912" cy="6740243"/>
          </a:xfrm>
          <a:prstGeom prst="rect">
            <a:avLst/>
          </a:prstGeom>
        </p:spPr>
        <p:txBody>
          <a:bodyPr wrap="square">
            <a:spAutoFit/>
          </a:bodyPr>
          <a:lstStyle/>
          <a:p>
            <a:pPr marL="342900" indent="-342900" algn="just">
              <a:lnSpc>
                <a:spcPct val="170000"/>
              </a:lnSpc>
              <a:spcBef>
                <a:spcPct val="20000"/>
              </a:spcBef>
              <a:defRPr/>
            </a:pPr>
            <a:r>
              <a:rPr lang="en-US" sz="2000" dirty="0">
                <a:latin typeface="Californian FB" pitchFamily="18" charset="0"/>
              </a:rPr>
              <a:t>7</a:t>
            </a:r>
            <a:r>
              <a:rPr lang="en-US" sz="2000" dirty="0" smtClean="0">
                <a:latin typeface="Californian FB" pitchFamily="18" charset="0"/>
              </a:rPr>
              <a:t>. </a:t>
            </a:r>
            <a:r>
              <a:rPr lang="en-US" sz="2000" dirty="0">
                <a:latin typeface="Californian FB" pitchFamily="18" charset="0"/>
              </a:rPr>
              <a:t>A premier institute has well-stocked Library providing services to various members viz. students, research scholars, faculty members, visiting staff, staff. The library has books journals, periodicals, magazine, newspaper and CD’s. A member can borrow a book for a period of one week, journals and periodical's fro two day and CD for one day. A fine Rs.5 per day will be charged for not returning on time. The rules for issuing number of books are as following: </a:t>
            </a:r>
          </a:p>
          <a:p>
            <a:pPr marL="342900" indent="-342900" algn="just">
              <a:spcBef>
                <a:spcPct val="20000"/>
              </a:spcBef>
              <a:defRPr/>
            </a:pPr>
            <a:r>
              <a:rPr lang="en-US" sz="2000" dirty="0">
                <a:latin typeface="Californian FB" pitchFamily="18" charset="0"/>
              </a:rPr>
              <a:t>	research scholars – 3 books</a:t>
            </a:r>
          </a:p>
          <a:p>
            <a:pPr marL="342900" indent="-342900" algn="just">
              <a:spcBef>
                <a:spcPct val="20000"/>
              </a:spcBef>
              <a:defRPr/>
            </a:pPr>
            <a:r>
              <a:rPr lang="en-US" sz="2000" dirty="0">
                <a:latin typeface="Californian FB" pitchFamily="18" charset="0"/>
              </a:rPr>
              <a:t>	faculty members – 5 books</a:t>
            </a:r>
          </a:p>
          <a:p>
            <a:pPr marL="342900" indent="-342900" algn="just">
              <a:spcBef>
                <a:spcPct val="20000"/>
              </a:spcBef>
              <a:defRPr/>
            </a:pPr>
            <a:r>
              <a:rPr lang="en-US" sz="2000" dirty="0">
                <a:latin typeface="Californian FB" pitchFamily="18" charset="0"/>
              </a:rPr>
              <a:t>	visiting staff 	– 3 books</a:t>
            </a:r>
          </a:p>
          <a:p>
            <a:pPr marL="342900" indent="-342900" algn="just">
              <a:spcBef>
                <a:spcPct val="20000"/>
              </a:spcBef>
              <a:defRPr/>
            </a:pPr>
            <a:r>
              <a:rPr lang="en-US" sz="2000" dirty="0">
                <a:latin typeface="Californian FB" pitchFamily="18" charset="0"/>
              </a:rPr>
              <a:t>	staff 		– 1 book</a:t>
            </a:r>
          </a:p>
          <a:p>
            <a:pPr marL="342900" indent="-342900" algn="just">
              <a:spcBef>
                <a:spcPct val="20000"/>
              </a:spcBef>
              <a:defRPr/>
            </a:pPr>
            <a:r>
              <a:rPr lang="en-US" sz="2000" dirty="0">
                <a:latin typeface="Californian FB" pitchFamily="18" charset="0"/>
              </a:rPr>
              <a:t>	to avail the additional books every members has to obtain a special permission from their respective HOD. </a:t>
            </a:r>
            <a:r>
              <a:rPr lang="en-US" sz="2000" b="1" dirty="0">
                <a:latin typeface="Californian FB" pitchFamily="18" charset="0"/>
              </a:rPr>
              <a:t>Draw the </a:t>
            </a:r>
            <a:r>
              <a:rPr lang="en-US" sz="2000" b="1" dirty="0" smtClean="0">
                <a:latin typeface="Californian FB" pitchFamily="18" charset="0"/>
              </a:rPr>
              <a:t>class </a:t>
            </a:r>
            <a:r>
              <a:rPr lang="en-US" sz="2000" b="1" dirty="0">
                <a:latin typeface="Californian FB" pitchFamily="18" charset="0"/>
              </a:rPr>
              <a:t>diagram for above case study.</a:t>
            </a:r>
            <a:endParaRPr lang="en-US" sz="2000" dirty="0">
              <a:latin typeface="Californian FB" pitchFamily="18" charset="0"/>
            </a:endParaRPr>
          </a:p>
          <a:p>
            <a:pPr marL="342900" indent="-342900" algn="just">
              <a:lnSpc>
                <a:spcPct val="170000"/>
              </a:lnSpc>
              <a:spcBef>
                <a:spcPct val="20000"/>
              </a:spcBef>
              <a:defRPr/>
            </a:pPr>
            <a:endParaRPr lang="en-US" sz="2000" dirty="0">
              <a:latin typeface="Californian FB" pitchFamily="18" charset="0"/>
            </a:endParaRPr>
          </a:p>
        </p:txBody>
      </p:sp>
    </p:spTree>
    <p:custDataLst>
      <p:tags r:id="rId1"/>
    </p:custDataLst>
    <p:extLst>
      <p:ext uri="{BB962C8B-B14F-4D97-AF65-F5344CB8AC3E}">
        <p14:creationId xmlns:p14="http://schemas.microsoft.com/office/powerpoint/2010/main" val="2020383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cstate="print"/>
          <a:stretch>
            <a:fillRect/>
          </a:stretch>
        </p:blipFill>
        <p:spPr>
          <a:xfrm>
            <a:off x="0" y="762000"/>
            <a:ext cx="2445488" cy="2286000"/>
          </a:xfrm>
          <a:prstGeom prst="rect">
            <a:avLst/>
          </a:prstGeom>
        </p:spPr>
      </p:pic>
      <p:sp>
        <p:nvSpPr>
          <p:cNvPr id="7" name="Title 6"/>
          <p:cNvSpPr>
            <a:spLocks noGrp="1"/>
          </p:cNvSpPr>
          <p:nvPr>
            <p:ph type="title"/>
          </p:nvPr>
        </p:nvSpPr>
        <p:spPr>
          <a:xfrm>
            <a:off x="1219200" y="2643182"/>
            <a:ext cx="7543800" cy="2330771"/>
          </a:xfrm>
        </p:spPr>
        <p:txBody>
          <a:bodyPr wrap="square" tIns="0" bIns="0" anchor="t" anchorCtr="0">
            <a:normAutofit/>
          </a:bodyPr>
          <a:lstStyle/>
          <a:p>
            <a:r>
              <a:rPr lang="en-US" sz="7800" b="1" dirty="0" smtClean="0">
                <a:solidFill>
                  <a:prstClr val="black">
                    <a:lumMod val="85000"/>
                    <a:lumOff val="15000"/>
                  </a:prstClr>
                </a:solidFill>
                <a:latin typeface="+mn-lt"/>
              </a:rPr>
              <a:t>END OF LECTURE.</a:t>
            </a:r>
            <a:endParaRPr lang="en-US" sz="7800" dirty="0">
              <a:latin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Object Oriented Methodologies</a:t>
            </a:r>
            <a:endParaRPr lang="en-US" dirty="0"/>
          </a:p>
        </p:txBody>
      </p:sp>
      <p:sp>
        <p:nvSpPr>
          <p:cNvPr id="14" name="Rectangle 4"/>
          <p:cNvSpPr txBox="1">
            <a:spLocks noChangeArrowheads="1"/>
          </p:cNvSpPr>
          <p:nvPr/>
        </p:nvSpPr>
        <p:spPr>
          <a:xfrm>
            <a:off x="457200" y="1500174"/>
            <a:ext cx="8258204" cy="457203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0"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
        <p:nvSpPr>
          <p:cNvPr id="6" name="Rectangle 4"/>
          <p:cNvSpPr txBox="1">
            <a:spLocks noChangeArrowheads="1"/>
          </p:cNvSpPr>
          <p:nvPr/>
        </p:nvSpPr>
        <p:spPr>
          <a:xfrm>
            <a:off x="457200" y="857232"/>
            <a:ext cx="8115328" cy="714380"/>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Introduction –</a:t>
            </a:r>
          </a:p>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Generation of Object  Modeling Notations-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5" name="Rectangle 4"/>
          <p:cNvSpPr txBox="1">
            <a:spLocks noChangeArrowheads="1"/>
          </p:cNvSpPr>
          <p:nvPr/>
        </p:nvSpPr>
        <p:spPr>
          <a:xfrm>
            <a:off x="457200" y="1571612"/>
            <a:ext cx="8258204" cy="450059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lang="en-US" sz="2200" b="1" dirty="0" smtClean="0">
                <a:solidFill>
                  <a:schemeClr val="tx1">
                    <a:lumMod val="85000"/>
                    <a:lumOff val="15000"/>
                  </a:schemeClr>
                </a:solidFill>
              </a:rPr>
              <a:t>Second</a:t>
            </a:r>
            <a:r>
              <a:rPr kumimoji="0" lang="en-US" sz="2200" b="1"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Generation </a:t>
            </a: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The problem with First generation Methodologies was that they were not conforming to a single standard and notations were widely spread.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The need for standardization is realized and efforts are taken in this direction.</a:t>
            </a:r>
          </a:p>
          <a:p>
            <a:pPr marL="342900" marR="0" lvl="0" indent="-342900" algn="l" defTabSz="914400" rtl="0" eaLnBrk="1" fontAlgn="auto" latinLnBrk="0" hangingPunct="1">
              <a:lnSpc>
                <a:spcPct val="100000"/>
              </a:lnSpc>
              <a:spcBef>
                <a:spcPct val="20000"/>
              </a:spcBef>
              <a:spcAft>
                <a:spcPts val="0"/>
              </a:spcAft>
              <a:buClrTx/>
              <a:buSzTx/>
              <a:tabLst/>
              <a:defRPr/>
            </a:pPr>
            <a:r>
              <a:rPr lang="en-US" sz="2200" b="1" dirty="0" smtClean="0">
                <a:solidFill>
                  <a:schemeClr val="tx1">
                    <a:lumMod val="85000"/>
                    <a:lumOff val="15000"/>
                  </a:schemeClr>
                </a:solidFill>
              </a:rPr>
              <a:t>Third Generation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Third generation consists of credible attempts at this single industry-standard language , with Unified Modeling Language(UML).</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rPr>
              <a:t>Object Oriented Methodologies</a:t>
            </a:r>
            <a:endParaRPr lang="en-US" dirty="0"/>
          </a:p>
        </p:txBody>
      </p:sp>
      <p:sp>
        <p:nvSpPr>
          <p:cNvPr id="14" name="Rectangle 4"/>
          <p:cNvSpPr txBox="1">
            <a:spLocks noChangeArrowheads="1"/>
          </p:cNvSpPr>
          <p:nvPr/>
        </p:nvSpPr>
        <p:spPr>
          <a:xfrm>
            <a:off x="285720" y="928670"/>
            <a:ext cx="8572560" cy="5572164"/>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err="1" smtClean="0">
                <a:solidFill>
                  <a:schemeClr val="accent6"/>
                </a:solidFill>
              </a:rPr>
              <a:t>Booch</a:t>
            </a:r>
            <a:r>
              <a:rPr lang="en-US" sz="2400" b="1" dirty="0" smtClean="0">
                <a:solidFill>
                  <a:schemeClr val="accent6"/>
                </a:solidFill>
              </a:rPr>
              <a:t> Methodology </a:t>
            </a: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This methodology primarily focused on the specification of classes and covers the analysis and design phase.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It is an Object modeling language and methodology that was widely used in Object Oriented analysis &amp; design.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The </a:t>
            </a:r>
            <a:r>
              <a:rPr kumimoji="0" lang="en-US" sz="2200" b="0" i="0" u="none" strike="noStrike" kern="1200" cap="none" spc="0" normalizeH="0" noProof="0" dirty="0" err="1" smtClean="0">
                <a:ln>
                  <a:noFill/>
                </a:ln>
                <a:solidFill>
                  <a:schemeClr val="tx1">
                    <a:lumMod val="85000"/>
                    <a:lumOff val="15000"/>
                  </a:schemeClr>
                </a:solidFill>
                <a:effectLst/>
                <a:uLnTx/>
                <a:uFillTx/>
                <a:latin typeface="+mn-lt"/>
                <a:ea typeface="+mn-ea"/>
                <a:cs typeface="+mn-cs"/>
              </a:rPr>
              <a:t>Booch</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method has two different development processes macro and micro.</a:t>
            </a:r>
          </a:p>
          <a:p>
            <a:pPr marL="342900" marR="0" lvl="0" indent="-342900" algn="l" defTabSz="914400" rtl="0" eaLnBrk="1" fontAlgn="auto" latinLnBrk="0" hangingPunct="1">
              <a:lnSpc>
                <a:spcPct val="100000"/>
              </a:lnSpc>
              <a:spcBef>
                <a:spcPct val="20000"/>
              </a:spcBef>
              <a:spcAft>
                <a:spcPts val="0"/>
              </a:spcAft>
              <a:buClrTx/>
              <a:buSzTx/>
              <a:tabLst/>
              <a:defRPr/>
            </a:pPr>
            <a:r>
              <a:rPr lang="en-US" sz="2200" b="1" dirty="0" smtClean="0">
                <a:solidFill>
                  <a:schemeClr val="tx1">
                    <a:lumMod val="85000"/>
                    <a:lumOff val="15000"/>
                  </a:schemeClr>
                </a:solidFill>
              </a:rPr>
              <a:t>Macro Development Process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rPr>
              <a:t>This mainly deals with project management aspects and act as a controlling  framework for the day to day micro processes.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It is generally being executed in a span of few weeks or months. The various steps involved in macro process are</a:t>
            </a:r>
          </a:p>
          <a:p>
            <a:pPr marL="457200" marR="0" lvl="0" indent="-457200" algn="l" defTabSz="914400" rtl="0" eaLnBrk="1" fontAlgn="auto" latinLnBrk="0" hangingPunct="1">
              <a:lnSpc>
                <a:spcPct val="100000"/>
              </a:lnSpc>
              <a:spcBef>
                <a:spcPct val="20000"/>
              </a:spcBef>
              <a:spcAft>
                <a:spcPts val="0"/>
              </a:spcAft>
              <a:buClrTx/>
              <a:buSzTx/>
              <a:buAutoNum type="arabicParenR"/>
              <a:tabLst/>
              <a:defRPr/>
            </a:pPr>
            <a:r>
              <a:rPr kumimoji="0" lang="en-US" sz="2200" b="1" i="0" u="none" strike="noStrike" kern="1200" cap="none" spc="0" normalizeH="0" noProof="0" dirty="0" smtClean="0">
                <a:ln>
                  <a:noFill/>
                </a:ln>
                <a:solidFill>
                  <a:schemeClr val="tx1">
                    <a:lumMod val="85000"/>
                    <a:lumOff val="15000"/>
                  </a:schemeClr>
                </a:solidFill>
                <a:effectLst/>
                <a:uLnTx/>
                <a:uFillTx/>
                <a:latin typeface="+mn-lt"/>
                <a:ea typeface="+mn-ea"/>
                <a:cs typeface="+mn-cs"/>
              </a:rPr>
              <a:t>Conceptualization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here requirements of the system are identified , goals are set and prototypes are developed.</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Here roles and responsibilities of objects are identified in the class diagram &amp; behavior is depicted in Object diagram.</a:t>
            </a: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sz="2200" b="1"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rPr>
              <a:t>Object Oriented Methodologies</a:t>
            </a:r>
            <a:endParaRPr lang="en-US" dirty="0"/>
          </a:p>
        </p:txBody>
      </p:sp>
      <p:sp>
        <p:nvSpPr>
          <p:cNvPr id="14" name="Rectangle 4"/>
          <p:cNvSpPr txBox="1">
            <a:spLocks noChangeArrowheads="1"/>
          </p:cNvSpPr>
          <p:nvPr/>
        </p:nvSpPr>
        <p:spPr>
          <a:xfrm>
            <a:off x="285720" y="928670"/>
            <a:ext cx="8572560" cy="5572164"/>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err="1" smtClean="0">
                <a:solidFill>
                  <a:schemeClr val="accent6"/>
                </a:solidFill>
              </a:rPr>
              <a:t>Booch</a:t>
            </a:r>
            <a:r>
              <a:rPr lang="en-US" sz="2400" b="1" dirty="0" smtClean="0">
                <a:solidFill>
                  <a:schemeClr val="accent6"/>
                </a:solidFill>
              </a:rPr>
              <a:t> Methodology </a:t>
            </a: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noProof="0" dirty="0" smtClean="0">
                <a:ln>
                  <a:noFill/>
                </a:ln>
                <a:solidFill>
                  <a:schemeClr val="tx1">
                    <a:lumMod val="85000"/>
                    <a:lumOff val="15000"/>
                  </a:schemeClr>
                </a:solidFill>
                <a:effectLst/>
                <a:uLnTx/>
                <a:uFillTx/>
                <a:latin typeface="+mn-lt"/>
                <a:ea typeface="+mn-ea"/>
                <a:cs typeface="+mn-cs"/>
              </a:rPr>
              <a:t>2) Design / Architecture Modeling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In this phase architecture is created to develop the implementation and common strategic policies are set out which are used by different elements in the system.</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Class diagram is used to specify design phase classes and their relationship with each other.</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Object diagram shows the way in which object interact and specify how they collaborate to achieve the functionality.</a:t>
            </a:r>
          </a:p>
          <a:p>
            <a:pPr marL="457200" lvl="0" indent="-457200">
              <a:spcBef>
                <a:spcPct val="20000"/>
              </a:spcBef>
              <a:defRPr/>
            </a:pPr>
            <a:r>
              <a:rPr lang="en-US" sz="2200" b="1" dirty="0" smtClean="0">
                <a:solidFill>
                  <a:schemeClr val="tx1">
                    <a:lumMod val="85000"/>
                    <a:lumOff val="15000"/>
                  </a:schemeClr>
                </a:solidFill>
              </a:rPr>
              <a:t>3) Implementation / Evolution –</a:t>
            </a:r>
          </a:p>
          <a:p>
            <a:pPr marL="457200" lvl="0" indent="-457200">
              <a:spcBef>
                <a:spcPct val="20000"/>
              </a:spcBef>
              <a:buFont typeface="Arial" pitchFamily="34" charset="0"/>
              <a:buChar char="•"/>
              <a:defRPr/>
            </a:pPr>
            <a:r>
              <a:rPr lang="en-US" sz="2200" dirty="0" smtClean="0">
                <a:solidFill>
                  <a:schemeClr val="tx1">
                    <a:lumMod val="85000"/>
                    <a:lumOff val="15000"/>
                  </a:schemeClr>
                </a:solidFill>
              </a:rPr>
              <a:t>After refining designs that have created , develop a s/w implementation.</a:t>
            </a:r>
          </a:p>
          <a:p>
            <a:pPr marL="457200" lvl="0" indent="-457200">
              <a:spcBef>
                <a:spcPct val="20000"/>
              </a:spcBef>
              <a:buFont typeface="Arial" pitchFamily="34" charset="0"/>
              <a:buChar char="•"/>
              <a:defRPr/>
            </a:pPr>
            <a:r>
              <a:rPr lang="en-US" sz="2200" dirty="0" smtClean="0">
                <a:solidFill>
                  <a:schemeClr val="tx1">
                    <a:lumMod val="85000"/>
                    <a:lumOff val="15000"/>
                  </a:schemeClr>
                </a:solidFill>
              </a:rPr>
              <a:t>Evolution phase is characterized by growth and changes in the implementation by means of successive fine –tuning and the system is taken into production.</a:t>
            </a:r>
          </a:p>
          <a:p>
            <a:pPr marL="457200" lvl="0" indent="-457200">
              <a:spcBef>
                <a:spcPct val="20000"/>
              </a:spcBef>
              <a:buFont typeface="Arial" pitchFamily="34" charset="0"/>
              <a:buChar char="•"/>
              <a:defRPr/>
            </a:pPr>
            <a:r>
              <a:rPr lang="en-US" sz="2200" dirty="0" smtClean="0">
                <a:solidFill>
                  <a:schemeClr val="tx1">
                    <a:lumMod val="85000"/>
                    <a:lumOff val="15000"/>
                  </a:schemeClr>
                </a:solidFill>
              </a:rPr>
              <a:t>The product of this phase are : primary evolution product and </a:t>
            </a:r>
            <a:r>
              <a:rPr lang="en-US" sz="2200" dirty="0" err="1" smtClean="0">
                <a:solidFill>
                  <a:schemeClr val="tx1">
                    <a:lumMod val="85000"/>
                    <a:lumOff val="15000"/>
                  </a:schemeClr>
                </a:solidFill>
              </a:rPr>
              <a:t>behaviour</a:t>
            </a:r>
            <a:r>
              <a:rPr lang="en-US" sz="2200" dirty="0" smtClean="0">
                <a:solidFill>
                  <a:schemeClr val="tx1">
                    <a:lumMod val="85000"/>
                    <a:lumOff val="15000"/>
                  </a:schemeClr>
                </a:solidFill>
              </a:rPr>
              <a:t> prototypes.</a:t>
            </a: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sz="2200" b="1"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rPr>
              <a:t>Object Oriented Methodologies</a:t>
            </a:r>
            <a:endParaRPr lang="en-US" dirty="0"/>
          </a:p>
        </p:txBody>
      </p:sp>
      <p:sp>
        <p:nvSpPr>
          <p:cNvPr id="14" name="Rectangle 4"/>
          <p:cNvSpPr txBox="1">
            <a:spLocks noChangeArrowheads="1"/>
          </p:cNvSpPr>
          <p:nvPr/>
        </p:nvSpPr>
        <p:spPr>
          <a:xfrm>
            <a:off x="285720" y="928670"/>
            <a:ext cx="8572560" cy="557216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err="1" smtClean="0">
                <a:solidFill>
                  <a:schemeClr val="accent6"/>
                </a:solidFill>
              </a:rPr>
              <a:t>Booch</a:t>
            </a:r>
            <a:r>
              <a:rPr lang="en-US" sz="2400" b="1" dirty="0" smtClean="0">
                <a:solidFill>
                  <a:schemeClr val="accent6"/>
                </a:solidFill>
              </a:rPr>
              <a:t> Methodology </a:t>
            </a: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r>
              <a:rPr lang="en-US" sz="2200" b="1" dirty="0" smtClean="0">
                <a:solidFill>
                  <a:schemeClr val="tx1">
                    <a:lumMod val="85000"/>
                    <a:lumOff val="15000"/>
                  </a:schemeClr>
                </a:solidFill>
              </a:rPr>
              <a:t>4</a:t>
            </a:r>
            <a:r>
              <a:rPr kumimoji="0" lang="en-US" sz="2200" b="1" i="0" u="none" strike="noStrike" kern="1200" cap="none" spc="0" normalizeH="0" noProof="0" dirty="0" smtClean="0">
                <a:ln>
                  <a:noFill/>
                </a:ln>
                <a:solidFill>
                  <a:schemeClr val="tx1">
                    <a:lumMod val="85000"/>
                    <a:lumOff val="15000"/>
                  </a:schemeClr>
                </a:solidFill>
                <a:effectLst/>
                <a:uLnTx/>
                <a:uFillTx/>
                <a:latin typeface="+mn-lt"/>
                <a:ea typeface="+mn-ea"/>
                <a:cs typeface="+mn-cs"/>
              </a:rPr>
              <a:t>) Maintenance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To add new requirements or update the existing ones make changes to the s/w and thus make it bug free.</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noProof="0" dirty="0" smtClean="0">
                <a:ln>
                  <a:noFill/>
                </a:ln>
                <a:solidFill>
                  <a:schemeClr val="tx1">
                    <a:lumMod val="85000"/>
                    <a:lumOff val="15000"/>
                  </a:schemeClr>
                </a:solidFill>
                <a:effectLst/>
                <a:uLnTx/>
                <a:uFillTx/>
                <a:latin typeface="+mn-lt"/>
                <a:ea typeface="+mn-ea"/>
                <a:cs typeface="+mn-cs"/>
              </a:rPr>
              <a:t>Micro Development Process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There is micro development associated with every Macro development phase. It includes following steps :</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rPr>
              <a:t>	1) Identify classes and object</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solidFill>
                  <a:schemeClr val="tx1">
                    <a:lumMod val="85000"/>
                    <a:lumOff val="15000"/>
                  </a:schemeClr>
                </a:solidFill>
              </a:rPr>
              <a:t>	2) Identify classes and Object Semantics</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rPr>
              <a:t>	3) Identify classes and object relationships</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solidFill>
                  <a:schemeClr val="tx1">
                    <a:lumMod val="85000"/>
                    <a:lumOff val="15000"/>
                  </a:schemeClr>
                </a:solidFill>
              </a:rPr>
              <a:t>	4) Identify classes and object interfaces and implementation</a:t>
            </a:r>
            <a:r>
              <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rPr>
              <a:t>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rPr>
              <a:t>Object Oriented Methodologies</a:t>
            </a:r>
            <a:endParaRPr lang="en-US" dirty="0"/>
          </a:p>
        </p:txBody>
      </p:sp>
      <p:sp>
        <p:nvSpPr>
          <p:cNvPr id="14" name="Rectangle 4"/>
          <p:cNvSpPr txBox="1">
            <a:spLocks noChangeArrowheads="1"/>
          </p:cNvSpPr>
          <p:nvPr/>
        </p:nvSpPr>
        <p:spPr>
          <a:xfrm>
            <a:off x="285720" y="928670"/>
            <a:ext cx="8572560" cy="557216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Object Modeling  Technique </a:t>
            </a: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i="0" u="none" strike="noStrike" kern="1200" cap="none" spc="0" normalizeH="0" noProof="0" dirty="0" err="1" smtClean="0">
                <a:ln>
                  <a:noFill/>
                </a:ln>
                <a:solidFill>
                  <a:schemeClr val="tx1">
                    <a:lumMod val="85000"/>
                    <a:lumOff val="15000"/>
                  </a:schemeClr>
                </a:solidFill>
                <a:effectLst/>
                <a:uLnTx/>
                <a:uFillTx/>
                <a:latin typeface="+mn-lt"/>
                <a:ea typeface="+mn-ea"/>
                <a:cs typeface="+mn-cs"/>
              </a:rPr>
              <a:t>Rumbaugh</a:t>
            </a:r>
            <a:r>
              <a:rPr kumimoji="0" lang="en-US" i="0" u="none" strike="noStrike" kern="1200" cap="none" spc="0" normalizeH="0" noProof="0" dirty="0" smtClean="0">
                <a:ln>
                  <a:noFill/>
                </a:ln>
                <a:solidFill>
                  <a:schemeClr val="tx1">
                    <a:lumMod val="85000"/>
                    <a:lumOff val="15000"/>
                  </a:schemeClr>
                </a:solidFill>
                <a:effectLst/>
                <a:uLnTx/>
                <a:uFillTx/>
                <a:latin typeface="+mn-lt"/>
                <a:ea typeface="+mn-ea"/>
                <a:cs typeface="+mn-cs"/>
              </a:rPr>
              <a:t> together with a number of colleagues at a research department of General Electric developed a manual to instruct object-oriented design of information systems. Methodology resulting from these is called “OMT”.</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solidFill>
                <a:schemeClr val="tx1">
                  <a:lumMod val="85000"/>
                  <a:lumOff val="15000"/>
                </a:schemeClr>
              </a:solidFill>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solidFill>
                <a:schemeClr val="tx1">
                  <a:lumMod val="85000"/>
                  <a:lumOff val="15000"/>
                </a:schemeClr>
              </a:solidFill>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solidFill>
                <a:schemeClr val="tx1">
                  <a:lumMod val="85000"/>
                  <a:lumOff val="15000"/>
                </a:schemeClr>
              </a:solidFill>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solidFill>
                <a:schemeClr val="tx1">
                  <a:lumMod val="85000"/>
                  <a:lumOff val="15000"/>
                </a:schemeClr>
              </a:solidFill>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solidFill>
                <a:schemeClr val="tx1">
                  <a:lumMod val="85000"/>
                  <a:lumOff val="15000"/>
                </a:schemeClr>
              </a:solidFill>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p:txBody>
      </p:sp>
      <p:sp>
        <p:nvSpPr>
          <p:cNvPr id="4" name="Rectangle 3"/>
          <p:cNvSpPr/>
          <p:nvPr/>
        </p:nvSpPr>
        <p:spPr>
          <a:xfrm>
            <a:off x="3286116" y="2357430"/>
            <a:ext cx="1500198"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Analysis</a:t>
            </a:r>
            <a:endParaRPr lang="en-IN" sz="2400" dirty="0"/>
          </a:p>
        </p:txBody>
      </p:sp>
      <p:sp>
        <p:nvSpPr>
          <p:cNvPr id="5" name="Rectangle 4"/>
          <p:cNvSpPr/>
          <p:nvPr/>
        </p:nvSpPr>
        <p:spPr>
          <a:xfrm>
            <a:off x="3286116" y="3071810"/>
            <a:ext cx="150019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System Design</a:t>
            </a:r>
            <a:endParaRPr lang="en-IN" sz="2400" dirty="0"/>
          </a:p>
        </p:txBody>
      </p:sp>
      <p:sp>
        <p:nvSpPr>
          <p:cNvPr id="6" name="Rectangle 5"/>
          <p:cNvSpPr/>
          <p:nvPr/>
        </p:nvSpPr>
        <p:spPr>
          <a:xfrm>
            <a:off x="3286116" y="4071942"/>
            <a:ext cx="150019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Object Design</a:t>
            </a:r>
            <a:endParaRPr lang="en-IN" sz="2400" dirty="0"/>
          </a:p>
        </p:txBody>
      </p:sp>
      <p:sp>
        <p:nvSpPr>
          <p:cNvPr id="7" name="Rectangle 6"/>
          <p:cNvSpPr/>
          <p:nvPr/>
        </p:nvSpPr>
        <p:spPr>
          <a:xfrm>
            <a:off x="3286116" y="5072074"/>
            <a:ext cx="1500198"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Coding</a:t>
            </a:r>
            <a:endParaRPr lang="en-IN" sz="2400" dirty="0"/>
          </a:p>
        </p:txBody>
      </p:sp>
      <p:sp>
        <p:nvSpPr>
          <p:cNvPr id="8" name="Rectangle 7"/>
          <p:cNvSpPr/>
          <p:nvPr/>
        </p:nvSpPr>
        <p:spPr>
          <a:xfrm>
            <a:off x="3286116" y="6000768"/>
            <a:ext cx="1500198"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Testing</a:t>
            </a:r>
            <a:endParaRPr lang="en-IN" sz="2400" dirty="0"/>
          </a:p>
        </p:txBody>
      </p:sp>
      <p:sp>
        <p:nvSpPr>
          <p:cNvPr id="10" name="Rectangle 9"/>
          <p:cNvSpPr/>
          <p:nvPr/>
        </p:nvSpPr>
        <p:spPr>
          <a:xfrm>
            <a:off x="714348" y="4429132"/>
            <a:ext cx="150019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Class </a:t>
            </a:r>
            <a:r>
              <a:rPr lang="en-US" sz="2400" dirty="0" err="1" smtClean="0"/>
              <a:t>Liabraries</a:t>
            </a:r>
            <a:endParaRPr lang="en-IN" sz="2400" dirty="0"/>
          </a:p>
        </p:txBody>
      </p:sp>
      <p:sp>
        <p:nvSpPr>
          <p:cNvPr id="11" name="Rectangle 10"/>
          <p:cNvSpPr/>
          <p:nvPr/>
        </p:nvSpPr>
        <p:spPr>
          <a:xfrm>
            <a:off x="6143636" y="3071810"/>
            <a:ext cx="1500198" cy="2500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Reusable database</a:t>
            </a:r>
            <a:endParaRPr lang="en-IN" sz="2400" dirty="0"/>
          </a:p>
        </p:txBody>
      </p:sp>
      <p:sp>
        <p:nvSpPr>
          <p:cNvPr id="13" name="TextBox 12"/>
          <p:cNvSpPr txBox="1"/>
          <p:nvPr/>
        </p:nvSpPr>
        <p:spPr>
          <a:xfrm>
            <a:off x="214282" y="2357430"/>
            <a:ext cx="2214578" cy="1754326"/>
          </a:xfrm>
          <a:prstGeom prst="rect">
            <a:avLst/>
          </a:prstGeom>
          <a:noFill/>
        </p:spPr>
        <p:txBody>
          <a:bodyPr wrap="square" rtlCol="0">
            <a:spAutoFit/>
          </a:bodyPr>
          <a:lstStyle/>
          <a:p>
            <a:r>
              <a:rPr lang="en-US" dirty="0" smtClean="0"/>
              <a:t>Knowledge about application domain</a:t>
            </a:r>
          </a:p>
          <a:p>
            <a:endParaRPr lang="en-US" dirty="0" smtClean="0"/>
          </a:p>
          <a:p>
            <a:r>
              <a:rPr lang="en-US" dirty="0" smtClean="0"/>
              <a:t>Problem statement</a:t>
            </a:r>
          </a:p>
          <a:p>
            <a:endParaRPr lang="en-US" dirty="0" smtClean="0"/>
          </a:p>
          <a:p>
            <a:r>
              <a:rPr lang="en-US" dirty="0" smtClean="0"/>
              <a:t>User interaction</a:t>
            </a:r>
            <a:endParaRPr lang="en-IN" dirty="0"/>
          </a:p>
        </p:txBody>
      </p:sp>
      <p:cxnSp>
        <p:nvCxnSpPr>
          <p:cNvPr id="16" name="Straight Arrow Connector 15"/>
          <p:cNvCxnSpPr>
            <a:endCxn id="4" idx="1"/>
          </p:cNvCxnSpPr>
          <p:nvPr/>
        </p:nvCxnSpPr>
        <p:spPr>
          <a:xfrm flipV="1">
            <a:off x="2357422" y="2571744"/>
            <a:ext cx="92869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3" idx="3"/>
          </p:cNvCxnSpPr>
          <p:nvPr/>
        </p:nvCxnSpPr>
        <p:spPr>
          <a:xfrm flipV="1">
            <a:off x="2428860" y="2643182"/>
            <a:ext cx="785818" cy="5914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2000232" y="2786058"/>
            <a:ext cx="1143008"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4" idx="2"/>
            <a:endCxn id="5" idx="0"/>
          </p:cNvCxnSpPr>
          <p:nvPr/>
        </p:nvCxnSpPr>
        <p:spPr>
          <a:xfrm rot="5400000">
            <a:off x="3893339" y="292893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5" idx="2"/>
            <a:endCxn id="6" idx="0"/>
          </p:cNvCxnSpPr>
          <p:nvPr/>
        </p:nvCxnSpPr>
        <p:spPr>
          <a:xfrm rot="5400000">
            <a:off x="3857620" y="3893347"/>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6" idx="2"/>
            <a:endCxn id="7" idx="0"/>
          </p:cNvCxnSpPr>
          <p:nvPr/>
        </p:nvCxnSpPr>
        <p:spPr>
          <a:xfrm rot="5400000">
            <a:off x="3857620" y="4893479"/>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7" idx="2"/>
            <a:endCxn id="8" idx="0"/>
          </p:cNvCxnSpPr>
          <p:nvPr/>
        </p:nvCxnSpPr>
        <p:spPr>
          <a:xfrm rot="5400000">
            <a:off x="3786182" y="5750735"/>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4" idx="3"/>
          </p:cNvCxnSpPr>
          <p:nvPr/>
        </p:nvCxnSpPr>
        <p:spPr>
          <a:xfrm>
            <a:off x="4786314" y="2571744"/>
            <a:ext cx="1357322" cy="8572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5" idx="3"/>
          </p:cNvCxnSpPr>
          <p:nvPr/>
        </p:nvCxnSpPr>
        <p:spPr>
          <a:xfrm>
            <a:off x="4786314" y="3393281"/>
            <a:ext cx="1357322" cy="53578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6" idx="3"/>
          </p:cNvCxnSpPr>
          <p:nvPr/>
        </p:nvCxnSpPr>
        <p:spPr>
          <a:xfrm>
            <a:off x="4786314" y="4393413"/>
            <a:ext cx="1357322" cy="17859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7" idx="3"/>
          </p:cNvCxnSpPr>
          <p:nvPr/>
        </p:nvCxnSpPr>
        <p:spPr>
          <a:xfrm>
            <a:off x="4786314" y="5286388"/>
            <a:ext cx="1357322"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8" idx="3"/>
          </p:cNvCxnSpPr>
          <p:nvPr/>
        </p:nvCxnSpPr>
        <p:spPr>
          <a:xfrm flipV="1">
            <a:off x="4786314" y="5500702"/>
            <a:ext cx="1285884" cy="71438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0" idx="3"/>
            <a:endCxn id="6" idx="1"/>
          </p:cNvCxnSpPr>
          <p:nvPr/>
        </p:nvCxnSpPr>
        <p:spPr>
          <a:xfrm flipV="1">
            <a:off x="2214546" y="4393413"/>
            <a:ext cx="1071570" cy="35719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10" idx="3"/>
            <a:endCxn id="7" idx="1"/>
          </p:cNvCxnSpPr>
          <p:nvPr/>
        </p:nvCxnSpPr>
        <p:spPr>
          <a:xfrm>
            <a:off x="2214546" y="4750603"/>
            <a:ext cx="1071570" cy="53578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rPr>
              <a:t>Object Oriented Methodologies</a:t>
            </a:r>
            <a:endParaRPr lang="en-US" dirty="0"/>
          </a:p>
        </p:txBody>
      </p:sp>
      <p:sp>
        <p:nvSpPr>
          <p:cNvPr id="14" name="Rectangle 4"/>
          <p:cNvSpPr txBox="1">
            <a:spLocks noChangeArrowheads="1"/>
          </p:cNvSpPr>
          <p:nvPr/>
        </p:nvSpPr>
        <p:spPr>
          <a:xfrm>
            <a:off x="285720" y="928670"/>
            <a:ext cx="8572560" cy="5572164"/>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Object Modeling  Technique </a:t>
            </a: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tabLst/>
              <a:defRPr/>
            </a:pPr>
            <a:r>
              <a:rPr lang="en-US" sz="2200" b="1" dirty="0" smtClean="0">
                <a:solidFill>
                  <a:schemeClr val="tx1">
                    <a:lumMod val="85000"/>
                    <a:lumOff val="15000"/>
                  </a:schemeClr>
                </a:solidFill>
              </a:rPr>
              <a:t>The Object Model </a:t>
            </a: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rPr>
              <a:t>The object model describes the static structure of the objects in a system and their relationships. The object diagram is a graph whose nodes </a:t>
            </a:r>
            <a:r>
              <a:rPr kumimoji="0" lang="en-US" sz="2200" i="0" u="none" strike="noStrike" kern="1200" cap="none" spc="0" normalizeH="0" noProof="0" dirty="0" err="1" smtClean="0">
                <a:ln>
                  <a:noFill/>
                </a:ln>
                <a:solidFill>
                  <a:schemeClr val="tx1">
                    <a:lumMod val="85000"/>
                    <a:lumOff val="15000"/>
                  </a:schemeClr>
                </a:solidFill>
                <a:effectLst/>
                <a:uLnTx/>
                <a:uFillTx/>
                <a:latin typeface="+mn-lt"/>
                <a:ea typeface="+mn-ea"/>
                <a:cs typeface="+mn-cs"/>
              </a:rPr>
              <a:t>ar</a:t>
            </a:r>
            <a:r>
              <a:rPr lang="en-US" sz="2200" dirty="0" smtClean="0">
                <a:solidFill>
                  <a:schemeClr val="tx1">
                    <a:lumMod val="85000"/>
                    <a:lumOff val="15000"/>
                  </a:schemeClr>
                </a:solidFill>
              </a:rPr>
              <a:t>e object classes and whose arcs are relationships among classes. (Notations)</a:t>
            </a:r>
          </a:p>
          <a:p>
            <a:pPr marL="457200" marR="0" lvl="0" indent="-457200" algn="just"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noProof="0" dirty="0" smtClean="0">
                <a:ln>
                  <a:noFill/>
                </a:ln>
                <a:solidFill>
                  <a:schemeClr val="tx1">
                    <a:lumMod val="85000"/>
                    <a:lumOff val="15000"/>
                  </a:schemeClr>
                </a:solidFill>
                <a:effectLst/>
                <a:uLnTx/>
                <a:uFillTx/>
                <a:latin typeface="+mn-lt"/>
                <a:ea typeface="+mn-ea"/>
                <a:cs typeface="+mn-cs"/>
              </a:rPr>
              <a:t>The Dynamic Model</a:t>
            </a: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This model shows how an object’s state and relationships change over time. This model is very significant for interactive and real time systems where timing requirements are essential. (Notation)</a:t>
            </a:r>
          </a:p>
          <a:p>
            <a:pPr marL="457200" marR="0" lvl="0" indent="-457200" algn="just"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noProof="0" dirty="0" smtClean="0">
                <a:ln>
                  <a:noFill/>
                </a:ln>
                <a:solidFill>
                  <a:schemeClr val="tx1">
                    <a:lumMod val="85000"/>
                    <a:lumOff val="15000"/>
                  </a:schemeClr>
                </a:solidFill>
                <a:effectLst/>
                <a:uLnTx/>
                <a:uFillTx/>
                <a:latin typeface="+mn-lt"/>
                <a:ea typeface="+mn-ea"/>
                <a:cs typeface="+mn-cs"/>
              </a:rPr>
              <a:t>The Functional Model</a:t>
            </a: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The functional dependencies are shown in the data flow diagram.</a:t>
            </a: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solidFill>
                <a:schemeClr val="tx1">
                  <a:lumMod val="85000"/>
                  <a:lumOff val="15000"/>
                </a:schemeClr>
              </a:solidFill>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solidFill>
                <a:schemeClr val="tx1">
                  <a:lumMod val="85000"/>
                  <a:lumOff val="15000"/>
                </a:schemeClr>
              </a:solidFill>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solidFill>
                <a:schemeClr val="tx1">
                  <a:lumMod val="85000"/>
                  <a:lumOff val="15000"/>
                </a:schemeClr>
              </a:solidFill>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solidFill>
                <a:schemeClr val="tx1">
                  <a:lumMod val="85000"/>
                  <a:lumOff val="15000"/>
                </a:schemeClr>
              </a:solidFill>
            </a:endParaRPr>
          </a:p>
          <a:p>
            <a:pPr marL="4572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0.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1.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2.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3.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4.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5.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6.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7.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8.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9.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0.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1.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2.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3.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4.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5.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6.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7.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8.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9.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3.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30.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31.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32.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33.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34.xml><?xml version="1.0" encoding="utf-8"?>
<p:tagLst xmlns:a="http://schemas.openxmlformats.org/drawingml/2006/main" xmlns:r="http://schemas.openxmlformats.org/officeDocument/2006/relationships" xmlns:p="http://schemas.openxmlformats.org/presentationml/2006/main">
  <p:tag name="DVSECTIONID" val="C09QH3iDYSZce3zG7lU8ci"/>
</p:tagLst>
</file>

<file path=ppt/tags/tag4.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5.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6.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7.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8.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9.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heme/theme1.xml><?xml version="1.0" encoding="utf-8"?>
<a:theme xmlns:a="http://schemas.openxmlformats.org/drawingml/2006/main" name="TS10167455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9C9D1B2C-BA2D-4050-BF56-A5386F494A4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8AD14C5-6E05-4732-8930-CBD406590B69}">
  <ds:schemaRefs>
    <ds:schemaRef ds:uri="http://schemas.microsoft.com/sharepoint/v3/contenttype/forms"/>
  </ds:schemaRefs>
</ds:datastoreItem>
</file>

<file path=customXml/itemProps3.xml><?xml version="1.0" encoding="utf-8"?>
<ds:datastoreItem xmlns:ds="http://schemas.openxmlformats.org/officeDocument/2006/customXml" ds:itemID="{7F31D689-5005-47FD-9A9E-D7FA8DD290B8}">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TS101674551</Template>
  <TotalTime>0</TotalTime>
  <Words>2977</Words>
  <Application>Microsoft Office PowerPoint</Application>
  <PresentationFormat>On-screen Show (4:3)</PresentationFormat>
  <Paragraphs>428</Paragraphs>
  <Slides>36</Slides>
  <Notes>35</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TS101674551</vt:lpstr>
      <vt:lpstr>    OOAD</vt:lpstr>
      <vt:lpstr>Object Oriented Methodologies</vt:lpstr>
      <vt:lpstr>Object Oriented Methodologies</vt:lpstr>
      <vt:lpstr>Object Oriented Methodologies</vt:lpstr>
      <vt:lpstr>Object Oriented Methodologies</vt:lpstr>
      <vt:lpstr>Object Oriented Methodologies</vt:lpstr>
      <vt:lpstr>Object Oriented Methodologies</vt:lpstr>
      <vt:lpstr>Object Oriented Methodologies</vt:lpstr>
      <vt:lpstr>Object Oriented Methodologies</vt:lpstr>
      <vt:lpstr>Object Oriented Methodologies</vt:lpstr>
      <vt:lpstr>Object Oriented Methodologies</vt:lpstr>
      <vt:lpstr>Object Oriented Methodologies</vt:lpstr>
      <vt:lpstr>Object Oriented Methodologies</vt:lpstr>
      <vt:lpstr>Object-Oriented Systems Development Process</vt:lpstr>
      <vt:lpstr>Object-Oriented Systems Development Process</vt:lpstr>
      <vt:lpstr>Object-Oriented Systems Development Process</vt:lpstr>
      <vt:lpstr>Object-Oriented Systems Development Process</vt:lpstr>
      <vt:lpstr>Object-Oriented Systems Development Process</vt:lpstr>
      <vt:lpstr>Object-Oriented Systems Development Process</vt:lpstr>
      <vt:lpstr>Object-Oriented Systems Development Process</vt:lpstr>
      <vt:lpstr>Use Case Diagram</vt:lpstr>
      <vt:lpstr>Use Case Diagram</vt:lpstr>
      <vt:lpstr>Use Case Diagram</vt:lpstr>
      <vt:lpstr>Use Case Diagram</vt:lpstr>
      <vt:lpstr>Use Case Diagram</vt:lpstr>
      <vt:lpstr>Use Case Diagram</vt:lpstr>
      <vt:lpstr>Use Case Diagram</vt:lpstr>
      <vt:lpstr>Use Case Diagram</vt:lpstr>
      <vt:lpstr>Class Diagram</vt:lpstr>
      <vt:lpstr>Class Diagram</vt:lpstr>
      <vt:lpstr>Class Diagram</vt:lpstr>
      <vt:lpstr>Class Diagram</vt:lpstr>
      <vt:lpstr>Class Diagram</vt:lpstr>
      <vt:lpstr>Class Diagram</vt:lpstr>
      <vt:lpstr>Class Diagram</vt:lpstr>
      <vt:lpstr>END OF LECTURE.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2011-01-03T03:23:58Z</dcterms:created>
  <dcterms:modified xsi:type="dcterms:W3CDTF">2018-09-04T19:46:45Z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TC016745519991</vt:lpwstr>
  </property>
</Properties>
</file>