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66" r:id="rId6"/>
    <p:sldId id="267" r:id="rId7"/>
    <p:sldId id="259" r:id="rId8"/>
    <p:sldId id="258"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0011DA2-D829-433C-B41A-B907ECA6D073}" type="datetimeFigureOut">
              <a:rPr lang="en-US" smtClean="0"/>
              <a:t>9/3/2018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B075B92-E185-4EA9-8182-2E66D7EC691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11DA2-D829-433C-B41A-B907ECA6D073}"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75B92-E185-4EA9-8182-2E66D7EC69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11DA2-D829-433C-B41A-B907ECA6D073}"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75B92-E185-4EA9-8182-2E66D7EC69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011DA2-D829-433C-B41A-B907ECA6D073}"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75B92-E185-4EA9-8182-2E66D7EC69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011DA2-D829-433C-B41A-B907ECA6D073}"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75B92-E185-4EA9-8182-2E66D7EC69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0011DA2-D829-433C-B41A-B907ECA6D073}"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75B92-E185-4EA9-8182-2E66D7EC691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011DA2-D829-433C-B41A-B907ECA6D073}" type="datetimeFigureOut">
              <a:rPr lang="en-US" smtClean="0"/>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75B92-E185-4EA9-8182-2E66D7EC69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011DA2-D829-433C-B41A-B907ECA6D073}" type="datetimeFigureOut">
              <a:rPr lang="en-US" smtClean="0"/>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75B92-E185-4EA9-8182-2E66D7EC69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11DA2-D829-433C-B41A-B907ECA6D073}" type="datetimeFigureOut">
              <a:rPr lang="en-US" smtClean="0"/>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75B92-E185-4EA9-8182-2E66D7EC69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0011DA2-D829-433C-B41A-B907ECA6D073}" type="datetimeFigureOut">
              <a:rPr lang="en-US" smtClean="0"/>
              <a:t>9/3/2018</a:t>
            </a:fld>
            <a:endParaRPr lang="en-US"/>
          </a:p>
        </p:txBody>
      </p:sp>
      <p:sp>
        <p:nvSpPr>
          <p:cNvPr id="7" name="Slide Number Placeholder 6"/>
          <p:cNvSpPr>
            <a:spLocks noGrp="1"/>
          </p:cNvSpPr>
          <p:nvPr>
            <p:ph type="sldNum" sz="quarter" idx="12"/>
          </p:nvPr>
        </p:nvSpPr>
        <p:spPr/>
        <p:txBody>
          <a:bodyPr/>
          <a:lstStyle/>
          <a:p>
            <a:fld id="{7B075B92-E185-4EA9-8182-2E66D7EC691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11DA2-D829-433C-B41A-B907ECA6D073}" type="datetimeFigureOut">
              <a:rPr lang="en-US" smtClean="0"/>
              <a:t>9/3/2018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B075B92-E185-4EA9-8182-2E66D7EC69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0011DA2-D829-433C-B41A-B907ECA6D073}" type="datetimeFigureOut">
              <a:rPr lang="en-US" smtClean="0"/>
              <a:t>9/3/2018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B075B92-E185-4EA9-8182-2E66D7EC69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667000"/>
            <a:ext cx="3474720" cy="2092124"/>
          </a:xfrm>
        </p:spPr>
        <p:txBody>
          <a:bodyPr>
            <a:normAutofit/>
          </a:bodyPr>
          <a:lstStyle/>
          <a:p>
            <a:pPr algn="ctr"/>
            <a:r>
              <a:rPr lang="en-US" sz="4800" b="1" i="1" u="sng" dirty="0"/>
              <a:t>Consumer Behavior </a:t>
            </a:r>
            <a:r>
              <a:rPr lang="en-US" sz="2400" b="1" i="1" u="sng" dirty="0"/>
              <a:t>Introduction </a:t>
            </a:r>
            <a:r>
              <a:rPr lang="en-US" sz="2400" b="1" i="1" u="sng" dirty="0" smtClean="0"/>
              <a:t>-2</a:t>
            </a:r>
            <a:endParaRPr lang="en-US" sz="6000" dirty="0"/>
          </a:p>
        </p:txBody>
      </p:sp>
      <p:sp>
        <p:nvSpPr>
          <p:cNvPr id="3" name="Subtitle 2"/>
          <p:cNvSpPr>
            <a:spLocks noGrp="1"/>
          </p:cNvSpPr>
          <p:nvPr>
            <p:ph type="subTitle" idx="1"/>
          </p:nvPr>
        </p:nvSpPr>
        <p:spPr>
          <a:xfrm>
            <a:off x="4733365" y="5638800"/>
            <a:ext cx="3309803" cy="457200"/>
          </a:xfrm>
        </p:spPr>
        <p:txBody>
          <a:bodyPr/>
          <a:lstStyle/>
          <a:p>
            <a:pPr algn="r"/>
            <a:r>
              <a:rPr lang="en-US" dirty="0"/>
              <a:t>By: Dr. </a:t>
            </a:r>
            <a:r>
              <a:rPr lang="en-US" dirty="0" err="1"/>
              <a:t>Shweta</a:t>
            </a:r>
            <a:r>
              <a:rPr lang="en-US" dirty="0"/>
              <a:t> </a:t>
            </a:r>
            <a:r>
              <a:rPr lang="en-US" dirty="0" err="1"/>
              <a:t>Patil</a:t>
            </a:r>
            <a:r>
              <a:rPr lang="en-US" dirty="0"/>
              <a:t> </a:t>
            </a:r>
            <a:r>
              <a:rPr lang="en-US" dirty="0" err="1"/>
              <a:t>Rajale</a:t>
            </a:r>
            <a:endParaRPr lang="en-US" dirty="0"/>
          </a:p>
          <a:p>
            <a:endParaRPr lang="en-US" dirty="0"/>
          </a:p>
        </p:txBody>
      </p:sp>
    </p:spTree>
    <p:extLst>
      <p:ext uri="{BB962C8B-B14F-4D97-AF65-F5344CB8AC3E}">
        <p14:creationId xmlns:p14="http://schemas.microsoft.com/office/powerpoint/2010/main" val="2272441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382434" cy="762000"/>
          </a:xfrm>
        </p:spPr>
        <p:txBody>
          <a:bodyPr>
            <a:normAutofit/>
          </a:bodyPr>
          <a:lstStyle/>
          <a:p>
            <a:r>
              <a:rPr lang="en-US" b="1" u="sng" dirty="0"/>
              <a:t>Customers versus Consumers </a:t>
            </a:r>
            <a:endParaRPr lang="en-US" u="sng" dirty="0"/>
          </a:p>
        </p:txBody>
      </p:sp>
      <p:sp>
        <p:nvSpPr>
          <p:cNvPr id="3" name="Content Placeholder 2"/>
          <p:cNvSpPr>
            <a:spLocks noGrp="1"/>
          </p:cNvSpPr>
          <p:nvPr>
            <p:ph idx="1"/>
          </p:nvPr>
        </p:nvSpPr>
        <p:spPr>
          <a:xfrm>
            <a:off x="533400" y="1219200"/>
            <a:ext cx="8077200" cy="5257800"/>
          </a:xfrm>
        </p:spPr>
        <p:txBody>
          <a:bodyPr>
            <a:noAutofit/>
          </a:bodyPr>
          <a:lstStyle/>
          <a:p>
            <a:pPr algn="just"/>
            <a:r>
              <a:rPr lang="en-US" sz="2600" dirty="0"/>
              <a:t>The term ‘customer’ is specific in terms of brand, company, or shop. It refers to person who customarily or regularly purchases particular brand, purchases particular company’s product, or purchases from particular </a:t>
            </a:r>
            <a:r>
              <a:rPr lang="en-US" sz="2600" dirty="0" smtClean="0"/>
              <a:t> shop</a:t>
            </a:r>
            <a:r>
              <a:rPr lang="en-US" sz="2600" dirty="0"/>
              <a:t>. </a:t>
            </a:r>
            <a:endParaRPr lang="en-US" sz="2600" dirty="0" smtClean="0"/>
          </a:p>
          <a:p>
            <a:pPr algn="just"/>
            <a:r>
              <a:rPr lang="en-US" sz="2600" dirty="0" smtClean="0"/>
              <a:t>Thus </a:t>
            </a:r>
            <a:r>
              <a:rPr lang="en-US" sz="2600" dirty="0"/>
              <a:t>a person who shops at Bata Stores or who uses Raymond’s clothing is a customer of these firms</a:t>
            </a:r>
            <a:r>
              <a:rPr lang="en-US" sz="2600" dirty="0" smtClean="0"/>
              <a:t>.</a:t>
            </a:r>
          </a:p>
          <a:p>
            <a:pPr algn="just"/>
            <a:r>
              <a:rPr lang="en-US" sz="2600" dirty="0" smtClean="0"/>
              <a:t> </a:t>
            </a:r>
            <a:r>
              <a:rPr lang="en-US" sz="2600" dirty="0"/>
              <a:t>Whereas the ‘consumer’ is a person who generally engages in the activities - search, select, use and dispose of products, services, experience, or ideas</a:t>
            </a:r>
            <a:r>
              <a:rPr lang="en-US" sz="2600" dirty="0" smtClean="0"/>
              <a:t>.</a:t>
            </a:r>
            <a:endParaRPr lang="en-US" sz="2600" dirty="0"/>
          </a:p>
        </p:txBody>
      </p:sp>
    </p:spTree>
    <p:extLst>
      <p:ext uri="{BB962C8B-B14F-4D97-AF65-F5344CB8AC3E}">
        <p14:creationId xmlns:p14="http://schemas.microsoft.com/office/powerpoint/2010/main" val="289504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1219200"/>
          </a:xfrm>
        </p:spPr>
        <p:txBody>
          <a:bodyPr>
            <a:normAutofit/>
          </a:bodyPr>
          <a:lstStyle/>
          <a:p>
            <a:r>
              <a:rPr lang="en-US" sz="2800" b="1" u="sng" dirty="0"/>
              <a:t>Organizational Buyer versus Individual Buyer </a:t>
            </a:r>
            <a:r>
              <a:rPr lang="en-US" dirty="0"/>
              <a:t/>
            </a:r>
            <a:br>
              <a:rPr lang="en-US" dirty="0"/>
            </a:br>
            <a:endParaRPr lang="en-US" dirty="0"/>
          </a:p>
        </p:txBody>
      </p:sp>
      <p:sp>
        <p:nvSpPr>
          <p:cNvPr id="3" name="Content Placeholder 2"/>
          <p:cNvSpPr>
            <a:spLocks noGrp="1"/>
          </p:cNvSpPr>
          <p:nvPr>
            <p:ph idx="1"/>
          </p:nvPr>
        </p:nvSpPr>
        <p:spPr>
          <a:xfrm>
            <a:off x="533400" y="990600"/>
            <a:ext cx="8077200" cy="5486400"/>
          </a:xfrm>
        </p:spPr>
        <p:txBody>
          <a:bodyPr>
            <a:normAutofit/>
          </a:bodyPr>
          <a:lstStyle/>
          <a:p>
            <a:pPr algn="just"/>
            <a:r>
              <a:rPr lang="en-US" dirty="0" smtClean="0"/>
              <a:t>The </a:t>
            </a:r>
            <a:r>
              <a:rPr lang="en-US" dirty="0"/>
              <a:t>obvious difference between industrial or institutional markets and consumer markets is that, instead of purchases being made for individual consumption industrial markets are made for business use. </a:t>
            </a:r>
            <a:endParaRPr lang="en-US" dirty="0" smtClean="0"/>
          </a:p>
          <a:p>
            <a:pPr algn="just"/>
            <a:r>
              <a:rPr lang="en-US" dirty="0" smtClean="0"/>
              <a:t>There </a:t>
            </a:r>
            <a:r>
              <a:rPr lang="en-US" dirty="0"/>
              <a:t>are several factors that </a:t>
            </a:r>
            <a:r>
              <a:rPr lang="en-US" dirty="0" smtClean="0"/>
              <a:t>differentiate individual </a:t>
            </a:r>
            <a:r>
              <a:rPr lang="en-US" dirty="0"/>
              <a:t>consumer markets and their buying behavior from organizational market and their buying behavior. The key factors of differentiation are</a:t>
            </a:r>
            <a:r>
              <a:rPr lang="en-US" dirty="0" smtClean="0"/>
              <a:t>:</a:t>
            </a:r>
            <a:endParaRPr lang="en-US" dirty="0"/>
          </a:p>
          <a:p>
            <a:pPr marL="525780" indent="-457200">
              <a:buFont typeface="+mj-lt"/>
              <a:buAutoNum type="arabicPeriod"/>
            </a:pPr>
            <a:r>
              <a:rPr lang="en-US" dirty="0"/>
              <a:t>Market Structure and Demand </a:t>
            </a:r>
            <a:endParaRPr lang="en-US" dirty="0" smtClean="0"/>
          </a:p>
          <a:p>
            <a:pPr marL="525780" indent="-457200">
              <a:buFont typeface="+mj-lt"/>
              <a:buAutoNum type="arabicPeriod"/>
            </a:pPr>
            <a:r>
              <a:rPr lang="en-US" dirty="0" smtClean="0"/>
              <a:t>Buyer </a:t>
            </a:r>
            <a:r>
              <a:rPr lang="en-US" dirty="0"/>
              <a:t>Characteristics </a:t>
            </a:r>
            <a:endParaRPr lang="en-US" dirty="0" smtClean="0"/>
          </a:p>
          <a:p>
            <a:pPr marL="525780" indent="-457200">
              <a:buFont typeface="+mj-lt"/>
              <a:buAutoNum type="arabicPeriod"/>
            </a:pPr>
            <a:r>
              <a:rPr lang="en-US" dirty="0" smtClean="0"/>
              <a:t>Decision </a:t>
            </a:r>
            <a:r>
              <a:rPr lang="en-US" dirty="0"/>
              <a:t>Process and Buying Patterns </a:t>
            </a:r>
          </a:p>
          <a:p>
            <a:pPr marL="68580" indent="0" algn="just">
              <a:buNone/>
            </a:pPr>
            <a:endParaRPr lang="en-US" dirty="0"/>
          </a:p>
        </p:txBody>
      </p:sp>
    </p:spTree>
    <p:extLst>
      <p:ext uri="{BB962C8B-B14F-4D97-AF65-F5344CB8AC3E}">
        <p14:creationId xmlns:p14="http://schemas.microsoft.com/office/powerpoint/2010/main" val="137283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28600"/>
            <a:ext cx="7024744" cy="76200"/>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867400"/>
          </a:xfrm>
        </p:spPr>
        <p:txBody>
          <a:bodyPr/>
          <a:lstStyle/>
          <a:p>
            <a:pPr marL="68580" indent="0" algn="just">
              <a:buNone/>
            </a:pPr>
            <a:r>
              <a:rPr lang="en-US" b="1" dirty="0"/>
              <a:t>1. Market Structure and Demand </a:t>
            </a:r>
            <a:r>
              <a:rPr lang="en-US" b="1" dirty="0" smtClean="0"/>
              <a:t>:</a:t>
            </a:r>
            <a:r>
              <a:rPr lang="en-US" dirty="0" smtClean="0"/>
              <a:t>The </a:t>
            </a:r>
            <a:r>
              <a:rPr lang="en-US" dirty="0"/>
              <a:t>distinguishing factors of market structure and demand are as follows: </a:t>
            </a:r>
          </a:p>
          <a:p>
            <a:pPr algn="just"/>
            <a:r>
              <a:rPr lang="en-US" dirty="0"/>
              <a:t>In organizations, buyers are more geographically concentrated than consumer markets. </a:t>
            </a:r>
          </a:p>
          <a:p>
            <a:pPr algn="just"/>
            <a:r>
              <a:rPr lang="en-US" dirty="0"/>
              <a:t>Organizational buyers are fewer in number but they are bulk buyers compared to individual buyers. </a:t>
            </a:r>
          </a:p>
          <a:p>
            <a:pPr algn="just"/>
            <a:r>
              <a:rPr lang="en-US" dirty="0"/>
              <a:t>Organizational buyer markets are either vertical or horizontal. In vertical structures they cater only one or two industries, whereas in horizontal structure the buyer base is too broad. </a:t>
            </a:r>
          </a:p>
          <a:p>
            <a:pPr algn="just"/>
            <a:r>
              <a:rPr lang="en-US" dirty="0"/>
              <a:t>Organizational demand is derived from consumer demand. The nature of the demand is fluctuating and inelastic. </a:t>
            </a:r>
          </a:p>
          <a:p>
            <a:pPr marL="68580" indent="0">
              <a:buNone/>
            </a:pPr>
            <a:endParaRPr lang="en-US" dirty="0"/>
          </a:p>
        </p:txBody>
      </p:sp>
    </p:spTree>
    <p:extLst>
      <p:ext uri="{BB962C8B-B14F-4D97-AF65-F5344CB8AC3E}">
        <p14:creationId xmlns:p14="http://schemas.microsoft.com/office/powerpoint/2010/main" val="56773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43490" y="3048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791200"/>
          </a:xfrm>
        </p:spPr>
        <p:txBody>
          <a:bodyPr/>
          <a:lstStyle/>
          <a:p>
            <a:pPr marL="68580" indent="0" algn="just">
              <a:buNone/>
            </a:pPr>
            <a:r>
              <a:rPr lang="en-US" sz="3200" b="1" dirty="0" smtClean="0"/>
              <a:t>2. Buyer Characteristics: </a:t>
            </a:r>
            <a:r>
              <a:rPr lang="en-US" sz="3200" dirty="0"/>
              <a:t>The distinguishing factors of buyer characteristics are as follows: </a:t>
            </a:r>
          </a:p>
          <a:p>
            <a:pPr algn="just"/>
            <a:r>
              <a:rPr lang="en-US" sz="3200" dirty="0"/>
              <a:t>Many individuals or group involvement is seen in decision making process. </a:t>
            </a:r>
          </a:p>
          <a:p>
            <a:pPr algn="just"/>
            <a:r>
              <a:rPr lang="en-US" sz="3200" dirty="0"/>
              <a:t>Organizational buyers are quite knowledgeable and professional. </a:t>
            </a:r>
          </a:p>
          <a:p>
            <a:pPr algn="just"/>
            <a:r>
              <a:rPr lang="en-US" sz="3200" dirty="0"/>
              <a:t>The buying motive is mostly rational than individual buyer. </a:t>
            </a:r>
          </a:p>
          <a:p>
            <a:pPr marL="68580" indent="0">
              <a:buNone/>
            </a:pPr>
            <a:endParaRPr lang="en-US" dirty="0"/>
          </a:p>
        </p:txBody>
      </p:sp>
    </p:spTree>
    <p:extLst>
      <p:ext uri="{BB962C8B-B14F-4D97-AF65-F5344CB8AC3E}">
        <p14:creationId xmlns:p14="http://schemas.microsoft.com/office/powerpoint/2010/main" val="2707271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43490" y="304800"/>
            <a:ext cx="7024744" cy="152400"/>
          </a:xfrm>
        </p:spPr>
        <p:txBody>
          <a:bodyPr>
            <a:normAutofit fontScale="90000"/>
          </a:bodyPr>
          <a:lstStyle/>
          <a:p>
            <a:endParaRPr lang="en-US" dirty="0"/>
          </a:p>
        </p:txBody>
      </p:sp>
      <p:sp>
        <p:nvSpPr>
          <p:cNvPr id="3" name="Content Placeholder 2"/>
          <p:cNvSpPr>
            <a:spLocks noGrp="1"/>
          </p:cNvSpPr>
          <p:nvPr>
            <p:ph idx="1"/>
          </p:nvPr>
        </p:nvSpPr>
        <p:spPr>
          <a:xfrm>
            <a:off x="533400" y="762000"/>
            <a:ext cx="8077200" cy="5638800"/>
          </a:xfrm>
        </p:spPr>
        <p:txBody>
          <a:bodyPr>
            <a:normAutofit/>
          </a:bodyPr>
          <a:lstStyle/>
          <a:p>
            <a:pPr marL="68580" indent="0" algn="just">
              <a:buNone/>
            </a:pPr>
            <a:r>
              <a:rPr lang="en-US" sz="2800" b="1" dirty="0"/>
              <a:t>3. Decision Process and Buying </a:t>
            </a:r>
            <a:r>
              <a:rPr lang="en-US" sz="2800" b="1" dirty="0" smtClean="0"/>
              <a:t>Patterns: </a:t>
            </a:r>
            <a:r>
              <a:rPr lang="en-US" sz="2800" dirty="0"/>
              <a:t>The major differences are as follows: </a:t>
            </a:r>
          </a:p>
          <a:p>
            <a:pPr algn="just"/>
            <a:r>
              <a:rPr lang="en-US" sz="2800" dirty="0"/>
              <a:t>In organizational buying lot of formalities like proposals, quotations, procedures are to be followed unlike consumer buying. </a:t>
            </a:r>
          </a:p>
          <a:p>
            <a:pPr algn="just"/>
            <a:r>
              <a:rPr lang="en-US" sz="2800" dirty="0"/>
              <a:t>Decision process is much complex with high financial risk, technical aspects, multiple influencing factors etc. </a:t>
            </a:r>
          </a:p>
          <a:p>
            <a:pPr algn="just"/>
            <a:r>
              <a:rPr lang="en-US" sz="2800" dirty="0"/>
              <a:t>Organizational buying requires more extensive negotiation over larger time period than consumer buying. </a:t>
            </a:r>
          </a:p>
          <a:p>
            <a:endParaRPr lang="en-US" dirty="0"/>
          </a:p>
        </p:txBody>
      </p:sp>
    </p:spTree>
    <p:extLst>
      <p:ext uri="{BB962C8B-B14F-4D97-AF65-F5344CB8AC3E}">
        <p14:creationId xmlns:p14="http://schemas.microsoft.com/office/powerpoint/2010/main" val="4289025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11034" cy="13716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u="sng" dirty="0" smtClean="0"/>
              <a:t>Consumer </a:t>
            </a:r>
            <a:r>
              <a:rPr lang="en-US" b="1" u="sng" dirty="0"/>
              <a:t>Motives </a:t>
            </a:r>
            <a:r>
              <a:rPr lang="en-US" dirty="0"/>
              <a:t/>
            </a:r>
            <a:br>
              <a:rPr lang="en-US" dirty="0"/>
            </a:br>
            <a:endParaRPr lang="en-US" dirty="0"/>
          </a:p>
        </p:txBody>
      </p:sp>
      <p:sp>
        <p:nvSpPr>
          <p:cNvPr id="3" name="Content Placeholder 2"/>
          <p:cNvSpPr>
            <a:spLocks noGrp="1"/>
          </p:cNvSpPr>
          <p:nvPr>
            <p:ph idx="1"/>
          </p:nvPr>
        </p:nvSpPr>
        <p:spPr>
          <a:xfrm>
            <a:off x="533400" y="1219200"/>
            <a:ext cx="8077200" cy="5257800"/>
          </a:xfrm>
        </p:spPr>
        <p:txBody>
          <a:bodyPr>
            <a:noAutofit/>
          </a:bodyPr>
          <a:lstStyle/>
          <a:p>
            <a:pPr algn="just"/>
            <a:r>
              <a:rPr lang="en-US" sz="2600" dirty="0" smtClean="0"/>
              <a:t>Consumer </a:t>
            </a:r>
            <a:r>
              <a:rPr lang="en-US" sz="2600" dirty="0"/>
              <a:t>has a motive for purchasing a particular product. </a:t>
            </a:r>
            <a:endParaRPr lang="en-US" sz="2600" dirty="0" smtClean="0"/>
          </a:p>
          <a:p>
            <a:pPr algn="just"/>
            <a:r>
              <a:rPr lang="en-US" sz="2600" dirty="0" smtClean="0"/>
              <a:t>Motive </a:t>
            </a:r>
            <a:r>
              <a:rPr lang="en-US" sz="2600" dirty="0"/>
              <a:t>is a strong feeling, urge, instinct, desire or emotion that makes the buyer to make a decision to buy</a:t>
            </a:r>
            <a:r>
              <a:rPr lang="en-US" sz="2600" dirty="0" smtClean="0"/>
              <a:t>.</a:t>
            </a:r>
          </a:p>
          <a:p>
            <a:pPr algn="just"/>
            <a:r>
              <a:rPr lang="en-US" sz="2600" dirty="0" smtClean="0"/>
              <a:t> </a:t>
            </a:r>
            <a:r>
              <a:rPr lang="en-US" sz="2600" dirty="0"/>
              <a:t>Buying motives thus are defined as </a:t>
            </a:r>
            <a:r>
              <a:rPr lang="en-US" sz="2600" dirty="0" smtClean="0"/>
              <a:t>those </a:t>
            </a:r>
            <a:r>
              <a:rPr lang="en-US" sz="2600" dirty="0"/>
              <a:t>influences or considerations which provide the impulse to buy, induce action or determine choice in the purchase of goods or service. </a:t>
            </a:r>
            <a:endParaRPr lang="en-US" sz="2600" dirty="0" smtClean="0"/>
          </a:p>
          <a:p>
            <a:pPr algn="just"/>
            <a:r>
              <a:rPr lang="en-US" sz="2600" dirty="0" smtClean="0"/>
              <a:t>These </a:t>
            </a:r>
            <a:r>
              <a:rPr lang="en-US" sz="2600" dirty="0"/>
              <a:t>motives are generally controlled by economic, social, psychological </a:t>
            </a:r>
            <a:r>
              <a:rPr lang="en-US" sz="2600" dirty="0" smtClean="0"/>
              <a:t>influence.</a:t>
            </a:r>
            <a:endParaRPr lang="en-US" sz="2600" dirty="0"/>
          </a:p>
        </p:txBody>
      </p:sp>
    </p:spTree>
    <p:extLst>
      <p:ext uri="{BB962C8B-B14F-4D97-AF65-F5344CB8AC3E}">
        <p14:creationId xmlns:p14="http://schemas.microsoft.com/office/powerpoint/2010/main" val="323187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2400"/>
            <a:ext cx="7024744" cy="381000"/>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172200"/>
          </a:xfrm>
        </p:spPr>
        <p:txBody>
          <a:bodyPr>
            <a:normAutofit fontScale="92500" lnSpcReduction="10000"/>
          </a:bodyPr>
          <a:lstStyle/>
          <a:p>
            <a:pPr marL="68580" indent="0">
              <a:buNone/>
            </a:pPr>
            <a:r>
              <a:rPr lang="en-US" sz="2800" b="1" u="sng" dirty="0">
                <a:solidFill>
                  <a:srgbClr val="92D050"/>
                </a:solidFill>
              </a:rPr>
              <a:t>Motives which Influence Purchase </a:t>
            </a:r>
            <a:r>
              <a:rPr lang="en-US" sz="2800" b="1" u="sng" dirty="0" smtClean="0">
                <a:solidFill>
                  <a:srgbClr val="92D050"/>
                </a:solidFill>
              </a:rPr>
              <a:t>Decision</a:t>
            </a:r>
          </a:p>
          <a:p>
            <a:pPr marL="68580" indent="0">
              <a:buNone/>
            </a:pPr>
            <a:r>
              <a:rPr lang="en-US" sz="2800" dirty="0" smtClean="0"/>
              <a:t>i</a:t>
            </a:r>
            <a:r>
              <a:rPr lang="en-US" sz="2800" dirty="0"/>
              <a:t>. Product Motives </a:t>
            </a:r>
            <a:r>
              <a:rPr lang="en-US" sz="2800" dirty="0" smtClean="0"/>
              <a:t>              ii </a:t>
            </a:r>
            <a:r>
              <a:rPr lang="en-US" sz="2800" dirty="0"/>
              <a:t>Patronage Motives </a:t>
            </a:r>
          </a:p>
          <a:p>
            <a:pPr marL="68580" indent="0">
              <a:buNone/>
            </a:pPr>
            <a:r>
              <a:rPr lang="en-US" sz="2800" b="1" dirty="0" smtClean="0">
                <a:solidFill>
                  <a:srgbClr val="92D050"/>
                </a:solidFill>
              </a:rPr>
              <a:t> </a:t>
            </a:r>
            <a:r>
              <a:rPr lang="en-US" b="1" dirty="0" smtClean="0"/>
              <a:t>i</a:t>
            </a:r>
            <a:r>
              <a:rPr lang="en-US" b="1" dirty="0"/>
              <a:t>. Product Motives </a:t>
            </a:r>
            <a:endParaRPr lang="en-US" dirty="0"/>
          </a:p>
          <a:p>
            <a:pPr marL="68580" indent="0" algn="just">
              <a:buNone/>
            </a:pPr>
            <a:r>
              <a:rPr lang="en-US" dirty="0"/>
              <a:t>Product motives may be defined as those impulses, desires and considerations which make the buyer purchase a product. These may still be classified on the basis of nature of satisfaction: </a:t>
            </a:r>
            <a:endParaRPr lang="en-US" dirty="0" smtClean="0"/>
          </a:p>
          <a:p>
            <a:pPr marL="822960" lvl="1" indent="-457200" algn="just">
              <a:buFont typeface="+mj-lt"/>
              <a:buAutoNum type="alphaLcParenR"/>
            </a:pPr>
            <a:r>
              <a:rPr lang="en-US" b="1" dirty="0" smtClean="0"/>
              <a:t>Emotional </a:t>
            </a:r>
            <a:r>
              <a:rPr lang="en-US" b="1" dirty="0"/>
              <a:t>Product Motives </a:t>
            </a:r>
            <a:r>
              <a:rPr lang="en-US" dirty="0"/>
              <a:t>are those impulses which persuade the consumer on the basis of his emotion. The buyer does not try to reason out or logically </a:t>
            </a:r>
            <a:r>
              <a:rPr lang="en-US" dirty="0" err="1"/>
              <a:t>analyse</a:t>
            </a:r>
            <a:r>
              <a:rPr lang="en-US" dirty="0"/>
              <a:t> the need for purchase. He makes a buying to satisfy pride, sense of ego, urge to initiate others, and his desire to be </a:t>
            </a:r>
            <a:r>
              <a:rPr lang="en-US" dirty="0" smtClean="0"/>
              <a:t>unique.</a:t>
            </a:r>
          </a:p>
          <a:p>
            <a:pPr marL="822960" lvl="1" indent="-457200" algn="just">
              <a:buFont typeface="+mj-lt"/>
              <a:buAutoNum type="alphaLcParenR"/>
            </a:pPr>
            <a:r>
              <a:rPr lang="en-US" b="1" dirty="0" smtClean="0"/>
              <a:t>Rational </a:t>
            </a:r>
            <a:r>
              <a:rPr lang="en-US" b="1" dirty="0"/>
              <a:t>Product Motives </a:t>
            </a:r>
            <a:r>
              <a:rPr lang="en-US" dirty="0"/>
              <a:t>are defined as those impulses which arise on the basis of logical analysis and proper evaluation. The buyer makes rational decision after chief evaluation of the purpose, alternatives available, cost benefit, and such valid reasons. </a:t>
            </a:r>
          </a:p>
        </p:txBody>
      </p:sp>
    </p:spTree>
    <p:extLst>
      <p:ext uri="{BB962C8B-B14F-4D97-AF65-F5344CB8AC3E}">
        <p14:creationId xmlns:p14="http://schemas.microsoft.com/office/powerpoint/2010/main" val="1749913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533400"/>
            <a:ext cx="8153400" cy="6096000"/>
          </a:xfrm>
        </p:spPr>
        <p:txBody>
          <a:bodyPr>
            <a:normAutofit lnSpcReduction="10000"/>
          </a:bodyPr>
          <a:lstStyle/>
          <a:p>
            <a:pPr marL="68580" indent="0">
              <a:buNone/>
            </a:pPr>
            <a:r>
              <a:rPr lang="en-US" b="1" dirty="0"/>
              <a:t>ii. Patronage Motives </a:t>
            </a:r>
            <a:endParaRPr lang="en-US" dirty="0"/>
          </a:p>
          <a:p>
            <a:pPr marL="68580" indent="0" algn="just">
              <a:buNone/>
            </a:pPr>
            <a:r>
              <a:rPr lang="en-US" dirty="0" smtClean="0"/>
              <a:t>Patronage(Supportive) </a:t>
            </a:r>
            <a:r>
              <a:rPr lang="en-US" dirty="0"/>
              <a:t>motives may be defined as consideration or impulses which persuade the buyer to patronage specific shops. Just like product motives patronage can also be grouped as emotional and rational. </a:t>
            </a:r>
          </a:p>
          <a:p>
            <a:pPr marL="822960" lvl="1" indent="-457200" algn="just">
              <a:buFont typeface="+mj-lt"/>
              <a:buAutoNum type="alphaLcParenR"/>
            </a:pPr>
            <a:r>
              <a:rPr lang="en-US" sz="2400" b="1" dirty="0"/>
              <a:t>Emotional Patronage Motives </a:t>
            </a:r>
            <a:r>
              <a:rPr lang="en-US" sz="2400" dirty="0"/>
              <a:t>those that persuade a customer to buy from specific shops, without any logical reason behind this action. He may be subjective for shopping in his </a:t>
            </a:r>
            <a:r>
              <a:rPr lang="en-US" sz="2400" dirty="0" err="1"/>
              <a:t>favourite</a:t>
            </a:r>
            <a:r>
              <a:rPr lang="en-US" sz="2400" dirty="0"/>
              <a:t> </a:t>
            </a:r>
            <a:r>
              <a:rPr lang="en-US" sz="2400" dirty="0" smtClean="0"/>
              <a:t>place.</a:t>
            </a:r>
          </a:p>
          <a:p>
            <a:pPr marL="822960" lvl="1" indent="-457200" algn="just">
              <a:buFont typeface="+mj-lt"/>
              <a:buAutoNum type="alphaLcParenR"/>
            </a:pPr>
            <a:r>
              <a:rPr lang="en-US" sz="2400" b="1" dirty="0" smtClean="0"/>
              <a:t>Rational </a:t>
            </a:r>
            <a:r>
              <a:rPr lang="en-US" sz="2400" b="1" dirty="0"/>
              <a:t>Patronage Motives </a:t>
            </a:r>
            <a:r>
              <a:rPr lang="en-US" sz="2400" dirty="0"/>
              <a:t>are those which arise when selecting a place depending on the buyer satisfaction that it offers a wide selection, it has latest models, offers good after-sales service etc. </a:t>
            </a:r>
          </a:p>
        </p:txBody>
      </p:sp>
    </p:spTree>
    <p:extLst>
      <p:ext uri="{BB962C8B-B14F-4D97-AF65-F5344CB8AC3E}">
        <p14:creationId xmlns:p14="http://schemas.microsoft.com/office/powerpoint/2010/main" val="38798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195</TotalTime>
  <Words>722</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2</vt:lpstr>
      <vt:lpstr>Austin</vt:lpstr>
      <vt:lpstr>Consumer Behavior Introduction -2</vt:lpstr>
      <vt:lpstr>Customers versus Consumers </vt:lpstr>
      <vt:lpstr>Organizational Buyer versus Individual Buyer  </vt:lpstr>
      <vt:lpstr>PowerPoint Presentation</vt:lpstr>
      <vt:lpstr>PowerPoint Presentation</vt:lpstr>
      <vt:lpstr>PowerPoint Presentation</vt:lpstr>
      <vt:lpstr>      Consumer Motives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User7</dc:creator>
  <cp:lastModifiedBy>Windows User</cp:lastModifiedBy>
  <cp:revision>21</cp:revision>
  <dcterms:created xsi:type="dcterms:W3CDTF">2017-07-07T09:46:21Z</dcterms:created>
  <dcterms:modified xsi:type="dcterms:W3CDTF">2018-09-03T11:39:04Z</dcterms:modified>
</cp:coreProperties>
</file>