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0" r:id="rId14"/>
    <p:sldId id="271" r:id="rId15"/>
    <p:sldId id="272" r:id="rId16"/>
    <p:sldId id="273" r:id="rId17"/>
    <p:sldId id="282" r:id="rId18"/>
    <p:sldId id="275" r:id="rId19"/>
    <p:sldId id="276" r:id="rId20"/>
    <p:sldId id="277" r:id="rId21"/>
    <p:sldId id="278" r:id="rId22"/>
    <p:sldId id="279"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AF929B-279A-468E-B787-30E6EEF592F1}" type="datetimeFigureOut">
              <a:rPr lang="en-US" smtClean="0"/>
              <a:t>9/3/2018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F0396-A80E-4253-9507-EB3B5AF9887C}" type="slidenum">
              <a:rPr lang="en-US" smtClean="0"/>
              <a:t>‹#›</a:t>
            </a:fld>
            <a:endParaRPr lang="en-US"/>
          </a:p>
        </p:txBody>
      </p:sp>
    </p:spTree>
    <p:extLst>
      <p:ext uri="{BB962C8B-B14F-4D97-AF65-F5344CB8AC3E}">
        <p14:creationId xmlns:p14="http://schemas.microsoft.com/office/powerpoint/2010/main" val="71229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FF0396-A80E-4253-9507-EB3B5AF9887C}" type="slidenum">
              <a:rPr lang="en-US" smtClean="0"/>
              <a:t>17</a:t>
            </a:fld>
            <a:endParaRPr lang="en-US"/>
          </a:p>
        </p:txBody>
      </p:sp>
    </p:spTree>
    <p:extLst>
      <p:ext uri="{BB962C8B-B14F-4D97-AF65-F5344CB8AC3E}">
        <p14:creationId xmlns:p14="http://schemas.microsoft.com/office/powerpoint/2010/main" val="67744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7E21A37-F31F-4790-97B5-DCE248CE6DF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E21A37-F31F-4790-97B5-DCE248CE6D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E21A37-F31F-4790-97B5-DCE248CE6D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E21A37-F31F-4790-97B5-DCE248CE6D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E21A37-F31F-4790-97B5-DCE248CE6DF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E21A37-F31F-4790-97B5-DCE248CE6D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E21A37-F31F-4790-97B5-DCE248CE6D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E21A37-F31F-4790-97B5-DCE248CE6D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E21A37-F31F-4790-97B5-DCE248CE6DF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E21A37-F31F-4790-97B5-DCE248CE6D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AED9EE8-D167-4771-B665-2CB4C979547A}" type="datetimeFigureOut">
              <a:rPr lang="en-US" smtClean="0"/>
              <a:t>9/3/2018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E21A37-F31F-4790-97B5-DCE248CE6DF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ED9EE8-D167-4771-B665-2CB4C979547A}" type="datetimeFigureOut">
              <a:rPr lang="en-US" smtClean="0"/>
              <a:t>9/3/2018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7E21A37-F31F-4790-97B5-DCE248CE6DF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990600" y="3276600"/>
            <a:ext cx="8153400" cy="1752600"/>
          </a:xfrm>
        </p:spPr>
        <p:txBody>
          <a:bodyPr>
            <a:noAutofit/>
          </a:bodyPr>
          <a:lstStyle/>
          <a:p>
            <a:pPr algn="ctr"/>
            <a:r>
              <a:rPr lang="en-US" sz="5400" b="1" u="sng" dirty="0" smtClean="0"/>
              <a:t>Consumer Involvement &amp; Decision Making</a:t>
            </a:r>
            <a:endParaRPr lang="en-US" sz="5400" b="1" u="sng" dirty="0"/>
          </a:p>
        </p:txBody>
      </p:sp>
    </p:spTree>
    <p:extLst>
      <p:ext uri="{BB962C8B-B14F-4D97-AF65-F5344CB8AC3E}">
        <p14:creationId xmlns:p14="http://schemas.microsoft.com/office/powerpoint/2010/main" val="2364874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152400"/>
            <a:ext cx="7498080" cy="122238"/>
          </a:xfrm>
        </p:spPr>
        <p:txBody>
          <a:bodyPr>
            <a:normAutofit fontScale="90000"/>
          </a:bodyPr>
          <a:lstStyle/>
          <a:p>
            <a:endParaRPr lang="en-US" dirty="0"/>
          </a:p>
        </p:txBody>
      </p:sp>
      <p:sp>
        <p:nvSpPr>
          <p:cNvPr id="3" name="Content Placeholder 2"/>
          <p:cNvSpPr>
            <a:spLocks noGrp="1"/>
          </p:cNvSpPr>
          <p:nvPr>
            <p:ph idx="1"/>
          </p:nvPr>
        </p:nvSpPr>
        <p:spPr>
          <a:xfrm>
            <a:off x="1066800" y="228600"/>
            <a:ext cx="7924800" cy="6477000"/>
          </a:xfrm>
        </p:spPr>
        <p:txBody>
          <a:bodyPr>
            <a:normAutofit fontScale="85000" lnSpcReduction="20000"/>
          </a:bodyPr>
          <a:lstStyle/>
          <a:p>
            <a:pPr algn="just"/>
            <a:r>
              <a:rPr lang="en-US" b="1" dirty="0"/>
              <a:t>Processing of Information </a:t>
            </a:r>
            <a:endParaRPr lang="en-US" dirty="0"/>
          </a:p>
          <a:p>
            <a:pPr marL="82296" indent="0" algn="just">
              <a:buNone/>
            </a:pPr>
            <a:r>
              <a:rPr lang="en-US" dirty="0"/>
              <a:t>Processing of information means </a:t>
            </a:r>
            <a:r>
              <a:rPr lang="en-US" i="1" dirty="0"/>
              <a:t>depth of comprehension</a:t>
            </a:r>
            <a:r>
              <a:rPr lang="en-US" dirty="0"/>
              <a:t>, </a:t>
            </a:r>
            <a:r>
              <a:rPr lang="en-US" i="1" dirty="0"/>
              <a:t>extent of cognitive elaboration</a:t>
            </a:r>
            <a:r>
              <a:rPr lang="en-US" dirty="0"/>
              <a:t>, and the extent of </a:t>
            </a:r>
            <a:r>
              <a:rPr lang="en-US" i="1" dirty="0"/>
              <a:t>emotional arousal </a:t>
            </a:r>
            <a:r>
              <a:rPr lang="en-US" dirty="0"/>
              <a:t>of </a:t>
            </a:r>
            <a:r>
              <a:rPr lang="en-US" dirty="0" smtClean="0"/>
              <a:t>information. </a:t>
            </a:r>
          </a:p>
          <a:p>
            <a:pPr algn="just">
              <a:buFont typeface="Wingdings" pitchFamily="2" charset="2"/>
              <a:buChar char="Ø"/>
            </a:pPr>
            <a:r>
              <a:rPr lang="en-US" b="1" dirty="0" smtClean="0"/>
              <a:t>Depth </a:t>
            </a:r>
            <a:r>
              <a:rPr lang="en-US" b="1" dirty="0"/>
              <a:t>of Comprehension </a:t>
            </a:r>
            <a:endParaRPr lang="en-US" dirty="0"/>
          </a:p>
          <a:p>
            <a:pPr algn="just"/>
            <a:r>
              <a:rPr lang="en-US" dirty="0"/>
              <a:t>Highly involved customers tend to process product information at deeper levels of understanding than the ones with low involvement. For example educated parents in urban areas are highly involved in baby food purchase decisions than rural uneducated parents. They also retain this information for long time. In this case marketers need to provide information cues to help the consumers to retrieve information from memory. But when the target is low involvement consumers, marketers should make the necessary information as accessible as possible at the time of selection and buying of the product </a:t>
            </a:r>
            <a:r>
              <a:rPr lang="en-US" dirty="0" smtClean="0"/>
              <a:t>.</a:t>
            </a:r>
            <a:endParaRPr lang="en-US" dirty="0"/>
          </a:p>
        </p:txBody>
      </p:sp>
    </p:spTree>
    <p:extLst>
      <p:ext uri="{BB962C8B-B14F-4D97-AF65-F5344CB8AC3E}">
        <p14:creationId xmlns:p14="http://schemas.microsoft.com/office/powerpoint/2010/main" val="1357760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990600" y="228600"/>
            <a:ext cx="8077200" cy="6629400"/>
          </a:xfrm>
        </p:spPr>
        <p:txBody>
          <a:bodyPr>
            <a:normAutofit fontScale="92500" lnSpcReduction="20000"/>
          </a:bodyPr>
          <a:lstStyle/>
          <a:p>
            <a:pPr marL="82296" indent="0">
              <a:buNone/>
            </a:pPr>
            <a:r>
              <a:rPr lang="en-US" b="1" dirty="0" smtClean="0"/>
              <a:t>b.	</a:t>
            </a:r>
            <a:r>
              <a:rPr lang="en-US" sz="3000" b="1" dirty="0" smtClean="0"/>
              <a:t>Extent </a:t>
            </a:r>
            <a:r>
              <a:rPr lang="en-US" sz="3000" b="1" dirty="0"/>
              <a:t>of Cognitive Elaboration </a:t>
            </a:r>
            <a:endParaRPr lang="en-US" dirty="0"/>
          </a:p>
          <a:p>
            <a:pPr algn="just"/>
            <a:r>
              <a:rPr lang="en-US" sz="2800" dirty="0"/>
              <a:t>Highly involved customers think more about product choices than consumers with low involvement. Their deep understanding involves support arguments and / or counter arguments. That is, highly involved consumers tend to generate cognitive responses either in support of the product information or against the information provided by the marketers. </a:t>
            </a:r>
            <a:endParaRPr lang="en-US" sz="2800" dirty="0" smtClean="0"/>
          </a:p>
          <a:p>
            <a:pPr marL="82296" indent="0" algn="just">
              <a:buNone/>
            </a:pPr>
            <a:endParaRPr lang="en-US" sz="2800" dirty="0" smtClean="0"/>
          </a:p>
          <a:p>
            <a:pPr algn="just"/>
            <a:r>
              <a:rPr lang="en-US" sz="2800" dirty="0" smtClean="0"/>
              <a:t>If </a:t>
            </a:r>
            <a:r>
              <a:rPr lang="en-US" sz="2800" dirty="0"/>
              <a:t>we talk of the previous example, marketing baby food products, the product all though effective may have significant side effects like obesity. Educated parents are likely to give this the great deal of thought before giving it to their children. To ensure that the parents generate positive thoughts, the marketers have to mention a quality argument that the product benefits outweigh its negative effects. If the arguments are less informed and not persuasive, it is likely to produce negative thoughts resulting in an unfavorable attitude towards the product. </a:t>
            </a:r>
          </a:p>
          <a:p>
            <a:pPr marL="82296" indent="0" algn="just">
              <a:buNone/>
            </a:pPr>
            <a:endParaRPr lang="en-US" sz="2800" dirty="0"/>
          </a:p>
        </p:txBody>
      </p:sp>
    </p:spTree>
    <p:extLst>
      <p:ext uri="{BB962C8B-B14F-4D97-AF65-F5344CB8AC3E}">
        <p14:creationId xmlns:p14="http://schemas.microsoft.com/office/powerpoint/2010/main" val="1506992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066800" y="685800"/>
            <a:ext cx="8001000" cy="6019800"/>
          </a:xfrm>
        </p:spPr>
        <p:txBody>
          <a:bodyPr>
            <a:noAutofit/>
          </a:bodyPr>
          <a:lstStyle/>
          <a:p>
            <a:pPr marL="596646" indent="-514350">
              <a:buAutoNum type="alphaLcPeriod" startAt="3"/>
            </a:pPr>
            <a:r>
              <a:rPr lang="en-US" b="1" dirty="0" smtClean="0"/>
              <a:t>Level </a:t>
            </a:r>
            <a:r>
              <a:rPr lang="en-US" b="1" dirty="0"/>
              <a:t>of Emotional Arousal </a:t>
            </a:r>
            <a:endParaRPr lang="en-US" b="1" dirty="0" smtClean="0"/>
          </a:p>
          <a:p>
            <a:pPr marL="82296" indent="0">
              <a:buNone/>
            </a:pPr>
            <a:endParaRPr lang="en-US" dirty="0"/>
          </a:p>
          <a:p>
            <a:pPr algn="just"/>
            <a:r>
              <a:rPr lang="en-US" sz="2800" dirty="0"/>
              <a:t>Highly involved consumers are more emotional than less involved consumers. </a:t>
            </a:r>
            <a:endParaRPr lang="en-US" sz="2800" dirty="0" smtClean="0"/>
          </a:p>
          <a:p>
            <a:pPr marL="82296" indent="0" algn="just">
              <a:buNone/>
            </a:pPr>
            <a:endParaRPr lang="en-US" sz="2800" dirty="0"/>
          </a:p>
          <a:p>
            <a:pPr algn="just"/>
            <a:r>
              <a:rPr lang="en-US" sz="2800" dirty="0"/>
              <a:t>The highly involved consumers react more strongly to the product-related information which may act for or against marketers. This is because the negative interpretation is likely to be exaggerated more number of times causing the customers to reject the product. </a:t>
            </a:r>
            <a:endParaRPr lang="en-US" sz="2800" dirty="0" smtClean="0"/>
          </a:p>
          <a:p>
            <a:pPr algn="just"/>
            <a:endParaRPr lang="en-US" sz="2300" dirty="0"/>
          </a:p>
        </p:txBody>
      </p:sp>
    </p:spTree>
    <p:extLst>
      <p:ext uri="{BB962C8B-B14F-4D97-AF65-F5344CB8AC3E}">
        <p14:creationId xmlns:p14="http://schemas.microsoft.com/office/powerpoint/2010/main" val="3390453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066800" y="228600"/>
            <a:ext cx="7866888" cy="6477000"/>
          </a:xfrm>
        </p:spPr>
        <p:txBody>
          <a:bodyPr>
            <a:normAutofit fontScale="85000" lnSpcReduction="10000"/>
          </a:bodyPr>
          <a:lstStyle/>
          <a:p>
            <a:pPr marL="82296" indent="0">
              <a:buNone/>
            </a:pPr>
            <a:r>
              <a:rPr lang="en-US" b="1" dirty="0" smtClean="0"/>
              <a:t>Information </a:t>
            </a:r>
            <a:r>
              <a:rPr lang="en-US" b="1" dirty="0"/>
              <a:t>Transmission </a:t>
            </a:r>
            <a:endParaRPr lang="en-US" dirty="0"/>
          </a:p>
          <a:p>
            <a:pPr algn="just"/>
            <a:r>
              <a:rPr lang="en-US" dirty="0"/>
              <a:t>Transmission of information is the extent to which greatly involved customers send information about the product to others. This is done usually through word-of-mouth communication. </a:t>
            </a:r>
            <a:endParaRPr lang="en-US" dirty="0" smtClean="0"/>
          </a:p>
          <a:p>
            <a:pPr algn="just"/>
            <a:r>
              <a:rPr lang="en-US" dirty="0" smtClean="0"/>
              <a:t>The </a:t>
            </a:r>
            <a:r>
              <a:rPr lang="en-US" dirty="0"/>
              <a:t>researchers have shown that if consumers are highly involved they talk about the product frequently than others. </a:t>
            </a:r>
            <a:endParaRPr lang="en-US" dirty="0" smtClean="0"/>
          </a:p>
          <a:p>
            <a:pPr algn="just"/>
            <a:r>
              <a:rPr lang="en-US" dirty="0" smtClean="0"/>
              <a:t>Satisfied </a:t>
            </a:r>
            <a:r>
              <a:rPr lang="en-US" dirty="0"/>
              <a:t>consumers are likely to speak </a:t>
            </a:r>
            <a:r>
              <a:rPr lang="en-US" dirty="0" err="1"/>
              <a:t>favourable</a:t>
            </a:r>
            <a:r>
              <a:rPr lang="en-US" dirty="0"/>
              <a:t> about the product, while unsatisfied speak negatively. Therefore, marketers catering to highly involved consumers should attempt to enhance consumer satisfaction and decrease dissatisfaction. </a:t>
            </a:r>
            <a:endParaRPr lang="en-US" dirty="0" smtClean="0"/>
          </a:p>
          <a:p>
            <a:pPr algn="just"/>
            <a:r>
              <a:rPr lang="en-US" smtClean="0"/>
              <a:t>For </a:t>
            </a:r>
            <a:r>
              <a:rPr lang="en-US" dirty="0"/>
              <a:t>example, customer happy with ONIDA television communicates the same to others through word-of-mouth. </a:t>
            </a:r>
          </a:p>
          <a:p>
            <a:pPr marL="82296" indent="0">
              <a:buNone/>
            </a:pPr>
            <a:endParaRPr lang="en-US" dirty="0"/>
          </a:p>
        </p:txBody>
      </p:sp>
    </p:spTree>
    <p:extLst>
      <p:ext uri="{BB962C8B-B14F-4D97-AF65-F5344CB8AC3E}">
        <p14:creationId xmlns:p14="http://schemas.microsoft.com/office/powerpoint/2010/main" val="3808021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381000"/>
            <a:ext cx="7498080" cy="381000"/>
          </a:xfrm>
        </p:spPr>
        <p:txBody>
          <a:bodyPr>
            <a:normAutofit fontScale="90000"/>
          </a:bodyPr>
          <a:lstStyle/>
          <a:p>
            <a:endParaRPr lang="en-US" dirty="0"/>
          </a:p>
        </p:txBody>
      </p:sp>
      <p:sp>
        <p:nvSpPr>
          <p:cNvPr id="3" name="Content Placeholder 2"/>
          <p:cNvSpPr>
            <a:spLocks noGrp="1"/>
          </p:cNvSpPr>
          <p:nvPr>
            <p:ph idx="1"/>
          </p:nvPr>
        </p:nvSpPr>
        <p:spPr>
          <a:xfrm>
            <a:off x="1066800" y="228600"/>
            <a:ext cx="7866888" cy="6477000"/>
          </a:xfrm>
        </p:spPr>
        <p:txBody>
          <a:bodyPr>
            <a:normAutofit/>
          </a:bodyPr>
          <a:lstStyle/>
          <a:p>
            <a:pPr marL="82296" indent="0">
              <a:buNone/>
            </a:pPr>
            <a:r>
              <a:rPr lang="en-US" b="1" u="sng" dirty="0"/>
              <a:t>Models of Consumer Involvement </a:t>
            </a:r>
            <a:endParaRPr lang="en-US" u="sng" dirty="0"/>
          </a:p>
          <a:p>
            <a:pPr algn="just"/>
            <a:r>
              <a:rPr lang="en-US" dirty="0"/>
              <a:t>There are four prominent models of consumer behavior based on involvement which help marketers in making strategic decision particularly in marketing communication related strategies. The </a:t>
            </a:r>
            <a:r>
              <a:rPr lang="en-US" dirty="0" smtClean="0"/>
              <a:t>four </a:t>
            </a:r>
            <a:r>
              <a:rPr lang="en-US" dirty="0"/>
              <a:t>models are as follows</a:t>
            </a:r>
            <a:r>
              <a:rPr lang="en-US" dirty="0" smtClean="0"/>
              <a:t>.</a:t>
            </a:r>
          </a:p>
          <a:p>
            <a:endParaRPr lang="en-US" dirty="0"/>
          </a:p>
          <a:p>
            <a:pPr marL="596646" indent="-514350">
              <a:buFont typeface="+mj-lt"/>
              <a:buAutoNum type="arabicPeriod"/>
            </a:pPr>
            <a:r>
              <a:rPr lang="en-US" dirty="0"/>
              <a:t>Low Involvement Learning Model </a:t>
            </a:r>
            <a:endParaRPr lang="en-US" dirty="0" smtClean="0"/>
          </a:p>
          <a:p>
            <a:pPr marL="596646" indent="-514350">
              <a:buFont typeface="+mj-lt"/>
              <a:buAutoNum type="arabicPeriod"/>
            </a:pPr>
            <a:r>
              <a:rPr lang="en-US" dirty="0" smtClean="0"/>
              <a:t>Learn-Feel-Do </a:t>
            </a:r>
            <a:r>
              <a:rPr lang="en-US" dirty="0"/>
              <a:t>Hierarchy model </a:t>
            </a:r>
            <a:endParaRPr lang="en-US" dirty="0" smtClean="0"/>
          </a:p>
          <a:p>
            <a:pPr marL="596646" indent="-514350">
              <a:buFont typeface="+mj-lt"/>
              <a:buAutoNum type="arabicPeriod"/>
            </a:pPr>
            <a:r>
              <a:rPr lang="en-US" dirty="0" smtClean="0"/>
              <a:t>Level </a:t>
            </a:r>
            <a:r>
              <a:rPr lang="en-US" dirty="0"/>
              <a:t>of Message Processing Model </a:t>
            </a:r>
            <a:endParaRPr lang="en-US" dirty="0" smtClean="0"/>
          </a:p>
          <a:p>
            <a:pPr marL="596646" indent="-514350">
              <a:buFont typeface="+mj-lt"/>
              <a:buAutoNum type="arabicPeriod"/>
            </a:pPr>
            <a:r>
              <a:rPr lang="en-US" dirty="0" smtClean="0"/>
              <a:t>Product </a:t>
            </a:r>
            <a:r>
              <a:rPr lang="en-US" dirty="0"/>
              <a:t>versus Brand Involvement Model </a:t>
            </a:r>
          </a:p>
          <a:p>
            <a:endParaRPr lang="en-US" dirty="0"/>
          </a:p>
        </p:txBody>
      </p:sp>
    </p:spTree>
    <p:extLst>
      <p:ext uri="{BB962C8B-B14F-4D97-AF65-F5344CB8AC3E}">
        <p14:creationId xmlns:p14="http://schemas.microsoft.com/office/powerpoint/2010/main" val="1646956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066800" y="228600"/>
            <a:ext cx="7866888" cy="6553200"/>
          </a:xfrm>
        </p:spPr>
        <p:txBody>
          <a:bodyPr>
            <a:normAutofit/>
          </a:bodyPr>
          <a:lstStyle/>
          <a:p>
            <a:pPr marL="82296" indent="0">
              <a:buNone/>
            </a:pPr>
            <a:r>
              <a:rPr lang="en-US" b="1" dirty="0"/>
              <a:t>1. Low Involvement Learning Model </a:t>
            </a:r>
            <a:endParaRPr lang="en-US" dirty="0"/>
          </a:p>
          <a:p>
            <a:r>
              <a:rPr lang="en-US" dirty="0"/>
              <a:t>Low Involvement products are those which are at low risk, perhaps by virtue of being inexpensive, and repeatedly used by consumers. Marketers try to sell the products without changing the attitudes of consumers. New product beliefs replace old brand perceptions. Marketers achieve low– involvement learning through proper positioning. For example, writing pen with the ‘uninterrupted flow’, and tooth paste with ‘mouth wash’ positioning attracts new consumers. </a:t>
            </a:r>
          </a:p>
        </p:txBody>
      </p:sp>
    </p:spTree>
    <p:extLst>
      <p:ext uri="{BB962C8B-B14F-4D97-AF65-F5344CB8AC3E}">
        <p14:creationId xmlns:p14="http://schemas.microsoft.com/office/powerpoint/2010/main" val="3338036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066800" y="152400"/>
            <a:ext cx="7924800" cy="6629400"/>
          </a:xfrm>
        </p:spPr>
        <p:txBody>
          <a:bodyPr>
            <a:normAutofit fontScale="92500" lnSpcReduction="20000"/>
          </a:bodyPr>
          <a:lstStyle/>
          <a:p>
            <a:pPr marL="82296" indent="0">
              <a:buNone/>
            </a:pPr>
            <a:r>
              <a:rPr lang="en-US" b="1" dirty="0"/>
              <a:t>2. Learn-Feel-Do Hierarchy Model </a:t>
            </a:r>
            <a:endParaRPr lang="en-US" dirty="0"/>
          </a:p>
          <a:p>
            <a:pPr algn="just"/>
            <a:r>
              <a:rPr lang="en-US" dirty="0"/>
              <a:t>Buying decisions vary according to the way they are taken. Some decisions are taken with lot of thinking others are taken with great feelings. Some are made through force of habit and others are made consciously. The learn-feel-do hierarchy is simple matrix that attributes consumer choice to information (learn), attitude (feel), and behavior (do) issues. </a:t>
            </a:r>
            <a:endParaRPr lang="en-US" dirty="0" smtClean="0"/>
          </a:p>
          <a:p>
            <a:pPr algn="just"/>
            <a:r>
              <a:rPr lang="en-US" dirty="0" smtClean="0"/>
              <a:t>The </a:t>
            </a:r>
            <a:r>
              <a:rPr lang="en-US" dirty="0"/>
              <a:t>matrix has four quadrants, each specifying a major marketing communication goal to be informative, to be effective, to be habit forming, or promote self-satisfaction. </a:t>
            </a:r>
            <a:endParaRPr lang="en-US" dirty="0" smtClean="0"/>
          </a:p>
          <a:p>
            <a:pPr algn="just"/>
            <a:r>
              <a:rPr lang="en-US" dirty="0" smtClean="0"/>
              <a:t>Thinking </a:t>
            </a:r>
            <a:r>
              <a:rPr lang="en-US" dirty="0"/>
              <a:t>and feeling are shown as a continuum - some decisions involve one or the other and many involve elements of both. High and low importance is also represented as a continuum. </a:t>
            </a:r>
          </a:p>
        </p:txBody>
      </p:sp>
    </p:spTree>
    <p:extLst>
      <p:ext uri="{BB962C8B-B14F-4D97-AF65-F5344CB8AC3E}">
        <p14:creationId xmlns:p14="http://schemas.microsoft.com/office/powerpoint/2010/main" val="3324455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90600" y="152400"/>
            <a:ext cx="7943088" cy="6705600"/>
          </a:xfrm>
        </p:spPr>
        <p:txBody>
          <a:bodyPr>
            <a:normAutofit/>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5757312"/>
              </p:ext>
            </p:extLst>
          </p:nvPr>
        </p:nvGraphicFramePr>
        <p:xfrm>
          <a:off x="2514600" y="1371600"/>
          <a:ext cx="6343650" cy="4572000"/>
        </p:xfrm>
        <a:graphic>
          <a:graphicData uri="http://schemas.openxmlformats.org/drawingml/2006/table">
            <a:tbl>
              <a:tblPr firstRow="1" bandRow="1">
                <a:tableStyleId>{5C22544A-7EE6-4342-B048-85BDC9FD1C3A}</a:tableStyleId>
              </a:tblPr>
              <a:tblGrid>
                <a:gridCol w="3171825"/>
                <a:gridCol w="3171825"/>
              </a:tblGrid>
              <a:tr h="2363057">
                <a:tc>
                  <a:txBody>
                    <a:bodyPr/>
                    <a:lstStyle/>
                    <a:p>
                      <a:pPr marL="457200" indent="-457200" algn="ctr">
                        <a:buAutoNum type="arabicPeriod"/>
                      </a:pPr>
                      <a:r>
                        <a:rPr lang="en-US" sz="2400" b="0" i="0" u="none" strike="noStrike" baseline="0" dirty="0" smtClean="0">
                          <a:solidFill>
                            <a:srgbClr val="000000"/>
                          </a:solidFill>
                          <a:latin typeface="Times New Roman"/>
                        </a:rPr>
                        <a:t>Informative (Thinker)</a:t>
                      </a:r>
                    </a:p>
                    <a:p>
                      <a:pPr marL="0" indent="0" algn="ctr">
                        <a:buNone/>
                      </a:pPr>
                      <a:r>
                        <a:rPr lang="en-US" sz="2400" b="0" i="0" u="none" strike="noStrike" baseline="0" dirty="0" smtClean="0">
                          <a:solidFill>
                            <a:srgbClr val="000000"/>
                          </a:solidFill>
                          <a:latin typeface="Times New Roman"/>
                        </a:rPr>
                        <a:t>Model</a:t>
                      </a:r>
                    </a:p>
                    <a:p>
                      <a:pPr marL="0" indent="0" algn="ctr">
                        <a:buNone/>
                      </a:pPr>
                      <a:r>
                        <a:rPr lang="en-US" sz="2400" b="0" i="0" u="none" strike="noStrike" baseline="0" dirty="0" smtClean="0">
                          <a:solidFill>
                            <a:srgbClr val="000000"/>
                          </a:solidFill>
                          <a:latin typeface="Times New Roman"/>
                        </a:rPr>
                        <a:t>Learn-Feel-Do </a:t>
                      </a:r>
                      <a:endParaRPr lang="en-US" sz="4000" dirty="0"/>
                    </a:p>
                  </a:txBody>
                  <a:tcPr/>
                </a:tc>
                <a:tc>
                  <a:txBody>
                    <a:bodyPr/>
                    <a:lstStyle/>
                    <a:p>
                      <a:pPr algn="ctr"/>
                      <a:r>
                        <a:rPr lang="en-US" sz="2400" b="0" i="0" u="none" strike="noStrike" baseline="0" dirty="0" smtClean="0">
                          <a:solidFill>
                            <a:srgbClr val="000000"/>
                          </a:solidFill>
                          <a:latin typeface="Times New Roman"/>
                        </a:rPr>
                        <a:t>2. Affective </a:t>
                      </a:r>
                    </a:p>
                    <a:p>
                      <a:pPr algn="ctr"/>
                      <a:r>
                        <a:rPr lang="en-US" sz="2400" b="0" i="0" u="none" strike="noStrike" baseline="0" dirty="0" smtClean="0">
                          <a:solidFill>
                            <a:srgbClr val="000000"/>
                          </a:solidFill>
                          <a:latin typeface="Times New Roman"/>
                        </a:rPr>
                        <a:t>( Feeler ) </a:t>
                      </a:r>
                    </a:p>
                    <a:p>
                      <a:pPr algn="ctr"/>
                      <a:r>
                        <a:rPr lang="en-US" sz="2400" b="0" i="0" u="none" strike="noStrike" baseline="0" dirty="0" smtClean="0">
                          <a:solidFill>
                            <a:srgbClr val="000000"/>
                          </a:solidFill>
                          <a:latin typeface="Times New Roman"/>
                        </a:rPr>
                        <a:t>Model : </a:t>
                      </a:r>
                    </a:p>
                    <a:p>
                      <a:pPr algn="ctr"/>
                      <a:r>
                        <a:rPr lang="en-US" sz="2400" b="0" i="0" u="none" strike="noStrike" baseline="0" dirty="0" smtClean="0">
                          <a:solidFill>
                            <a:srgbClr val="000000"/>
                          </a:solidFill>
                          <a:latin typeface="Times New Roman"/>
                        </a:rPr>
                        <a:t>Feel-Learn-Do </a:t>
                      </a:r>
                      <a:endParaRPr lang="en-US" sz="4000" dirty="0"/>
                    </a:p>
                  </a:txBody>
                  <a:tcPr/>
                </a:tc>
              </a:tr>
              <a:tr h="2208943">
                <a:tc>
                  <a:txBody>
                    <a:bodyPr/>
                    <a:lstStyle/>
                    <a:p>
                      <a:pPr algn="ctr"/>
                      <a:r>
                        <a:rPr lang="fr-FR" sz="2400" b="0" i="0" u="none" strike="noStrike" baseline="0" dirty="0" smtClean="0">
                          <a:solidFill>
                            <a:srgbClr val="000000"/>
                          </a:solidFill>
                          <a:latin typeface="Times New Roman"/>
                        </a:rPr>
                        <a:t>3. Habit Formation </a:t>
                      </a:r>
                    </a:p>
                    <a:p>
                      <a:pPr algn="ctr"/>
                      <a:r>
                        <a:rPr lang="en-US" sz="2400" b="0" i="0" u="none" strike="noStrike" baseline="0" dirty="0" smtClean="0">
                          <a:solidFill>
                            <a:srgbClr val="000000"/>
                          </a:solidFill>
                          <a:latin typeface="Times New Roman"/>
                        </a:rPr>
                        <a:t>(Doer) </a:t>
                      </a:r>
                    </a:p>
                    <a:p>
                      <a:pPr algn="ctr"/>
                      <a:r>
                        <a:rPr lang="en-US" sz="2400" b="0" i="0" u="none" strike="noStrike" baseline="0" dirty="0" smtClean="0">
                          <a:solidFill>
                            <a:srgbClr val="000000"/>
                          </a:solidFill>
                          <a:latin typeface="Times New Roman"/>
                        </a:rPr>
                        <a:t> Model: </a:t>
                      </a:r>
                    </a:p>
                    <a:p>
                      <a:pPr algn="ctr"/>
                      <a:r>
                        <a:rPr lang="en-US" sz="2400" b="0" i="0" u="none" strike="noStrike" baseline="0" dirty="0" smtClean="0">
                          <a:solidFill>
                            <a:srgbClr val="000000"/>
                          </a:solidFill>
                          <a:latin typeface="Times New Roman"/>
                        </a:rPr>
                        <a:t>Do-Learn-Feel</a:t>
                      </a:r>
                      <a:endParaRPr lang="en-US" sz="4000" dirty="0"/>
                    </a:p>
                  </a:txBody>
                  <a:tcPr/>
                </a:tc>
                <a:tc>
                  <a:txBody>
                    <a:bodyPr/>
                    <a:lstStyle/>
                    <a:p>
                      <a:pPr algn="ctr"/>
                      <a:r>
                        <a:rPr lang="fr-FR" sz="2400" b="0" i="0" u="none" strike="noStrike" baseline="0" dirty="0" smtClean="0">
                          <a:solidFill>
                            <a:srgbClr val="000000"/>
                          </a:solidFill>
                          <a:latin typeface="Times New Roman"/>
                        </a:rPr>
                        <a:t>4.Self- Satisfaction </a:t>
                      </a:r>
                    </a:p>
                    <a:p>
                      <a:pPr algn="ctr"/>
                      <a:r>
                        <a:rPr lang="en-US" sz="2400" b="0" i="0" u="none" strike="noStrike" baseline="0" dirty="0" smtClean="0">
                          <a:solidFill>
                            <a:srgbClr val="000000"/>
                          </a:solidFill>
                          <a:latin typeface="Times New Roman"/>
                        </a:rPr>
                        <a:t>( Reactor ) </a:t>
                      </a:r>
                    </a:p>
                    <a:p>
                      <a:pPr algn="ctr"/>
                      <a:r>
                        <a:rPr lang="en-US" sz="2400" b="0" i="0" u="none" strike="noStrike" baseline="0" dirty="0" smtClean="0">
                          <a:solidFill>
                            <a:srgbClr val="000000"/>
                          </a:solidFill>
                          <a:latin typeface="Times New Roman"/>
                        </a:rPr>
                        <a:t> Model: </a:t>
                      </a:r>
                    </a:p>
                    <a:p>
                      <a:pPr algn="ctr"/>
                      <a:r>
                        <a:rPr lang="en-US" sz="2400" b="0" i="0" u="none" strike="noStrike" baseline="0" dirty="0" smtClean="0">
                          <a:solidFill>
                            <a:srgbClr val="000000"/>
                          </a:solidFill>
                          <a:latin typeface="Times New Roman"/>
                        </a:rPr>
                        <a:t>Do-Feel-Learn </a:t>
                      </a:r>
                      <a:endParaRPr lang="en-US" sz="4000" dirty="0"/>
                    </a:p>
                  </a:txBody>
                  <a:tcPr/>
                </a:tc>
              </a:tr>
            </a:tbl>
          </a:graphicData>
        </a:graphic>
      </p:graphicFrame>
      <p:cxnSp>
        <p:nvCxnSpPr>
          <p:cNvPr id="6" name="Straight Arrow Connector 5"/>
          <p:cNvCxnSpPr/>
          <p:nvPr/>
        </p:nvCxnSpPr>
        <p:spPr>
          <a:xfrm>
            <a:off x="2971800" y="762000"/>
            <a:ext cx="518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133600" y="1600200"/>
            <a:ext cx="0" cy="403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62600" y="990600"/>
            <a:ext cx="1524000" cy="369332"/>
          </a:xfrm>
          <a:prstGeom prst="rect">
            <a:avLst/>
          </a:prstGeom>
          <a:noFill/>
        </p:spPr>
        <p:txBody>
          <a:bodyPr wrap="square" rtlCol="0">
            <a:spAutoFit/>
          </a:bodyPr>
          <a:lstStyle/>
          <a:p>
            <a:r>
              <a:rPr lang="en-US" dirty="0" smtClean="0"/>
              <a:t>Thinking</a:t>
            </a:r>
            <a:endParaRPr lang="en-US" dirty="0"/>
          </a:p>
        </p:txBody>
      </p:sp>
      <p:sp>
        <p:nvSpPr>
          <p:cNvPr id="13" name="TextBox 12"/>
          <p:cNvSpPr txBox="1"/>
          <p:nvPr/>
        </p:nvSpPr>
        <p:spPr>
          <a:xfrm>
            <a:off x="1066800" y="3124200"/>
            <a:ext cx="914400" cy="369332"/>
          </a:xfrm>
          <a:prstGeom prst="rect">
            <a:avLst/>
          </a:prstGeom>
          <a:noFill/>
        </p:spPr>
        <p:txBody>
          <a:bodyPr wrap="square" rtlCol="0">
            <a:spAutoFit/>
          </a:bodyPr>
          <a:lstStyle/>
          <a:p>
            <a:r>
              <a:rPr lang="en-US" dirty="0" smtClean="0"/>
              <a:t>Feeling</a:t>
            </a:r>
            <a:endParaRPr lang="en-US" dirty="0"/>
          </a:p>
        </p:txBody>
      </p:sp>
      <p:sp>
        <p:nvSpPr>
          <p:cNvPr id="14" name="TextBox 13"/>
          <p:cNvSpPr txBox="1"/>
          <p:nvPr/>
        </p:nvSpPr>
        <p:spPr>
          <a:xfrm>
            <a:off x="1181100" y="6192982"/>
            <a:ext cx="3581400" cy="369332"/>
          </a:xfrm>
          <a:prstGeom prst="rect">
            <a:avLst/>
          </a:prstGeom>
          <a:noFill/>
        </p:spPr>
        <p:txBody>
          <a:bodyPr wrap="square" rtlCol="0">
            <a:spAutoFit/>
          </a:bodyPr>
          <a:lstStyle/>
          <a:p>
            <a:r>
              <a:rPr lang="en-US" dirty="0" smtClean="0"/>
              <a:t>Low Involvement</a:t>
            </a:r>
            <a:endParaRPr lang="en-US" dirty="0"/>
          </a:p>
        </p:txBody>
      </p:sp>
      <p:sp>
        <p:nvSpPr>
          <p:cNvPr id="15" name="TextBox 14"/>
          <p:cNvSpPr txBox="1"/>
          <p:nvPr/>
        </p:nvSpPr>
        <p:spPr>
          <a:xfrm>
            <a:off x="1181100" y="457200"/>
            <a:ext cx="2857500" cy="369332"/>
          </a:xfrm>
          <a:prstGeom prst="rect">
            <a:avLst/>
          </a:prstGeom>
          <a:noFill/>
        </p:spPr>
        <p:txBody>
          <a:bodyPr wrap="square" rtlCol="0">
            <a:spAutoFit/>
          </a:bodyPr>
          <a:lstStyle/>
          <a:p>
            <a:r>
              <a:rPr lang="en-US" dirty="0" smtClean="0"/>
              <a:t>High Involvement</a:t>
            </a:r>
            <a:endParaRPr lang="en-US" dirty="0"/>
          </a:p>
        </p:txBody>
      </p:sp>
    </p:spTree>
    <p:extLst>
      <p:ext uri="{BB962C8B-B14F-4D97-AF65-F5344CB8AC3E}">
        <p14:creationId xmlns:p14="http://schemas.microsoft.com/office/powerpoint/2010/main" val="1758384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219200" y="228600"/>
            <a:ext cx="7714488" cy="6477000"/>
          </a:xfrm>
        </p:spPr>
        <p:txBody>
          <a:bodyPr>
            <a:normAutofit fontScale="85000" lnSpcReduction="20000"/>
          </a:bodyPr>
          <a:lstStyle/>
          <a:p>
            <a:pPr marL="82296" indent="0">
              <a:buNone/>
            </a:pPr>
            <a:r>
              <a:rPr lang="en-US" b="1" i="1" dirty="0"/>
              <a:t>(I) High Involvement / High Thinking </a:t>
            </a:r>
            <a:endParaRPr lang="en-US" dirty="0"/>
          </a:p>
          <a:p>
            <a:pPr algn="just"/>
            <a:r>
              <a:rPr lang="en-US" dirty="0"/>
              <a:t>Purchases in first quadrant require more information, both because of the importance of the product to the consumer and thinking issues related to the purchases. Major purchases such as cars, houses and other expensive and infrequently buying items come under this category. The strategy model is learn-feel-do. Marketers have to furnish full information to get consumer acceptance of the product. </a:t>
            </a:r>
          </a:p>
          <a:p>
            <a:pPr marL="82296" indent="0">
              <a:buNone/>
            </a:pPr>
            <a:r>
              <a:rPr lang="en-US" b="1" i="1" dirty="0"/>
              <a:t>(ii) High Involvement / High Feeling </a:t>
            </a:r>
            <a:endParaRPr lang="en-US" dirty="0"/>
          </a:p>
          <a:p>
            <a:pPr algn="just"/>
            <a:r>
              <a:rPr lang="en-US" dirty="0"/>
              <a:t>The purchase decisions in second quadrant involve less of information than feeling. Typical purchases tied to self-esteem- jewelry, apparel, cosmetics and accessories come under this category. The strategy model is feel-learn-do. To encourage purchases marketers must approach customers with emotion and appeal. </a:t>
            </a:r>
          </a:p>
        </p:txBody>
      </p:sp>
    </p:spTree>
    <p:extLst>
      <p:ext uri="{BB962C8B-B14F-4D97-AF65-F5344CB8AC3E}">
        <p14:creationId xmlns:p14="http://schemas.microsoft.com/office/powerpoint/2010/main" val="3619146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152400"/>
            <a:ext cx="7498080" cy="122238"/>
          </a:xfrm>
        </p:spPr>
        <p:txBody>
          <a:bodyPr>
            <a:normAutofit fontScale="90000"/>
          </a:bodyPr>
          <a:lstStyle/>
          <a:p>
            <a:endParaRPr lang="en-US" dirty="0"/>
          </a:p>
        </p:txBody>
      </p:sp>
      <p:sp>
        <p:nvSpPr>
          <p:cNvPr id="3" name="Content Placeholder 2"/>
          <p:cNvSpPr>
            <a:spLocks noGrp="1"/>
          </p:cNvSpPr>
          <p:nvPr>
            <p:ph idx="1"/>
          </p:nvPr>
        </p:nvSpPr>
        <p:spPr>
          <a:xfrm>
            <a:off x="1143000" y="228600"/>
            <a:ext cx="7790688" cy="6477000"/>
          </a:xfrm>
        </p:spPr>
        <p:txBody>
          <a:bodyPr>
            <a:normAutofit fontScale="77500" lnSpcReduction="20000"/>
          </a:bodyPr>
          <a:lstStyle/>
          <a:p>
            <a:pPr marL="82296" indent="0">
              <a:buNone/>
            </a:pPr>
            <a:r>
              <a:rPr lang="en-US" b="1" i="1" dirty="0"/>
              <a:t>(iii) Low Involvement / Low Feeling </a:t>
            </a:r>
            <a:endParaRPr lang="en-US" dirty="0"/>
          </a:p>
          <a:p>
            <a:pPr algn="just"/>
            <a:r>
              <a:rPr lang="en-US" dirty="0"/>
              <a:t>The purchases in this quadrant are motivated primarily by the need to satisfy personal tastes, many of which are influenced by self-image. Products like news paper, soft drinks, Liquor etc., fall under this category. Group influences often lead to the purchase of these items. The strategy model is do-feel-learn. It helps marketers to promote products through reference groups and other social factors. </a:t>
            </a:r>
          </a:p>
          <a:p>
            <a:pPr marL="82296" indent="0">
              <a:buNone/>
            </a:pPr>
            <a:r>
              <a:rPr lang="en-US" b="1" i="1" dirty="0"/>
              <a:t>(iv) Low Involvement / Low Thinking </a:t>
            </a:r>
            <a:endParaRPr lang="en-US" dirty="0"/>
          </a:p>
          <a:p>
            <a:pPr algn="just"/>
            <a:r>
              <a:rPr lang="en-US" dirty="0"/>
              <a:t>It involves less in thinking and more of habitual buying. Products like stationery, groceries, food etc., fall under this category. Over a period of time any product can fall in this segment. The role of information is to differentiate any ‘point of difference’ from competitors. Brand loyalty may result simply from the habit. The strategy model is do-learn-feel. It suggests that marketers induce trial through various sales promotion techniques. </a:t>
            </a:r>
          </a:p>
        </p:txBody>
      </p:sp>
    </p:spTree>
    <p:extLst>
      <p:ext uri="{BB962C8B-B14F-4D97-AF65-F5344CB8AC3E}">
        <p14:creationId xmlns:p14="http://schemas.microsoft.com/office/powerpoint/2010/main" val="1423877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838200" y="0"/>
            <a:ext cx="8305800" cy="6858000"/>
          </a:xfrm>
        </p:spPr>
        <p:txBody>
          <a:bodyPr>
            <a:normAutofit lnSpcReduction="10000"/>
          </a:bodyPr>
          <a:lstStyle/>
          <a:p>
            <a:pPr algn="just">
              <a:buFont typeface="Wingdings" pitchFamily="2" charset="2"/>
              <a:buChar char="v"/>
            </a:pPr>
            <a:r>
              <a:rPr lang="en-US" dirty="0"/>
              <a:t>Some consumers are characterized as being more involved in products and shopping than others. </a:t>
            </a:r>
            <a:endParaRPr lang="en-US" dirty="0" smtClean="0"/>
          </a:p>
          <a:p>
            <a:pPr algn="just">
              <a:buFont typeface="Wingdings" pitchFamily="2" charset="2"/>
              <a:buChar char="v"/>
            </a:pPr>
            <a:r>
              <a:rPr lang="en-US" dirty="0" smtClean="0"/>
              <a:t>A </a:t>
            </a:r>
            <a:r>
              <a:rPr lang="en-US" dirty="0"/>
              <a:t>consumer who is highly involved with a product would be interested in knowing a lot about it before purchasing. Hence he reads brochures thoroughly, compares brands and models available at different outlets, asks questions, and looks for recommendations. </a:t>
            </a:r>
            <a:endParaRPr lang="en-US" dirty="0" smtClean="0"/>
          </a:p>
          <a:p>
            <a:pPr algn="just">
              <a:buFont typeface="Wingdings" pitchFamily="2" charset="2"/>
              <a:buChar char="v"/>
            </a:pPr>
            <a:r>
              <a:rPr lang="en-US" dirty="0" smtClean="0"/>
              <a:t>Thus </a:t>
            </a:r>
            <a:r>
              <a:rPr lang="en-US" b="1" dirty="0"/>
              <a:t>consumer involvement </a:t>
            </a:r>
            <a:r>
              <a:rPr lang="en-US" dirty="0"/>
              <a:t>can be defined as heightened state of awareness that motivates consumers to seek out, attend to, and think about product information prior to purchase. </a:t>
            </a:r>
          </a:p>
        </p:txBody>
      </p:sp>
    </p:spTree>
    <p:extLst>
      <p:ext uri="{BB962C8B-B14F-4D97-AF65-F5344CB8AC3E}">
        <p14:creationId xmlns:p14="http://schemas.microsoft.com/office/powerpoint/2010/main" val="3140403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152400"/>
          </a:xfrm>
        </p:spPr>
        <p:txBody>
          <a:bodyPr>
            <a:normAutofit fontScale="90000"/>
          </a:bodyPr>
          <a:lstStyle/>
          <a:p>
            <a:endParaRPr lang="en-US" dirty="0"/>
          </a:p>
        </p:txBody>
      </p:sp>
      <p:sp>
        <p:nvSpPr>
          <p:cNvPr id="3" name="Content Placeholder 2"/>
          <p:cNvSpPr>
            <a:spLocks noGrp="1"/>
          </p:cNvSpPr>
          <p:nvPr>
            <p:ph idx="1"/>
          </p:nvPr>
        </p:nvSpPr>
        <p:spPr>
          <a:xfrm>
            <a:off x="1143000" y="152400"/>
            <a:ext cx="7790688" cy="6553200"/>
          </a:xfrm>
        </p:spPr>
        <p:txBody>
          <a:bodyPr>
            <a:normAutofit fontScale="92500" lnSpcReduction="20000"/>
          </a:bodyPr>
          <a:lstStyle/>
          <a:p>
            <a:pPr marL="82296" indent="0">
              <a:buNone/>
            </a:pPr>
            <a:r>
              <a:rPr lang="en-US" b="1" dirty="0"/>
              <a:t>3. Level of Message Processing Model </a:t>
            </a:r>
            <a:endParaRPr lang="en-US" dirty="0"/>
          </a:p>
          <a:p>
            <a:pPr algn="just"/>
            <a:r>
              <a:rPr lang="en-US" dirty="0"/>
              <a:t>Consumer attention to advertisements or any other marketing communication depends on four levels of consumer involvement: Pre-attention, focal attention, comprehension and elaboration. Each calls for different level of message processing. </a:t>
            </a:r>
            <a:endParaRPr lang="en-US" dirty="0" smtClean="0"/>
          </a:p>
          <a:p>
            <a:pPr lvl="1" algn="just"/>
            <a:r>
              <a:rPr lang="en-US" dirty="0" smtClean="0"/>
              <a:t>Pre-attention </a:t>
            </a:r>
            <a:r>
              <a:rPr lang="en-US" dirty="0"/>
              <a:t>demands only limited message processing - the consumer only identifies the product. </a:t>
            </a:r>
            <a:endParaRPr lang="en-US" dirty="0" smtClean="0"/>
          </a:p>
          <a:p>
            <a:pPr lvl="1" algn="just"/>
            <a:r>
              <a:rPr lang="en-US" dirty="0" smtClean="0"/>
              <a:t>Focal </a:t>
            </a:r>
            <a:r>
              <a:rPr lang="en-US" dirty="0"/>
              <a:t>attention involves basic information as product name or usefulness. </a:t>
            </a:r>
            <a:endParaRPr lang="en-US" dirty="0" smtClean="0"/>
          </a:p>
          <a:p>
            <a:pPr lvl="1" algn="just"/>
            <a:r>
              <a:rPr lang="en-US" dirty="0" smtClean="0"/>
              <a:t>In </a:t>
            </a:r>
            <a:r>
              <a:rPr lang="en-US" dirty="0"/>
              <a:t>comprehension level, the message is analyzed and the content of the message is integrated with other information, through elaboration, which helps to build attitude towards the product. </a:t>
            </a:r>
            <a:endParaRPr lang="en-US" dirty="0" smtClean="0"/>
          </a:p>
          <a:p>
            <a:pPr lvl="1" algn="just"/>
            <a:r>
              <a:rPr lang="en-US" dirty="0" smtClean="0"/>
              <a:t>It </a:t>
            </a:r>
            <a:r>
              <a:rPr lang="en-US" dirty="0"/>
              <a:t>is suggested that marketers make advertisements which can induce elaboration. </a:t>
            </a:r>
          </a:p>
        </p:txBody>
      </p:sp>
    </p:spTree>
    <p:extLst>
      <p:ext uri="{BB962C8B-B14F-4D97-AF65-F5344CB8AC3E}">
        <p14:creationId xmlns:p14="http://schemas.microsoft.com/office/powerpoint/2010/main" val="2913028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143000" y="228600"/>
            <a:ext cx="7790688" cy="6477000"/>
          </a:xfrm>
        </p:spPr>
        <p:txBody>
          <a:bodyPr>
            <a:normAutofit fontScale="92500" lnSpcReduction="20000"/>
          </a:bodyPr>
          <a:lstStyle/>
          <a:p>
            <a:pPr marL="82296" indent="0">
              <a:buNone/>
            </a:pPr>
            <a:r>
              <a:rPr lang="en-US" b="1" dirty="0"/>
              <a:t>4. Product versus Brand Involvement Model </a:t>
            </a:r>
            <a:endParaRPr lang="en-US" dirty="0"/>
          </a:p>
          <a:p>
            <a:pPr algn="just"/>
            <a:r>
              <a:rPr lang="en-US" dirty="0"/>
              <a:t>Sometimes consumer is involved with the product category but may not be necessarily involved with the particular brand or vice versa. For example, house wives know more about kitchen ware but may not know the details of various brands. According to the consumer involvement in either product or particular </a:t>
            </a:r>
            <a:r>
              <a:rPr lang="en-US" dirty="0" smtClean="0"/>
              <a:t>brand </a:t>
            </a:r>
          </a:p>
          <a:p>
            <a:pPr algn="just"/>
            <a:r>
              <a:rPr lang="en-US" b="1" dirty="0" smtClean="0"/>
              <a:t>Consumer </a:t>
            </a:r>
            <a:r>
              <a:rPr lang="en-US" b="1" dirty="0"/>
              <a:t>types </a:t>
            </a:r>
            <a:r>
              <a:rPr lang="en-US" dirty="0"/>
              <a:t>can be divided into </a:t>
            </a:r>
            <a:r>
              <a:rPr lang="en-US"/>
              <a:t>four </a:t>
            </a:r>
            <a:r>
              <a:rPr lang="en-US" smtClean="0"/>
              <a:t>categories</a:t>
            </a:r>
            <a:endParaRPr lang="en-US" dirty="0"/>
          </a:p>
          <a:p>
            <a:pPr marL="82296" indent="0" algn="just">
              <a:buNone/>
            </a:pPr>
            <a:r>
              <a:rPr lang="en-US" b="1" dirty="0" smtClean="0"/>
              <a:t>	(</a:t>
            </a:r>
            <a:r>
              <a:rPr lang="en-US" b="1" dirty="0"/>
              <a:t>i) Brand </a:t>
            </a:r>
            <a:r>
              <a:rPr lang="en-US" b="1" dirty="0" err="1"/>
              <a:t>Loyals</a:t>
            </a:r>
            <a:r>
              <a:rPr lang="en-US" dirty="0"/>
              <a:t>: These consumers are highly involved with both the product category and with particular brand. For example, cigarette smokers and paper readers fall in this category. </a:t>
            </a:r>
          </a:p>
        </p:txBody>
      </p:sp>
    </p:spTree>
    <p:extLst>
      <p:ext uri="{BB962C8B-B14F-4D97-AF65-F5344CB8AC3E}">
        <p14:creationId xmlns:p14="http://schemas.microsoft.com/office/powerpoint/2010/main" val="1232809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457200"/>
          </a:xfrm>
        </p:spPr>
        <p:txBody>
          <a:bodyPr>
            <a:normAutofit fontScale="90000"/>
          </a:bodyPr>
          <a:lstStyle/>
          <a:p>
            <a:endParaRPr lang="en-US" dirty="0"/>
          </a:p>
        </p:txBody>
      </p:sp>
      <p:sp>
        <p:nvSpPr>
          <p:cNvPr id="3" name="Content Placeholder 2"/>
          <p:cNvSpPr>
            <a:spLocks noGrp="1"/>
          </p:cNvSpPr>
          <p:nvPr>
            <p:ph idx="1"/>
          </p:nvPr>
        </p:nvSpPr>
        <p:spPr>
          <a:xfrm>
            <a:off x="1066800" y="152400"/>
            <a:ext cx="7866888" cy="6553200"/>
          </a:xfrm>
        </p:spPr>
        <p:txBody>
          <a:bodyPr>
            <a:normAutofit fontScale="85000" lnSpcReduction="20000"/>
          </a:bodyPr>
          <a:lstStyle/>
          <a:p>
            <a:pPr marL="82296" indent="0" algn="just">
              <a:buNone/>
            </a:pPr>
            <a:r>
              <a:rPr lang="en-US" b="1" dirty="0" smtClean="0"/>
              <a:t>	(</a:t>
            </a:r>
            <a:r>
              <a:rPr lang="en-US" b="1" dirty="0"/>
              <a:t>ii) Information Seekers</a:t>
            </a:r>
            <a:r>
              <a:rPr lang="en-US" dirty="0"/>
              <a:t>: </a:t>
            </a:r>
            <a:r>
              <a:rPr lang="en-US" dirty="0" smtClean="0"/>
              <a:t>These </a:t>
            </a:r>
            <a:r>
              <a:rPr lang="en-US" dirty="0"/>
              <a:t>buyers are involved more with product category but may not have preferred brand. They are likely to see information to decide a particular brand. For examples, air-conditioners and washing machine buyers fall under this category. </a:t>
            </a:r>
            <a:endParaRPr lang="en-US" dirty="0" smtClean="0"/>
          </a:p>
          <a:p>
            <a:pPr marL="82296" indent="0" algn="just">
              <a:buNone/>
            </a:pPr>
            <a:r>
              <a:rPr lang="en-US" b="1" dirty="0" smtClean="0"/>
              <a:t>	(</a:t>
            </a:r>
            <a:r>
              <a:rPr lang="en-US" b="1" dirty="0"/>
              <a:t>iii) Routine Brand Buyers</a:t>
            </a:r>
            <a:r>
              <a:rPr lang="en-US" dirty="0"/>
              <a:t>: These consumers are not highly involved with the product category but may be involved with the particular brand within that category. They have low emotional attachment with the product category and tied mainly with their brand. For example users of particular brand of soap for years, regular visitors to particular restaurant fall in this category. </a:t>
            </a:r>
          </a:p>
          <a:p>
            <a:pPr marL="82296" indent="0" algn="just">
              <a:buNone/>
            </a:pPr>
            <a:r>
              <a:rPr lang="en-US" b="1" dirty="0" smtClean="0"/>
              <a:t>	(</a:t>
            </a:r>
            <a:r>
              <a:rPr lang="en-US" b="1" dirty="0"/>
              <a:t>iv) Brand Switching</a:t>
            </a:r>
            <a:r>
              <a:rPr lang="en-US" dirty="0"/>
              <a:t>: Consumers in this category have no emotional attachment either with product category or any brand within it. They typically respond to price. For example stationery items, fashion products come under this category. </a:t>
            </a:r>
          </a:p>
        </p:txBody>
      </p:sp>
    </p:spTree>
    <p:extLst>
      <p:ext uri="{BB962C8B-B14F-4D97-AF65-F5344CB8AC3E}">
        <p14:creationId xmlns:p14="http://schemas.microsoft.com/office/powerpoint/2010/main" val="4130341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943088" cy="685800"/>
          </a:xfrm>
        </p:spPr>
        <p:txBody>
          <a:bodyPr>
            <a:noAutofit/>
          </a:bodyPr>
          <a:lstStyle/>
          <a:p>
            <a:pPr algn="ctr"/>
            <a:r>
              <a:rPr lang="en-US" sz="3200" b="1" u="sng" dirty="0" smtClean="0"/>
              <a:t>Consumer Decision Making Process</a:t>
            </a:r>
            <a:endParaRPr lang="en-US" sz="3200" b="1" u="sng" dirty="0"/>
          </a:p>
        </p:txBody>
      </p:sp>
      <p:sp>
        <p:nvSpPr>
          <p:cNvPr id="3" name="Content Placeholder 2"/>
          <p:cNvSpPr>
            <a:spLocks noGrp="1"/>
          </p:cNvSpPr>
          <p:nvPr>
            <p:ph idx="1"/>
          </p:nvPr>
        </p:nvSpPr>
        <p:spPr>
          <a:xfrm>
            <a:off x="990600" y="838200"/>
            <a:ext cx="8077200" cy="6172200"/>
          </a:xfrm>
        </p:spPr>
        <p:txBody>
          <a:bodyPr>
            <a:noAutofit/>
          </a:bodyPr>
          <a:lstStyle/>
          <a:p>
            <a:pPr algn="just"/>
            <a:r>
              <a:rPr lang="en-US" sz="2500" dirty="0"/>
              <a:t>The most important environment in which firms operate is their customer environment because the basic belief of marketing oriented company </a:t>
            </a:r>
            <a:r>
              <a:rPr lang="en-US" sz="2500" dirty="0" smtClean="0"/>
              <a:t>is – </a:t>
            </a:r>
            <a:r>
              <a:rPr lang="en-US" sz="2500" dirty="0"/>
              <a:t>that the customer is the </a:t>
            </a:r>
            <a:r>
              <a:rPr lang="en-US" sz="2500" dirty="0" err="1"/>
              <a:t>centre</a:t>
            </a:r>
            <a:r>
              <a:rPr lang="en-US" sz="2500" dirty="0"/>
              <a:t> around which the business revolves. </a:t>
            </a:r>
            <a:endParaRPr lang="en-US" sz="2500" dirty="0" smtClean="0"/>
          </a:p>
          <a:p>
            <a:pPr algn="just"/>
            <a:r>
              <a:rPr lang="en-US" sz="2500" dirty="0" smtClean="0"/>
              <a:t>Therefore</a:t>
            </a:r>
            <a:r>
              <a:rPr lang="en-US" sz="2500" dirty="0"/>
              <a:t>, marketing people need to understand the processes that their customers go through when making decision. </a:t>
            </a:r>
            <a:endParaRPr lang="en-US" sz="2500" dirty="0" smtClean="0"/>
          </a:p>
          <a:p>
            <a:pPr algn="just"/>
            <a:r>
              <a:rPr lang="en-US" sz="2500" dirty="0"/>
              <a:t>The consumer decision making process involves series of related and sequential stages of activities. </a:t>
            </a:r>
            <a:endParaRPr lang="en-US" sz="2500" dirty="0" smtClean="0"/>
          </a:p>
          <a:p>
            <a:pPr algn="just"/>
            <a:r>
              <a:rPr lang="en-US" sz="2500" dirty="0" smtClean="0"/>
              <a:t>The </a:t>
            </a:r>
            <a:r>
              <a:rPr lang="en-US" sz="2500" dirty="0"/>
              <a:t>process begins with the discovery and recognition of an unsatisfied need or want. It becomes a drive. </a:t>
            </a:r>
            <a:endParaRPr lang="en-US" sz="2500" dirty="0" smtClean="0"/>
          </a:p>
          <a:p>
            <a:pPr algn="just"/>
            <a:r>
              <a:rPr lang="en-US" sz="2500" dirty="0" smtClean="0"/>
              <a:t>Consumer </a:t>
            </a:r>
            <a:r>
              <a:rPr lang="en-US" sz="2500" dirty="0"/>
              <a:t>begins search for information. This search gives rise to various alternatives and finally the purchase decision is made. </a:t>
            </a:r>
          </a:p>
        </p:txBody>
      </p:sp>
    </p:spTree>
    <p:extLst>
      <p:ext uri="{BB962C8B-B14F-4D97-AF65-F5344CB8AC3E}">
        <p14:creationId xmlns:p14="http://schemas.microsoft.com/office/powerpoint/2010/main" val="737148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19"/>
            <a:ext cx="7498080" cy="45719"/>
          </a:xfrm>
        </p:spPr>
        <p:txBody>
          <a:bodyPr>
            <a:normAutofit fontScale="90000"/>
          </a:bodyPr>
          <a:lstStyle/>
          <a:p>
            <a:endParaRPr lang="en-US" dirty="0"/>
          </a:p>
        </p:txBody>
      </p:sp>
      <p:sp>
        <p:nvSpPr>
          <p:cNvPr id="3" name="Content Placeholder 2"/>
          <p:cNvSpPr>
            <a:spLocks noGrp="1"/>
          </p:cNvSpPr>
          <p:nvPr>
            <p:ph idx="1"/>
          </p:nvPr>
        </p:nvSpPr>
        <p:spPr>
          <a:xfrm>
            <a:off x="1066800" y="0"/>
            <a:ext cx="7924800" cy="6705600"/>
          </a:xfrm>
        </p:spPr>
        <p:txBody>
          <a:bodyPr>
            <a:normAutofit/>
          </a:bodyPr>
          <a:lstStyle/>
          <a:p>
            <a:r>
              <a:rPr lang="en-US" sz="3600" b="1" u="sng" dirty="0"/>
              <a:t>Steps In Decision Making Process </a:t>
            </a:r>
          </a:p>
        </p:txBody>
      </p:sp>
      <p:sp>
        <p:nvSpPr>
          <p:cNvPr id="4" name="Rectangle 3"/>
          <p:cNvSpPr/>
          <p:nvPr/>
        </p:nvSpPr>
        <p:spPr>
          <a:xfrm>
            <a:off x="1974272" y="914400"/>
            <a:ext cx="5943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Need Recognition </a:t>
            </a:r>
          </a:p>
        </p:txBody>
      </p:sp>
      <p:sp>
        <p:nvSpPr>
          <p:cNvPr id="5" name="Rectangle 4"/>
          <p:cNvSpPr/>
          <p:nvPr/>
        </p:nvSpPr>
        <p:spPr>
          <a:xfrm>
            <a:off x="2012371" y="2057400"/>
            <a:ext cx="5950527"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Information Search </a:t>
            </a:r>
          </a:p>
        </p:txBody>
      </p:sp>
      <p:sp>
        <p:nvSpPr>
          <p:cNvPr id="6" name="Rectangle 5"/>
          <p:cNvSpPr/>
          <p:nvPr/>
        </p:nvSpPr>
        <p:spPr>
          <a:xfrm>
            <a:off x="2053935" y="3200400"/>
            <a:ext cx="586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Evaluation of Alternatives </a:t>
            </a:r>
          </a:p>
        </p:txBody>
      </p:sp>
      <p:sp>
        <p:nvSpPr>
          <p:cNvPr id="7" name="Rectangle 6"/>
          <p:cNvSpPr/>
          <p:nvPr/>
        </p:nvSpPr>
        <p:spPr>
          <a:xfrm>
            <a:off x="2098963" y="4495800"/>
            <a:ext cx="586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a:t>
            </a:r>
            <a:r>
              <a:rPr lang="en-US" sz="2800" b="1" dirty="0"/>
              <a:t>rchase Decision </a:t>
            </a:r>
          </a:p>
        </p:txBody>
      </p:sp>
      <p:sp>
        <p:nvSpPr>
          <p:cNvPr id="8" name="Rectangle 7"/>
          <p:cNvSpPr/>
          <p:nvPr/>
        </p:nvSpPr>
        <p:spPr>
          <a:xfrm>
            <a:off x="2133600" y="5715000"/>
            <a:ext cx="59055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Post-Purchase Behavior</a:t>
            </a:r>
          </a:p>
        </p:txBody>
      </p:sp>
      <p:sp>
        <p:nvSpPr>
          <p:cNvPr id="9" name="Down Arrow 8"/>
          <p:cNvSpPr/>
          <p:nvPr/>
        </p:nvSpPr>
        <p:spPr>
          <a:xfrm>
            <a:off x="4678681" y="1603664"/>
            <a:ext cx="267391"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4678682" y="2743200"/>
            <a:ext cx="26739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713662" y="4038600"/>
            <a:ext cx="273974"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4713662" y="5257800"/>
            <a:ext cx="308953"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0967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47800" y="-253856"/>
            <a:ext cx="7498080" cy="274638"/>
          </a:xfrm>
        </p:spPr>
        <p:txBody>
          <a:bodyPr>
            <a:normAutofit fontScale="90000"/>
          </a:bodyPr>
          <a:lstStyle/>
          <a:p>
            <a:endParaRPr lang="en-US" dirty="0"/>
          </a:p>
        </p:txBody>
      </p:sp>
      <p:sp>
        <p:nvSpPr>
          <p:cNvPr id="3" name="Content Placeholder 2"/>
          <p:cNvSpPr>
            <a:spLocks noGrp="1"/>
          </p:cNvSpPr>
          <p:nvPr>
            <p:ph idx="1"/>
          </p:nvPr>
        </p:nvSpPr>
        <p:spPr>
          <a:xfrm>
            <a:off x="1066800" y="152400"/>
            <a:ext cx="8001000" cy="6553200"/>
          </a:xfrm>
        </p:spPr>
        <p:txBody>
          <a:bodyPr/>
          <a:lstStyle/>
          <a:p>
            <a:pPr marL="82296" indent="0">
              <a:buNone/>
            </a:pPr>
            <a:r>
              <a:rPr lang="en-US" b="1" dirty="0"/>
              <a:t>1. Need Recognition </a:t>
            </a:r>
            <a:endParaRPr lang="en-US" dirty="0"/>
          </a:p>
          <a:p>
            <a:pPr algn="just">
              <a:buFont typeface="Wingdings" pitchFamily="2" charset="2"/>
              <a:buChar char="Ø"/>
            </a:pPr>
            <a:r>
              <a:rPr lang="en-US" dirty="0"/>
              <a:t>When a person has an unsatisfied need, the buying process begins to satisfy the needs. </a:t>
            </a:r>
            <a:endParaRPr lang="en-US" dirty="0" smtClean="0"/>
          </a:p>
          <a:p>
            <a:pPr algn="just">
              <a:buFont typeface="Wingdings" pitchFamily="2" charset="2"/>
              <a:buChar char="Ø"/>
            </a:pPr>
            <a:r>
              <a:rPr lang="en-US" dirty="0" smtClean="0"/>
              <a:t>The </a:t>
            </a:r>
            <a:r>
              <a:rPr lang="en-US" dirty="0"/>
              <a:t>need may be activated by internal or external factors. </a:t>
            </a:r>
            <a:endParaRPr lang="en-US" dirty="0" smtClean="0"/>
          </a:p>
          <a:p>
            <a:pPr algn="just">
              <a:buFont typeface="Wingdings" pitchFamily="2" charset="2"/>
              <a:buChar char="Ø"/>
            </a:pPr>
            <a:r>
              <a:rPr lang="en-US" dirty="0" smtClean="0"/>
              <a:t>The </a:t>
            </a:r>
            <a:r>
              <a:rPr lang="en-US" dirty="0"/>
              <a:t>intensity of the want will indicate the speed with which a person will move to fulfill the want. </a:t>
            </a:r>
            <a:endParaRPr lang="en-US" dirty="0" smtClean="0"/>
          </a:p>
          <a:p>
            <a:pPr algn="just">
              <a:buFont typeface="Wingdings" pitchFamily="2" charset="2"/>
              <a:buChar char="Ø"/>
            </a:pPr>
            <a:r>
              <a:rPr lang="en-US" dirty="0" smtClean="0"/>
              <a:t>On </a:t>
            </a:r>
            <a:r>
              <a:rPr lang="en-US" dirty="0"/>
              <a:t>the basis of need and its urgency, the order of priority is decided. </a:t>
            </a:r>
            <a:endParaRPr lang="en-US" dirty="0" smtClean="0"/>
          </a:p>
          <a:p>
            <a:pPr algn="just">
              <a:buFont typeface="Wingdings" pitchFamily="2" charset="2"/>
              <a:buChar char="Ø"/>
            </a:pPr>
            <a:r>
              <a:rPr lang="en-US" dirty="0" smtClean="0"/>
              <a:t>Marketers </a:t>
            </a:r>
            <a:r>
              <a:rPr lang="en-US" dirty="0"/>
              <a:t>should provide required information of selling points. </a:t>
            </a:r>
          </a:p>
        </p:txBody>
      </p:sp>
    </p:spTree>
    <p:extLst>
      <p:ext uri="{BB962C8B-B14F-4D97-AF65-F5344CB8AC3E}">
        <p14:creationId xmlns:p14="http://schemas.microsoft.com/office/powerpoint/2010/main" val="30012964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19"/>
            <a:ext cx="7498080" cy="45719"/>
          </a:xfrm>
        </p:spPr>
        <p:txBody>
          <a:bodyPr>
            <a:normAutofit fontScale="90000"/>
          </a:bodyPr>
          <a:lstStyle/>
          <a:p>
            <a:endParaRPr lang="en-US" dirty="0"/>
          </a:p>
        </p:txBody>
      </p:sp>
      <p:sp>
        <p:nvSpPr>
          <p:cNvPr id="3" name="Content Placeholder 2"/>
          <p:cNvSpPr>
            <a:spLocks noGrp="1"/>
          </p:cNvSpPr>
          <p:nvPr>
            <p:ph idx="1"/>
          </p:nvPr>
        </p:nvSpPr>
        <p:spPr>
          <a:xfrm>
            <a:off x="1066800" y="228600"/>
            <a:ext cx="8077200" cy="6705600"/>
          </a:xfrm>
        </p:spPr>
        <p:txBody>
          <a:bodyPr>
            <a:normAutofit fontScale="85000" lnSpcReduction="20000"/>
          </a:bodyPr>
          <a:lstStyle/>
          <a:p>
            <a:pPr marL="82296" indent="0">
              <a:buNone/>
            </a:pPr>
            <a:r>
              <a:rPr lang="en-US" b="1" dirty="0"/>
              <a:t>2. Information Search </a:t>
            </a:r>
            <a:endParaRPr lang="en-US" dirty="0"/>
          </a:p>
          <a:p>
            <a:pPr algn="just">
              <a:buFont typeface="Wingdings" pitchFamily="2" charset="2"/>
              <a:buChar char="Ø"/>
            </a:pPr>
            <a:r>
              <a:rPr lang="en-US" dirty="0"/>
              <a:t>Identified needs can be satisfied only when desired product is known and also easily available</a:t>
            </a:r>
            <a:r>
              <a:rPr lang="en-US" dirty="0" smtClean="0"/>
              <a:t>.</a:t>
            </a:r>
          </a:p>
          <a:p>
            <a:pPr algn="just">
              <a:buFont typeface="Wingdings" pitchFamily="2" charset="2"/>
              <a:buChar char="Ø"/>
            </a:pPr>
            <a:r>
              <a:rPr lang="en-US" dirty="0" smtClean="0"/>
              <a:t> </a:t>
            </a:r>
            <a:r>
              <a:rPr lang="en-US" dirty="0"/>
              <a:t>Different products are available in the market, but consumer must know which product or brand gives him maximum satisfaction. </a:t>
            </a:r>
            <a:endParaRPr lang="en-US" dirty="0" smtClean="0"/>
          </a:p>
          <a:p>
            <a:pPr algn="just">
              <a:buFont typeface="Wingdings" pitchFamily="2" charset="2"/>
              <a:buChar char="Ø"/>
            </a:pPr>
            <a:r>
              <a:rPr lang="en-US" dirty="0" smtClean="0"/>
              <a:t>And </a:t>
            </a:r>
            <a:r>
              <a:rPr lang="en-US" dirty="0"/>
              <a:t>the person has to search out for relevant information of the product, brand or location. </a:t>
            </a:r>
            <a:endParaRPr lang="en-US" dirty="0" smtClean="0"/>
          </a:p>
          <a:p>
            <a:pPr algn="just">
              <a:buFont typeface="Wingdings" pitchFamily="2" charset="2"/>
              <a:buChar char="Ø"/>
            </a:pPr>
            <a:r>
              <a:rPr lang="en-US" dirty="0" smtClean="0"/>
              <a:t>Consumers </a:t>
            </a:r>
            <a:r>
              <a:rPr lang="en-US" dirty="0"/>
              <a:t>can use many sources e.g., neighbors, friends and family. </a:t>
            </a:r>
            <a:endParaRPr lang="en-US" dirty="0" smtClean="0"/>
          </a:p>
          <a:p>
            <a:pPr algn="just">
              <a:buFont typeface="Wingdings" pitchFamily="2" charset="2"/>
              <a:buChar char="Ø"/>
            </a:pPr>
            <a:r>
              <a:rPr lang="en-US" dirty="0" smtClean="0"/>
              <a:t>Marketers </a:t>
            </a:r>
            <a:r>
              <a:rPr lang="en-US" dirty="0"/>
              <a:t>also provide relevant information through advertisements, retailers, dealers, packaging and sales promotion, and window displaying. </a:t>
            </a:r>
            <a:endParaRPr lang="en-US" dirty="0" smtClean="0"/>
          </a:p>
          <a:p>
            <a:pPr algn="just">
              <a:buFont typeface="Wingdings" pitchFamily="2" charset="2"/>
              <a:buChar char="Ø"/>
            </a:pPr>
            <a:r>
              <a:rPr lang="en-US" dirty="0" smtClean="0"/>
              <a:t>Mass </a:t>
            </a:r>
            <a:r>
              <a:rPr lang="en-US" dirty="0"/>
              <a:t>media like news papers, radio, and television provide information. Nowadays internet has become an important and reliable source of information. </a:t>
            </a:r>
            <a:endParaRPr lang="en-US" dirty="0" smtClean="0"/>
          </a:p>
          <a:p>
            <a:pPr algn="just">
              <a:buFont typeface="Wingdings" pitchFamily="2" charset="2"/>
              <a:buChar char="Ø"/>
            </a:pPr>
            <a:r>
              <a:rPr lang="en-US" dirty="0" smtClean="0"/>
              <a:t>Marketers </a:t>
            </a:r>
            <a:r>
              <a:rPr lang="en-US" dirty="0"/>
              <a:t>are expected to provide latest, reliable and adequate information. </a:t>
            </a:r>
          </a:p>
        </p:txBody>
      </p:sp>
    </p:spTree>
    <p:extLst>
      <p:ext uri="{BB962C8B-B14F-4D97-AF65-F5344CB8AC3E}">
        <p14:creationId xmlns:p14="http://schemas.microsoft.com/office/powerpoint/2010/main" val="618228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066800" y="228600"/>
            <a:ext cx="7866888" cy="6629400"/>
          </a:xfrm>
        </p:spPr>
        <p:txBody>
          <a:bodyPr>
            <a:normAutofit fontScale="92500" lnSpcReduction="20000"/>
          </a:bodyPr>
          <a:lstStyle/>
          <a:p>
            <a:pPr marL="82296" indent="0">
              <a:buNone/>
            </a:pPr>
            <a:r>
              <a:rPr lang="en-US" b="1" dirty="0"/>
              <a:t>3. Evaluation of Alternatives </a:t>
            </a:r>
            <a:endParaRPr lang="en-US" dirty="0"/>
          </a:p>
          <a:p>
            <a:pPr>
              <a:buFont typeface="Wingdings" pitchFamily="2" charset="2"/>
              <a:buChar char="Ø"/>
            </a:pPr>
            <a:r>
              <a:rPr lang="en-US" dirty="0"/>
              <a:t>This is a critical stage in the process of buying. Following are important elements in the process of alternatives evaluation </a:t>
            </a:r>
          </a:p>
          <a:p>
            <a:pPr marL="82296" indent="0">
              <a:buNone/>
            </a:pPr>
            <a:r>
              <a:rPr lang="en-US" dirty="0" smtClean="0"/>
              <a:t>	a</a:t>
            </a:r>
            <a:r>
              <a:rPr lang="en-US" dirty="0"/>
              <a:t>. A product is viewed as a bundle of attributes. These attributes or features are used for evaluating products or brands. For example, in washing machine consumer considers price, capacity, technology, quality, model and size. </a:t>
            </a:r>
          </a:p>
          <a:p>
            <a:pPr marL="82296" indent="0">
              <a:buNone/>
            </a:pPr>
            <a:r>
              <a:rPr lang="en-US" dirty="0" smtClean="0"/>
              <a:t>	b</a:t>
            </a:r>
            <a:r>
              <a:rPr lang="en-US" dirty="0"/>
              <a:t>. Factors like company, brand image, country, and distribution network and after-sales service also become critical in evaluation. </a:t>
            </a:r>
          </a:p>
          <a:p>
            <a:pPr marL="82296" indent="0">
              <a:buNone/>
            </a:pPr>
            <a:r>
              <a:rPr lang="en-US" dirty="0" smtClean="0"/>
              <a:t>	c</a:t>
            </a:r>
            <a:r>
              <a:rPr lang="en-US" dirty="0"/>
              <a:t>. Marketers should understand the importance of these factors with regards to the consumers while manufacturing and marketing their products. </a:t>
            </a:r>
          </a:p>
          <a:p>
            <a:endParaRPr lang="en-US" dirty="0"/>
          </a:p>
        </p:txBody>
      </p:sp>
    </p:spTree>
    <p:extLst>
      <p:ext uri="{BB962C8B-B14F-4D97-AF65-F5344CB8AC3E}">
        <p14:creationId xmlns:p14="http://schemas.microsoft.com/office/powerpoint/2010/main" val="745381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066800" y="152400"/>
            <a:ext cx="7924800" cy="6553200"/>
          </a:xfrm>
        </p:spPr>
        <p:txBody>
          <a:bodyPr>
            <a:normAutofit/>
          </a:bodyPr>
          <a:lstStyle/>
          <a:p>
            <a:pPr marL="82296" indent="0">
              <a:buNone/>
            </a:pPr>
            <a:r>
              <a:rPr lang="en-US" b="1" dirty="0"/>
              <a:t>4. Purchase Decision </a:t>
            </a:r>
            <a:endParaRPr lang="en-US" dirty="0"/>
          </a:p>
          <a:p>
            <a:pPr>
              <a:buFont typeface="Wingdings" pitchFamily="2" charset="2"/>
              <a:buChar char="Ø"/>
            </a:pPr>
            <a:r>
              <a:rPr lang="en-US" dirty="0"/>
              <a:t>Outcome of the evaluation develops likes and dislikes about alternative products or brands in consumers. </a:t>
            </a:r>
            <a:endParaRPr lang="en-US" dirty="0" smtClean="0"/>
          </a:p>
          <a:p>
            <a:pPr>
              <a:buFont typeface="Wingdings" pitchFamily="2" charset="2"/>
              <a:buChar char="Ø"/>
            </a:pPr>
            <a:r>
              <a:rPr lang="en-US" dirty="0" smtClean="0"/>
              <a:t>This </a:t>
            </a:r>
            <a:r>
              <a:rPr lang="en-US" dirty="0"/>
              <a:t>attitude towards the brand influences a decision as to buy or not to buy. </a:t>
            </a:r>
            <a:endParaRPr lang="en-US" dirty="0" smtClean="0"/>
          </a:p>
          <a:p>
            <a:pPr>
              <a:buFont typeface="Wingdings" pitchFamily="2" charset="2"/>
              <a:buChar char="Ø"/>
            </a:pPr>
            <a:r>
              <a:rPr lang="en-US" dirty="0" smtClean="0"/>
              <a:t>Thus </a:t>
            </a:r>
            <a:r>
              <a:rPr lang="en-US" dirty="0"/>
              <a:t>the prospective buyer heads towards final selection. </a:t>
            </a:r>
            <a:endParaRPr lang="en-US" dirty="0" smtClean="0"/>
          </a:p>
          <a:p>
            <a:pPr>
              <a:buFont typeface="Wingdings" pitchFamily="2" charset="2"/>
              <a:buChar char="Ø"/>
            </a:pPr>
            <a:r>
              <a:rPr lang="en-US" dirty="0" smtClean="0"/>
              <a:t>In </a:t>
            </a:r>
            <a:r>
              <a:rPr lang="en-US" dirty="0"/>
              <a:t>addition to all the above factors, situational factors like finance options, dealer terms, falling prices etc., are also considered. </a:t>
            </a:r>
          </a:p>
        </p:txBody>
      </p:sp>
    </p:spTree>
    <p:extLst>
      <p:ext uri="{BB962C8B-B14F-4D97-AF65-F5344CB8AC3E}">
        <p14:creationId xmlns:p14="http://schemas.microsoft.com/office/powerpoint/2010/main" val="4237706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52400"/>
          </a:xfrm>
        </p:spPr>
        <p:txBody>
          <a:bodyPr>
            <a:normAutofit fontScale="90000"/>
          </a:bodyPr>
          <a:lstStyle/>
          <a:p>
            <a:endParaRPr lang="en-US" dirty="0"/>
          </a:p>
        </p:txBody>
      </p:sp>
      <p:sp>
        <p:nvSpPr>
          <p:cNvPr id="3" name="Content Placeholder 2"/>
          <p:cNvSpPr>
            <a:spLocks noGrp="1"/>
          </p:cNvSpPr>
          <p:nvPr>
            <p:ph idx="1"/>
          </p:nvPr>
        </p:nvSpPr>
        <p:spPr>
          <a:xfrm>
            <a:off x="1066800" y="228600"/>
            <a:ext cx="8077200" cy="6629400"/>
          </a:xfrm>
        </p:spPr>
        <p:txBody>
          <a:bodyPr>
            <a:normAutofit fontScale="85000" lnSpcReduction="10000"/>
          </a:bodyPr>
          <a:lstStyle/>
          <a:p>
            <a:pPr marL="82296" indent="0">
              <a:buNone/>
            </a:pPr>
            <a:r>
              <a:rPr lang="en-US" b="1" dirty="0"/>
              <a:t>5. Post- Purchase Behavior </a:t>
            </a:r>
            <a:endParaRPr lang="en-US" dirty="0"/>
          </a:p>
          <a:p>
            <a:pPr>
              <a:buFont typeface="Wingdings" pitchFamily="2" charset="2"/>
              <a:buChar char="Ø"/>
            </a:pPr>
            <a:r>
              <a:rPr lang="en-US" dirty="0"/>
              <a:t>Post-purchase behavior of consumer is more important as far as marketer is concerned. </a:t>
            </a:r>
            <a:endParaRPr lang="en-US" dirty="0" smtClean="0"/>
          </a:p>
          <a:p>
            <a:pPr>
              <a:buFont typeface="Wingdings" pitchFamily="2" charset="2"/>
              <a:buChar char="Ø"/>
            </a:pPr>
            <a:r>
              <a:rPr lang="en-US" dirty="0" smtClean="0"/>
              <a:t>Consumer </a:t>
            </a:r>
            <a:r>
              <a:rPr lang="en-US" dirty="0"/>
              <a:t>gets brand preference only when that brand lives up to his expectation. This brand preference naturally repeats sales of marketer</a:t>
            </a:r>
            <a:r>
              <a:rPr lang="en-US" dirty="0" smtClean="0"/>
              <a:t>.</a:t>
            </a:r>
          </a:p>
          <a:p>
            <a:pPr>
              <a:buFont typeface="Wingdings" pitchFamily="2" charset="2"/>
              <a:buChar char="Ø"/>
            </a:pPr>
            <a:r>
              <a:rPr lang="en-US" dirty="0" smtClean="0"/>
              <a:t> </a:t>
            </a:r>
            <a:r>
              <a:rPr lang="en-US" dirty="0"/>
              <a:t>A satisfied buyer is a silent advertisement. But, if the used brand does not yield desired satisfaction, negative feeling will occur and that will lead to the formation of negative attitude towards brand. </a:t>
            </a:r>
            <a:endParaRPr lang="en-US" dirty="0" smtClean="0"/>
          </a:p>
          <a:p>
            <a:pPr>
              <a:buFont typeface="Wingdings" pitchFamily="2" charset="2"/>
              <a:buChar char="Ø"/>
            </a:pPr>
            <a:r>
              <a:rPr lang="en-US" dirty="0" smtClean="0"/>
              <a:t>This </a:t>
            </a:r>
            <a:r>
              <a:rPr lang="en-US" dirty="0"/>
              <a:t>phenomenon is called </a:t>
            </a:r>
            <a:r>
              <a:rPr lang="en-US" b="1" dirty="0"/>
              <a:t>cognitive dissonance</a:t>
            </a:r>
            <a:r>
              <a:rPr lang="en-US" dirty="0"/>
              <a:t>. </a:t>
            </a:r>
            <a:endParaRPr lang="en-US" dirty="0" smtClean="0"/>
          </a:p>
          <a:p>
            <a:pPr>
              <a:buFont typeface="Wingdings" pitchFamily="2" charset="2"/>
              <a:buChar char="Ø"/>
            </a:pPr>
            <a:r>
              <a:rPr lang="en-US" dirty="0" smtClean="0"/>
              <a:t>Marketers </a:t>
            </a:r>
            <a:r>
              <a:rPr lang="en-US" dirty="0"/>
              <a:t>try to use this phenomenon to attract users of other brands to their brands. </a:t>
            </a:r>
            <a:endParaRPr lang="en-US" dirty="0" smtClean="0"/>
          </a:p>
          <a:p>
            <a:pPr>
              <a:buFont typeface="Wingdings" pitchFamily="2" charset="2"/>
              <a:buChar char="Ø"/>
            </a:pPr>
            <a:r>
              <a:rPr lang="en-US" dirty="0" smtClean="0"/>
              <a:t>Different </a:t>
            </a:r>
            <a:r>
              <a:rPr lang="en-US" dirty="0"/>
              <a:t>promotional-mix elements can help marketers to retain his customers as well as to attract new customers. </a:t>
            </a:r>
          </a:p>
        </p:txBody>
      </p:sp>
    </p:spTree>
    <p:extLst>
      <p:ext uri="{BB962C8B-B14F-4D97-AF65-F5344CB8AC3E}">
        <p14:creationId xmlns:p14="http://schemas.microsoft.com/office/powerpoint/2010/main" val="770291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76200"/>
            <a:ext cx="8077200" cy="6705600"/>
          </a:xfrm>
        </p:spPr>
        <p:txBody>
          <a:bodyPr>
            <a:normAutofit fontScale="85000" lnSpcReduction="20000"/>
          </a:bodyPr>
          <a:lstStyle/>
          <a:p>
            <a:pPr marL="82296" indent="0" algn="just">
              <a:buNone/>
            </a:pPr>
            <a:r>
              <a:rPr lang="en-US" sz="3800" b="1" u="sng" dirty="0">
                <a:latin typeface="Times New Roman" pitchFamily="18" charset="0"/>
                <a:cs typeface="Times New Roman" pitchFamily="18" charset="0"/>
              </a:rPr>
              <a:t>Causes of Consumer Involvement </a:t>
            </a:r>
            <a:endParaRPr lang="en-US" sz="3800" u="sng" dirty="0">
              <a:latin typeface="Times New Roman" pitchFamily="18" charset="0"/>
              <a:cs typeface="Times New Roman" pitchFamily="18" charset="0"/>
            </a:endParaRPr>
          </a:p>
          <a:p>
            <a:pPr marL="82296" indent="0" algn="just">
              <a:buNone/>
            </a:pPr>
            <a:r>
              <a:rPr lang="en-US" dirty="0" smtClean="0"/>
              <a:t>	The </a:t>
            </a:r>
            <a:r>
              <a:rPr lang="en-US" dirty="0"/>
              <a:t>factors that influences consumer involvement include </a:t>
            </a:r>
            <a:r>
              <a:rPr lang="en-US" b="1" i="1" dirty="0"/>
              <a:t>personal, product and </a:t>
            </a:r>
            <a:r>
              <a:rPr lang="en-US" b="1" i="1" dirty="0" smtClean="0"/>
              <a:t>situational</a:t>
            </a:r>
            <a:r>
              <a:rPr lang="en-US" b="1" i="1" dirty="0"/>
              <a:t>. </a:t>
            </a:r>
            <a:endParaRPr lang="en-US" b="1" i="1" dirty="0" smtClean="0"/>
          </a:p>
          <a:p>
            <a:pPr marL="82296" indent="0" algn="just">
              <a:buNone/>
            </a:pPr>
            <a:r>
              <a:rPr lang="en-US" b="1" dirty="0" smtClean="0"/>
              <a:t>1. </a:t>
            </a:r>
            <a:r>
              <a:rPr lang="en-US" sz="2800" b="1" u="sng" dirty="0" smtClean="0"/>
              <a:t>Personal </a:t>
            </a:r>
            <a:r>
              <a:rPr lang="en-US" sz="2800" b="1" u="sng" dirty="0"/>
              <a:t>Factors </a:t>
            </a:r>
            <a:endParaRPr lang="en-US" u="sng" dirty="0"/>
          </a:p>
          <a:p>
            <a:pPr algn="just">
              <a:buFont typeface="Wingdings" pitchFamily="2" charset="2"/>
              <a:buChar char="ü"/>
            </a:pPr>
            <a:r>
              <a:rPr lang="en-US" dirty="0"/>
              <a:t>Self-concept, needs, and values are the three personal factors that influence the extent of consumer involvement in a product or service. </a:t>
            </a:r>
            <a:endParaRPr lang="en-US" dirty="0" smtClean="0"/>
          </a:p>
          <a:p>
            <a:pPr algn="just">
              <a:buFont typeface="Wingdings" pitchFamily="2" charset="2"/>
              <a:buChar char="ü"/>
            </a:pPr>
            <a:r>
              <a:rPr lang="en-US" dirty="0" smtClean="0"/>
              <a:t>The </a:t>
            </a:r>
            <a:r>
              <a:rPr lang="en-US" dirty="0"/>
              <a:t>more product image, the value symbolism inherent in it and the needs it serves are fitting together with the consumer self- image, values and needs, the more likely the consumer is to feel involved in it. </a:t>
            </a:r>
            <a:endParaRPr lang="en-US" dirty="0" smtClean="0"/>
          </a:p>
          <a:p>
            <a:pPr algn="just">
              <a:buFont typeface="Wingdings" pitchFamily="2" charset="2"/>
              <a:buChar char="ü"/>
            </a:pPr>
            <a:r>
              <a:rPr lang="en-US" dirty="0" smtClean="0"/>
              <a:t>Celebrities </a:t>
            </a:r>
            <a:r>
              <a:rPr lang="en-US" dirty="0"/>
              <a:t>for example share a certain self-image, certain values, and certain needs. They tend to use products and services that reflect their life style. They get highly involved in purchasing prestigious products like designer wear, imported cars, health care products etc. </a:t>
            </a:r>
          </a:p>
        </p:txBody>
      </p:sp>
    </p:spTree>
    <p:extLst>
      <p:ext uri="{BB962C8B-B14F-4D97-AF65-F5344CB8AC3E}">
        <p14:creationId xmlns:p14="http://schemas.microsoft.com/office/powerpoint/2010/main" val="16042903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066800" y="228600"/>
            <a:ext cx="7866888" cy="6553200"/>
          </a:xfrm>
        </p:spPr>
        <p:txBody>
          <a:bodyPr>
            <a:normAutofit fontScale="85000" lnSpcReduction="20000"/>
          </a:bodyPr>
          <a:lstStyle/>
          <a:p>
            <a:r>
              <a:rPr lang="en-US" b="1" dirty="0"/>
              <a:t>Consumer Decision Rules </a:t>
            </a:r>
            <a:endParaRPr lang="en-US" dirty="0"/>
          </a:p>
          <a:p>
            <a:pPr>
              <a:buFont typeface="Wingdings" pitchFamily="2" charset="2"/>
              <a:buChar char="Ø"/>
            </a:pPr>
            <a:r>
              <a:rPr lang="en-US" dirty="0"/>
              <a:t>These are generally referred to as information processing strategies. These are procedures that help consumers to evaluate various options and reduce the risk of making complex decisions by providing the guidelines. Decision rules have been broadly classified into two categories: </a:t>
            </a:r>
            <a:endParaRPr lang="en-US" dirty="0" smtClean="0"/>
          </a:p>
          <a:p>
            <a:pPr marL="82296" indent="0">
              <a:buNone/>
            </a:pPr>
            <a:r>
              <a:rPr lang="en-US" b="1" i="1" dirty="0" smtClean="0"/>
              <a:t>1</a:t>
            </a:r>
            <a:r>
              <a:rPr lang="en-US" b="1" i="1" dirty="0"/>
              <a:t>. Compensatory Decision Rules: </a:t>
            </a:r>
            <a:r>
              <a:rPr lang="en-US" dirty="0"/>
              <a:t>Consumers evaluate brand or model in terms of each attribute and computes a weighted score for each brand. The computed score reflects the brand’s relative merit as a potential purchase choice. The assumption is that consumer will select the brand that scores highest among alternative brands. The unique feature of this rule is that it balances the positive evaluation of a brand on one attribute to balance out a negative evaluation on some other attribute. For example, positive attribute like high fuel efficiency is balanced with the negative evaluation of high maintenance cost.</a:t>
            </a:r>
          </a:p>
        </p:txBody>
      </p:sp>
    </p:spTree>
    <p:extLst>
      <p:ext uri="{BB962C8B-B14F-4D97-AF65-F5344CB8AC3E}">
        <p14:creationId xmlns:p14="http://schemas.microsoft.com/office/powerpoint/2010/main" val="1816658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143000" y="152400"/>
            <a:ext cx="8001000" cy="6553200"/>
          </a:xfrm>
        </p:spPr>
        <p:txBody>
          <a:bodyPr>
            <a:normAutofit lnSpcReduction="10000"/>
          </a:bodyPr>
          <a:lstStyle/>
          <a:p>
            <a:pPr marL="82296" indent="0" algn="just">
              <a:buNone/>
            </a:pPr>
            <a:r>
              <a:rPr lang="en-US" b="1" i="1" dirty="0"/>
              <a:t>2. Non-compensatory Decision Rules: </a:t>
            </a:r>
            <a:r>
              <a:rPr lang="en-US" dirty="0" smtClean="0"/>
              <a:t>In contrast </a:t>
            </a:r>
            <a:r>
              <a:rPr lang="en-US" dirty="0"/>
              <a:t>to the above rule </a:t>
            </a:r>
            <a:r>
              <a:rPr lang="en-US" dirty="0" smtClean="0"/>
              <a:t>non-compensatory </a:t>
            </a:r>
            <a:r>
              <a:rPr lang="en-US" dirty="0"/>
              <a:t>rules do not allow consumers to balance positive evaluation of a brand on one attribute against negative evaluation on some other attribute. There are three types of non-compensatory rules. </a:t>
            </a:r>
          </a:p>
          <a:p>
            <a:pPr algn="just"/>
            <a:r>
              <a:rPr lang="en-US" b="1" i="1" dirty="0"/>
              <a:t>Conjunctive Decision Rule</a:t>
            </a:r>
            <a:r>
              <a:rPr lang="en-US" dirty="0"/>
              <a:t>: In conjunctive decision rule the consumer establishes a different, minimally acceptable level as a cut off point for each attribute. In this the option is eliminated for further consideration if a specific brand or model falls below the cutoff point on any attribute. </a:t>
            </a:r>
          </a:p>
          <a:p>
            <a:endParaRPr lang="en-US" dirty="0"/>
          </a:p>
        </p:txBody>
      </p:sp>
    </p:spTree>
    <p:extLst>
      <p:ext uri="{BB962C8B-B14F-4D97-AF65-F5344CB8AC3E}">
        <p14:creationId xmlns:p14="http://schemas.microsoft.com/office/powerpoint/2010/main" val="1872890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066800" y="228600"/>
            <a:ext cx="7866888" cy="6400800"/>
          </a:xfrm>
        </p:spPr>
        <p:txBody>
          <a:bodyPr>
            <a:normAutofit fontScale="92500" lnSpcReduction="10000"/>
          </a:bodyPr>
          <a:lstStyle/>
          <a:p>
            <a:pPr algn="just"/>
            <a:r>
              <a:rPr lang="en-US" b="1" i="1" dirty="0" smtClean="0"/>
              <a:t>Disjunctive </a:t>
            </a:r>
            <a:r>
              <a:rPr lang="en-US" b="1" i="1" dirty="0"/>
              <a:t>Rule</a:t>
            </a:r>
            <a:r>
              <a:rPr lang="en-US" b="1" dirty="0"/>
              <a:t>: </a:t>
            </a:r>
            <a:r>
              <a:rPr lang="en-US" dirty="0"/>
              <a:t>It is the ‘mirror image’ of conjunctive rule. Here the consumer establishes a separate minimally acceptable cut off level for each attribute. In this case if an option meets or exceeds the cut off established for any one attribute, it is accepted. </a:t>
            </a:r>
          </a:p>
          <a:p>
            <a:pPr algn="just"/>
            <a:r>
              <a:rPr lang="en-US" b="1" i="1" dirty="0"/>
              <a:t>Lexicographic Decision Rule</a:t>
            </a:r>
            <a:r>
              <a:rPr lang="en-US" b="1" dirty="0"/>
              <a:t>: </a:t>
            </a:r>
            <a:r>
              <a:rPr lang="en-US" dirty="0"/>
              <a:t>In this rule the consumer initially ranks the attributes in terms of perceived relevance or importance. Later he compares different alternatives in terms of the single attribute that is considered most important. On this top ranked alternative, regardless of the score on any other attribute, if one option scores sufficiently high it is selected and the process ends. </a:t>
            </a:r>
          </a:p>
        </p:txBody>
      </p:sp>
    </p:spTree>
    <p:extLst>
      <p:ext uri="{BB962C8B-B14F-4D97-AF65-F5344CB8AC3E}">
        <p14:creationId xmlns:p14="http://schemas.microsoft.com/office/powerpoint/2010/main" val="42120706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1143000" y="228600"/>
            <a:ext cx="7790688" cy="6477000"/>
          </a:xfrm>
        </p:spPr>
        <p:txBody>
          <a:bodyPr>
            <a:normAutofit/>
          </a:bodyPr>
          <a:lstStyle/>
          <a:p>
            <a:r>
              <a:rPr lang="en-US" b="1" dirty="0"/>
              <a:t>Levels Of Consumer Decision Making </a:t>
            </a:r>
            <a:endParaRPr lang="en-US" dirty="0"/>
          </a:p>
          <a:p>
            <a:r>
              <a:rPr lang="en-US" dirty="0"/>
              <a:t>The consumer decision making process is complex with varying degree. All purchase decisions do not require extensive effort. On continuum of effort ranging from very high to very low, it can be distinguished into three specific levels of consumer decision making: </a:t>
            </a:r>
          </a:p>
          <a:p>
            <a:pPr marL="82296" indent="0">
              <a:buNone/>
            </a:pPr>
            <a:r>
              <a:rPr lang="en-US" dirty="0"/>
              <a:t>1 Extensive Problem Solving (EPS) </a:t>
            </a:r>
          </a:p>
          <a:p>
            <a:pPr marL="82296" indent="0">
              <a:buNone/>
            </a:pPr>
            <a:r>
              <a:rPr lang="en-US" dirty="0"/>
              <a:t>2. Limited Problem Solving (LPS) </a:t>
            </a:r>
          </a:p>
          <a:p>
            <a:pPr marL="82296" indent="0">
              <a:buNone/>
            </a:pPr>
            <a:r>
              <a:rPr lang="en-US" dirty="0"/>
              <a:t>3. Routine Problem Solving (RPS) </a:t>
            </a:r>
          </a:p>
        </p:txBody>
      </p:sp>
    </p:spTree>
    <p:extLst>
      <p:ext uri="{BB962C8B-B14F-4D97-AF65-F5344CB8AC3E}">
        <p14:creationId xmlns:p14="http://schemas.microsoft.com/office/powerpoint/2010/main" val="4794709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143000" y="228600"/>
            <a:ext cx="7790688" cy="6400800"/>
          </a:xfrm>
        </p:spPr>
        <p:txBody>
          <a:bodyPr>
            <a:normAutofit/>
          </a:bodyPr>
          <a:lstStyle/>
          <a:p>
            <a:pPr marL="82296" indent="0" algn="just">
              <a:lnSpc>
                <a:spcPct val="150000"/>
              </a:lnSpc>
              <a:buNone/>
            </a:pPr>
            <a:r>
              <a:rPr lang="en-US" b="1" dirty="0"/>
              <a:t>1. Extensive Problem Solving (EPS)</a:t>
            </a:r>
            <a:r>
              <a:rPr lang="en-US" dirty="0"/>
              <a:t>: When consumers buy a new or unfamiliar product it usually involves the need to obtain substantial information and a long time to choose. They must form the concept </a:t>
            </a:r>
            <a:r>
              <a:rPr lang="en-US" dirty="0" smtClean="0"/>
              <a:t>of </a:t>
            </a:r>
            <a:r>
              <a:rPr lang="en-US" dirty="0"/>
              <a:t>a new product category and determine the criteria to be used in choosing the product or brand. </a:t>
            </a:r>
          </a:p>
        </p:txBody>
      </p:sp>
    </p:spTree>
    <p:extLst>
      <p:ext uri="{BB962C8B-B14F-4D97-AF65-F5344CB8AC3E}">
        <p14:creationId xmlns:p14="http://schemas.microsoft.com/office/powerpoint/2010/main" val="3070436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066800" y="228600"/>
            <a:ext cx="7866888" cy="6629400"/>
          </a:xfrm>
        </p:spPr>
        <p:txBody>
          <a:bodyPr>
            <a:normAutofit/>
          </a:bodyPr>
          <a:lstStyle/>
          <a:p>
            <a:pPr marL="82296" indent="0">
              <a:buNone/>
            </a:pPr>
            <a:r>
              <a:rPr lang="en-US" b="1" dirty="0"/>
              <a:t>2. Limited Problem Solving (LPS)</a:t>
            </a:r>
            <a:r>
              <a:rPr lang="en-US" dirty="0"/>
              <a:t>: Sometimes consumers are familiar with both product category and various brands in that category, but they have not fully established brand preferences. They search for additional information which helps them to discriminate among various brands. </a:t>
            </a:r>
            <a:endParaRPr lang="en-US" dirty="0" smtClean="0"/>
          </a:p>
          <a:p>
            <a:pPr marL="82296" indent="0">
              <a:buNone/>
            </a:pPr>
            <a:r>
              <a:rPr lang="en-US" b="1" dirty="0"/>
              <a:t>3. Routine Problem Solving (RPS)</a:t>
            </a:r>
            <a:r>
              <a:rPr lang="en-US" dirty="0"/>
              <a:t>: When consumers have already purchased a product or brand, they require little or no information to choose the product. Consumers involve in habitual and automatic purchases. </a:t>
            </a:r>
          </a:p>
        </p:txBody>
      </p:sp>
    </p:spTree>
    <p:extLst>
      <p:ext uri="{BB962C8B-B14F-4D97-AF65-F5344CB8AC3E}">
        <p14:creationId xmlns:p14="http://schemas.microsoft.com/office/powerpoint/2010/main" val="1132297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228600"/>
            <a:ext cx="8001000" cy="6553200"/>
          </a:xfrm>
        </p:spPr>
        <p:txBody>
          <a:bodyPr>
            <a:normAutofit fontScale="70000" lnSpcReduction="20000"/>
          </a:bodyPr>
          <a:lstStyle/>
          <a:p>
            <a:pPr marL="82296" indent="0">
              <a:buNone/>
            </a:pPr>
            <a:r>
              <a:rPr lang="en-US" b="1" dirty="0" smtClean="0"/>
              <a:t>2. </a:t>
            </a:r>
            <a:r>
              <a:rPr lang="en-US" sz="3400" b="1" u="sng" dirty="0" smtClean="0"/>
              <a:t>Product </a:t>
            </a:r>
            <a:r>
              <a:rPr lang="en-US" sz="3400" b="1" u="sng" dirty="0"/>
              <a:t>Factors </a:t>
            </a:r>
            <a:endParaRPr lang="en-US" sz="3400" u="sng" dirty="0"/>
          </a:p>
          <a:p>
            <a:pPr algn="just">
              <a:buFont typeface="Wingdings" pitchFamily="2" charset="2"/>
              <a:buChar char="ü"/>
            </a:pPr>
            <a:r>
              <a:rPr lang="en-US" sz="3400" dirty="0"/>
              <a:t>The consumer involvement grows as the level of perceived risk in the purchase of a good or service increases. It is likely that consumers will feel more involved in the purchase of their house than in the purchase of tooth paste, because it is a much riskier </a:t>
            </a:r>
            <a:r>
              <a:rPr lang="en-US" sz="3400" dirty="0" smtClean="0"/>
              <a:t>purchase.</a:t>
            </a:r>
          </a:p>
          <a:p>
            <a:pPr algn="just">
              <a:buFont typeface="Wingdings" pitchFamily="2" charset="2"/>
              <a:buChar char="ü"/>
            </a:pPr>
            <a:r>
              <a:rPr lang="en-US" sz="3400" dirty="0" smtClean="0"/>
              <a:t>Product </a:t>
            </a:r>
            <a:r>
              <a:rPr lang="en-US" sz="3400" dirty="0"/>
              <a:t>differentiation affects involvement. The involvement increases as the number of alternatives that they have to choose from, increases. </a:t>
            </a:r>
            <a:endParaRPr lang="en-US" sz="3400" dirty="0" smtClean="0"/>
          </a:p>
          <a:p>
            <a:pPr algn="just">
              <a:buFont typeface="Wingdings" pitchFamily="2" charset="2"/>
              <a:buChar char="ü"/>
            </a:pPr>
            <a:r>
              <a:rPr lang="en-US" sz="3400" dirty="0" smtClean="0"/>
              <a:t>The </a:t>
            </a:r>
            <a:r>
              <a:rPr lang="en-US" sz="3400" dirty="0"/>
              <a:t>pleasure one gets by using a product or service can also influence involvement. Some products are a greater source of pleasure to the consumer than others. Tea and coffee have a high level of hedonic (pleasure) value compared to, say household cleaners. Hence the involvement is high. </a:t>
            </a:r>
            <a:endParaRPr lang="en-US" sz="3400" dirty="0" smtClean="0"/>
          </a:p>
          <a:p>
            <a:pPr algn="just">
              <a:buFont typeface="Wingdings" pitchFamily="2" charset="2"/>
              <a:buChar char="ü"/>
            </a:pPr>
            <a:r>
              <a:rPr lang="en-US" sz="3400" dirty="0" smtClean="0"/>
              <a:t>Involvement </a:t>
            </a:r>
            <a:r>
              <a:rPr lang="en-US" sz="3400" dirty="0"/>
              <a:t>increases when a product gains public attention. Any product that is socially visible or that is consumed in public, demands high involvement. For example, involvement in the purchase of car is more than the purchase of household items. </a:t>
            </a:r>
          </a:p>
          <a:p>
            <a:endParaRPr lang="en-US" sz="3400" dirty="0"/>
          </a:p>
        </p:txBody>
      </p:sp>
    </p:spTree>
    <p:extLst>
      <p:ext uri="{BB962C8B-B14F-4D97-AF65-F5344CB8AC3E}">
        <p14:creationId xmlns:p14="http://schemas.microsoft.com/office/powerpoint/2010/main" val="47185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152400"/>
            <a:ext cx="8001000" cy="6705600"/>
          </a:xfrm>
        </p:spPr>
        <p:txBody>
          <a:bodyPr>
            <a:normAutofit fontScale="77500" lnSpcReduction="20000"/>
          </a:bodyPr>
          <a:lstStyle/>
          <a:p>
            <a:pPr marL="82296" indent="0">
              <a:buNone/>
            </a:pPr>
            <a:r>
              <a:rPr lang="en-US" b="1" dirty="0" smtClean="0"/>
              <a:t>3. </a:t>
            </a:r>
            <a:r>
              <a:rPr lang="en-US" sz="3800" b="1" u="sng" dirty="0" smtClean="0"/>
              <a:t>Situational </a:t>
            </a:r>
            <a:r>
              <a:rPr lang="en-US" sz="3800" b="1" u="sng" dirty="0"/>
              <a:t>Factors </a:t>
            </a:r>
            <a:endParaRPr lang="en-US" sz="3800" u="sng" dirty="0"/>
          </a:p>
          <a:p>
            <a:pPr algn="just">
              <a:buFont typeface="Wingdings" pitchFamily="2" charset="2"/>
              <a:buChar char="ü"/>
            </a:pPr>
            <a:r>
              <a:rPr lang="en-US" dirty="0"/>
              <a:t>The situation in which the product is bought or used can generate emotional involvement. The reason for purchase or purchase occasion affects involvement. For example, buying a pair of socks for oneself is far less involved than buying a gift for a close friend. </a:t>
            </a:r>
            <a:endParaRPr lang="en-US" dirty="0" smtClean="0"/>
          </a:p>
          <a:p>
            <a:pPr algn="just">
              <a:buFont typeface="Wingdings" pitchFamily="2" charset="2"/>
              <a:buChar char="ü"/>
            </a:pPr>
            <a:r>
              <a:rPr lang="en-US" dirty="0" smtClean="0"/>
              <a:t>Social </a:t>
            </a:r>
            <a:r>
              <a:rPr lang="en-US" dirty="0"/>
              <a:t>pressure can significantly increase involvement. One is likely to be more self conscious about the products and brands one looks at when shopping with friends than when shopping alone. </a:t>
            </a:r>
            <a:endParaRPr lang="en-US" dirty="0" smtClean="0"/>
          </a:p>
          <a:p>
            <a:pPr algn="just">
              <a:buFont typeface="Wingdings" pitchFamily="2" charset="2"/>
              <a:buChar char="ü"/>
            </a:pPr>
            <a:r>
              <a:rPr lang="en-US" dirty="0" smtClean="0"/>
              <a:t>The </a:t>
            </a:r>
            <a:r>
              <a:rPr lang="en-US" dirty="0"/>
              <a:t>need to make a fast decision also influences involvement. A consumer who needs a new refrigerator and sees a ‘one- day- only sale’ at an appliances retailer does not have the time to shop around and compare different brands and prices. The eminence of the decision heightens involvement. </a:t>
            </a:r>
            <a:endParaRPr lang="en-US" dirty="0" smtClean="0"/>
          </a:p>
          <a:p>
            <a:pPr algn="just">
              <a:buFont typeface="Wingdings" pitchFamily="2" charset="2"/>
              <a:buChar char="ü"/>
            </a:pPr>
            <a:r>
              <a:rPr lang="en-US" dirty="0" smtClean="0"/>
              <a:t>The </a:t>
            </a:r>
            <a:r>
              <a:rPr lang="en-US" dirty="0"/>
              <a:t>involvement is high when the decision is </a:t>
            </a:r>
            <a:r>
              <a:rPr lang="en-US" dirty="0" smtClean="0"/>
              <a:t>final, </a:t>
            </a:r>
            <a:r>
              <a:rPr lang="en-US" dirty="0"/>
              <a:t>for example when the retailer does not accept return or exchange on the sale items. </a:t>
            </a:r>
          </a:p>
          <a:p>
            <a:endParaRPr lang="en-US" dirty="0"/>
          </a:p>
        </p:txBody>
      </p:sp>
    </p:spTree>
    <p:extLst>
      <p:ext uri="{BB962C8B-B14F-4D97-AF65-F5344CB8AC3E}">
        <p14:creationId xmlns:p14="http://schemas.microsoft.com/office/powerpoint/2010/main" val="2233185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49362"/>
          </a:xfrm>
        </p:spPr>
        <p:txBody>
          <a:bodyPr/>
          <a:lstStyle/>
          <a:p>
            <a:endParaRPr lang="en-US" dirty="0"/>
          </a:p>
        </p:txBody>
      </p:sp>
      <p:sp>
        <p:nvSpPr>
          <p:cNvPr id="3" name="Content Placeholder 2"/>
          <p:cNvSpPr>
            <a:spLocks noGrp="1"/>
          </p:cNvSpPr>
          <p:nvPr>
            <p:ph idx="1"/>
          </p:nvPr>
        </p:nvSpPr>
        <p:spPr>
          <a:xfrm>
            <a:off x="1066800" y="152400"/>
            <a:ext cx="8001000" cy="6553200"/>
          </a:xfrm>
        </p:spPr>
        <p:txBody>
          <a:bodyPr>
            <a:normAutofit/>
          </a:bodyPr>
          <a:lstStyle/>
          <a:p>
            <a:pPr marL="82296" indent="0">
              <a:buNone/>
            </a:pPr>
            <a:r>
              <a:rPr lang="en-US" sz="3500" b="1" u="sng" dirty="0"/>
              <a:t>Types of Involvement </a:t>
            </a:r>
            <a:endParaRPr lang="en-US" sz="3500" u="sng" dirty="0"/>
          </a:p>
          <a:p>
            <a:pPr marL="82296" indent="0">
              <a:buNone/>
            </a:pPr>
            <a:r>
              <a:rPr lang="en-US" dirty="0"/>
              <a:t>The two types of involvement are: </a:t>
            </a:r>
          </a:p>
          <a:p>
            <a:pPr marL="596646" indent="-514350">
              <a:buFont typeface="+mj-lt"/>
              <a:buAutoNum type="alphaLcParenR"/>
            </a:pPr>
            <a:r>
              <a:rPr lang="en-US" dirty="0"/>
              <a:t>Situation </a:t>
            </a:r>
            <a:endParaRPr lang="en-US" dirty="0" smtClean="0"/>
          </a:p>
          <a:p>
            <a:pPr marL="596646" indent="-514350">
              <a:buFont typeface="+mj-lt"/>
              <a:buAutoNum type="alphaLcParenR"/>
            </a:pPr>
            <a:r>
              <a:rPr lang="en-US" dirty="0" smtClean="0"/>
              <a:t>Enduring </a:t>
            </a:r>
            <a:endParaRPr lang="en-US" dirty="0"/>
          </a:p>
          <a:p>
            <a:pPr marL="82296" indent="0">
              <a:buNone/>
            </a:pPr>
            <a:r>
              <a:rPr lang="en-US" b="1" dirty="0" smtClean="0"/>
              <a:t>a)	</a:t>
            </a:r>
            <a:r>
              <a:rPr lang="en-US" sz="3000" b="1" u="sng" dirty="0" smtClean="0"/>
              <a:t>Situational </a:t>
            </a:r>
            <a:r>
              <a:rPr lang="en-US" sz="3000" b="1" u="sng" dirty="0"/>
              <a:t>Involvement </a:t>
            </a:r>
            <a:endParaRPr lang="en-US" u="sng" dirty="0"/>
          </a:p>
          <a:p>
            <a:pPr algn="just">
              <a:buFont typeface="Wingdings" pitchFamily="2" charset="2"/>
              <a:buChar char="Ø"/>
            </a:pPr>
            <a:r>
              <a:rPr lang="en-US" dirty="0" smtClean="0"/>
              <a:t>Situational </a:t>
            </a:r>
            <a:r>
              <a:rPr lang="en-US" dirty="0"/>
              <a:t>involvement is temporary and refers to emotional feelings of a consumer, experiences in a particular situation when one thinks of a specific product. </a:t>
            </a:r>
          </a:p>
        </p:txBody>
      </p:sp>
    </p:spTree>
    <p:extLst>
      <p:ext uri="{BB962C8B-B14F-4D97-AF65-F5344CB8AC3E}">
        <p14:creationId xmlns:p14="http://schemas.microsoft.com/office/powerpoint/2010/main" val="48717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914400" y="152400"/>
            <a:ext cx="8229600" cy="6858000"/>
          </a:xfrm>
        </p:spPr>
        <p:txBody>
          <a:bodyPr>
            <a:normAutofit fontScale="70000" lnSpcReduction="20000"/>
          </a:bodyPr>
          <a:lstStyle/>
          <a:p>
            <a:pPr marL="82296" indent="0">
              <a:buNone/>
            </a:pPr>
            <a:r>
              <a:rPr lang="en-US" b="1" dirty="0" smtClean="0"/>
              <a:t>b)	</a:t>
            </a:r>
            <a:r>
              <a:rPr lang="en-US" b="1" u="sng" dirty="0" smtClean="0"/>
              <a:t>Enduring </a:t>
            </a:r>
            <a:r>
              <a:rPr lang="en-US" b="1" u="sng" dirty="0"/>
              <a:t>Involvement </a:t>
            </a:r>
            <a:endParaRPr lang="en-US" u="sng" dirty="0"/>
          </a:p>
          <a:p>
            <a:pPr algn="just">
              <a:buFont typeface="Wingdings" pitchFamily="2" charset="2"/>
              <a:buChar char="Ø"/>
            </a:pPr>
            <a:r>
              <a:rPr lang="en-US" sz="3600" dirty="0"/>
              <a:t>Enduring involvement is persistent over time and refers to feelings experienced toward a product category across different situations. </a:t>
            </a:r>
            <a:endParaRPr lang="en-US" sz="3600" dirty="0" smtClean="0"/>
          </a:p>
          <a:p>
            <a:pPr lvl="1" algn="just">
              <a:buFont typeface="Wingdings" pitchFamily="2" charset="2"/>
              <a:buChar char="Ø"/>
            </a:pPr>
            <a:r>
              <a:rPr lang="en-US" sz="3600" dirty="0" smtClean="0"/>
              <a:t>For </a:t>
            </a:r>
            <a:r>
              <a:rPr lang="en-US" sz="3600" dirty="0"/>
              <a:t>example, holiday- makers renting a resort for their trip are highly involved in their choice, but their involvement is temporary. Whereas involvement of a person whose hobby is bike racing endures overtime and affects his responses in any situation related to pre-purchase, purchase and post-purchase of sport bikes. It is observed that involvement is triggered by special situation in the case of holiday makers, but in the second case, it comes </a:t>
            </a:r>
            <a:r>
              <a:rPr lang="en-US" sz="3600" dirty="0" smtClean="0"/>
              <a:t>from the </a:t>
            </a:r>
            <a:r>
              <a:rPr lang="en-US" sz="3600" dirty="0"/>
              <a:t>consumer. </a:t>
            </a:r>
            <a:endParaRPr lang="en-US" sz="3600" dirty="0" smtClean="0"/>
          </a:p>
          <a:p>
            <a:pPr algn="just">
              <a:buFont typeface="Wingdings" pitchFamily="2" charset="2"/>
              <a:buChar char="Ø"/>
            </a:pPr>
            <a:endParaRPr lang="en-US" sz="3600" dirty="0" smtClean="0"/>
          </a:p>
          <a:p>
            <a:pPr algn="just">
              <a:buFont typeface="Wingdings" pitchFamily="2" charset="2"/>
              <a:buChar char="Ø"/>
            </a:pPr>
            <a:r>
              <a:rPr lang="en-US" sz="3600" dirty="0" smtClean="0"/>
              <a:t>The </a:t>
            </a:r>
            <a:r>
              <a:rPr lang="en-US" sz="3600" dirty="0"/>
              <a:t>contrast between situational and enduring involvement is important. When marketers measure involvement they examine the extent to which it can be induced by the product or selling situation. After noticing the type of involvement they are facing, marketers work to control products or selling situations. </a:t>
            </a:r>
          </a:p>
        </p:txBody>
      </p:sp>
    </p:spTree>
    <p:extLst>
      <p:ext uri="{BB962C8B-B14F-4D97-AF65-F5344CB8AC3E}">
        <p14:creationId xmlns:p14="http://schemas.microsoft.com/office/powerpoint/2010/main" val="733434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200"/>
          </a:xfrm>
        </p:spPr>
        <p:txBody>
          <a:bodyPr>
            <a:normAutofit fontScale="90000"/>
          </a:bodyPr>
          <a:lstStyle/>
          <a:p>
            <a:endParaRPr lang="en-US" dirty="0"/>
          </a:p>
        </p:txBody>
      </p:sp>
      <p:sp>
        <p:nvSpPr>
          <p:cNvPr id="3" name="Content Placeholder 2"/>
          <p:cNvSpPr>
            <a:spLocks noGrp="1"/>
          </p:cNvSpPr>
          <p:nvPr>
            <p:ph idx="1"/>
          </p:nvPr>
        </p:nvSpPr>
        <p:spPr>
          <a:xfrm>
            <a:off x="1066800" y="152400"/>
            <a:ext cx="8077200" cy="6553200"/>
          </a:xfrm>
        </p:spPr>
        <p:txBody>
          <a:bodyPr>
            <a:normAutofit fontScale="92500" lnSpcReduction="10000"/>
          </a:bodyPr>
          <a:lstStyle/>
          <a:p>
            <a:r>
              <a:rPr lang="en-US" b="1" u="sng" dirty="0"/>
              <a:t>Effects of Consumer Involvement </a:t>
            </a:r>
            <a:endParaRPr lang="en-US" u="sng" dirty="0"/>
          </a:p>
          <a:p>
            <a:pPr algn="just"/>
            <a:r>
              <a:rPr lang="en-US" dirty="0"/>
              <a:t>Involvement with the product makes consumers process the product-related information more readily. This information is processed thoroughly; hence, it is retained for a longtime. Because of this the consumers become emotionally high and tend to engage in extended problem solving and word- of-mouth communications. These result into three categories: </a:t>
            </a:r>
            <a:r>
              <a:rPr lang="en-US" b="1" i="1" dirty="0"/>
              <a:t>search for information, processing information, and </a:t>
            </a:r>
            <a:r>
              <a:rPr lang="en-US" b="1" dirty="0" smtClean="0"/>
              <a:t>information </a:t>
            </a:r>
            <a:r>
              <a:rPr lang="en-US" b="1" dirty="0"/>
              <a:t>transmission. </a:t>
            </a:r>
            <a:endParaRPr lang="en-US" b="1" dirty="0" smtClean="0"/>
          </a:p>
          <a:p>
            <a:pPr algn="just"/>
            <a:r>
              <a:rPr lang="en-US" dirty="0"/>
              <a:t>Customers who are highly involved tend to search for information and shop around more when compared with low involvement customers.</a:t>
            </a:r>
          </a:p>
        </p:txBody>
      </p:sp>
    </p:spTree>
    <p:extLst>
      <p:ext uri="{BB962C8B-B14F-4D97-AF65-F5344CB8AC3E}">
        <p14:creationId xmlns:p14="http://schemas.microsoft.com/office/powerpoint/2010/main" val="1535536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152400"/>
          </a:xfrm>
        </p:spPr>
        <p:txBody>
          <a:bodyPr>
            <a:normAutofit fontScale="90000"/>
          </a:bodyPr>
          <a:lstStyle/>
          <a:p>
            <a:endParaRPr lang="en-US" dirty="0"/>
          </a:p>
        </p:txBody>
      </p:sp>
      <p:sp>
        <p:nvSpPr>
          <p:cNvPr id="3" name="Content Placeholder 2"/>
          <p:cNvSpPr>
            <a:spLocks noGrp="1"/>
          </p:cNvSpPr>
          <p:nvPr>
            <p:ph idx="1"/>
          </p:nvPr>
        </p:nvSpPr>
        <p:spPr>
          <a:xfrm>
            <a:off x="1066800" y="152400"/>
            <a:ext cx="7866888" cy="6553200"/>
          </a:xfrm>
        </p:spPr>
        <p:txBody>
          <a:bodyPr>
            <a:normAutofit lnSpcReduction="10000"/>
          </a:bodyPr>
          <a:lstStyle/>
          <a:p>
            <a:pPr algn="just"/>
            <a:r>
              <a:rPr lang="en-US" dirty="0" smtClean="0"/>
              <a:t>For </a:t>
            </a:r>
            <a:r>
              <a:rPr lang="en-US" dirty="0"/>
              <a:t>example, the customer who is highly involved with cars and thinks about </a:t>
            </a:r>
            <a:r>
              <a:rPr lang="en-US" dirty="0" smtClean="0"/>
              <a:t>buying, </a:t>
            </a:r>
            <a:r>
              <a:rPr lang="en-US" dirty="0"/>
              <a:t>it is likely to </a:t>
            </a:r>
            <a:r>
              <a:rPr lang="en-US" b="1" dirty="0"/>
              <a:t>gather information</a:t>
            </a:r>
            <a:r>
              <a:rPr lang="en-US" dirty="0"/>
              <a:t>. He sees for alternative models to figure the advantages and disadvantages of each. The more they are involved, the more they learn about the alternatives </a:t>
            </a:r>
            <a:r>
              <a:rPr lang="en-US" dirty="0" smtClean="0"/>
              <a:t>within </a:t>
            </a:r>
            <a:r>
              <a:rPr lang="en-US" dirty="0"/>
              <a:t>that category. </a:t>
            </a:r>
            <a:endParaRPr lang="en-US" dirty="0" smtClean="0"/>
          </a:p>
          <a:p>
            <a:pPr algn="just"/>
            <a:r>
              <a:rPr lang="en-US" dirty="0" smtClean="0"/>
              <a:t>To </a:t>
            </a:r>
            <a:r>
              <a:rPr lang="en-US" dirty="0"/>
              <a:t>gather the information they use various sources. One such behavior is to shop around, where they visit various outlets and talk to sales people. The customers of this kind should be encouraged </a:t>
            </a:r>
            <a:r>
              <a:rPr lang="en-US" dirty="0" smtClean="0"/>
              <a:t>by </a:t>
            </a:r>
            <a:r>
              <a:rPr lang="en-US" dirty="0"/>
              <a:t>retailers to visit the outlets to know, and compare various models to meet information needs. </a:t>
            </a:r>
          </a:p>
        </p:txBody>
      </p:sp>
    </p:spTree>
    <p:extLst>
      <p:ext uri="{BB962C8B-B14F-4D97-AF65-F5344CB8AC3E}">
        <p14:creationId xmlns:p14="http://schemas.microsoft.com/office/powerpoint/2010/main" val="991107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590</TotalTime>
  <Words>2855</Words>
  <Application>Microsoft Office PowerPoint</Application>
  <PresentationFormat>On-screen Show (4:3)</PresentationFormat>
  <Paragraphs>166</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Calibri</vt:lpstr>
      <vt:lpstr>Gill Sans MT</vt:lpstr>
      <vt:lpstr>Times New Roman</vt:lpstr>
      <vt:lpstr>Verdana</vt:lpstr>
      <vt:lpstr>Wingdings</vt:lpstr>
      <vt:lpstr>Wingdings 2</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Consumer Decision Making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Involvement &amp; Decision Making</dc:title>
  <dc:creator>User7</dc:creator>
  <cp:lastModifiedBy>Windows User</cp:lastModifiedBy>
  <cp:revision>87</cp:revision>
  <dcterms:created xsi:type="dcterms:W3CDTF">2017-07-27T07:14:39Z</dcterms:created>
  <dcterms:modified xsi:type="dcterms:W3CDTF">2018-09-03T11:36:31Z</dcterms:modified>
</cp:coreProperties>
</file>