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2DC1DB-3A04-4747-AD34-8A8A3FCBC757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6A000F-B870-4752-AFC0-37E17858BA7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43200"/>
          </a:xfrm>
        </p:spPr>
        <p:txBody>
          <a:bodyPr/>
          <a:lstStyle/>
          <a:p>
            <a:pPr algn="ctr"/>
            <a:r>
              <a:rPr lang="en-US" dirty="0" smtClean="0"/>
              <a:t>Training Methods &amp;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172200"/>
            <a:ext cx="7854696" cy="3048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Shweta</a:t>
            </a:r>
            <a:r>
              <a:rPr lang="en-US" sz="2800" dirty="0" smtClean="0"/>
              <a:t> </a:t>
            </a:r>
            <a:r>
              <a:rPr lang="en-US" sz="2800" dirty="0" err="1" smtClean="0"/>
              <a:t>Patil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7854696" cy="57150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 startAt="3"/>
            </a:pPr>
            <a:r>
              <a:rPr lang="en-US" u="sng" dirty="0" smtClean="0"/>
              <a:t>Special study </a:t>
            </a:r>
            <a:r>
              <a:rPr lang="en-US" dirty="0" smtClean="0"/>
              <a:t>:-</a:t>
            </a:r>
          </a:p>
          <a:p>
            <a:pPr marL="514350" indent="-514350" algn="just"/>
            <a:r>
              <a:rPr lang="en-US" dirty="0" smtClean="0"/>
              <a:t>	- Special reading material is  provided</a:t>
            </a:r>
          </a:p>
          <a:p>
            <a:pPr marL="514350" indent="-514350" algn="just"/>
            <a:r>
              <a:rPr lang="en-US" dirty="0" smtClean="0"/>
              <a:t>	- Distribution of journals</a:t>
            </a:r>
          </a:p>
          <a:p>
            <a:pPr marL="514350" indent="-514350" algn="just"/>
            <a:r>
              <a:rPr lang="en-US" dirty="0" smtClean="0"/>
              <a:t>	- Learning is depends on individual capabilities</a:t>
            </a:r>
          </a:p>
          <a:p>
            <a:pPr marL="514350" indent="-514350" algn="just"/>
            <a:r>
              <a:rPr lang="en-US" dirty="0" smtClean="0"/>
              <a:t>	- Helps in keeping updated</a:t>
            </a:r>
          </a:p>
          <a:p>
            <a:pPr marL="514350" indent="-514350" algn="just">
              <a:buAutoNum type="arabicParenR" startAt="4"/>
            </a:pPr>
            <a:r>
              <a:rPr lang="en-US" u="sng" dirty="0" smtClean="0"/>
              <a:t>Conference/Discussion</a:t>
            </a:r>
            <a:r>
              <a:rPr lang="en-US" dirty="0" smtClean="0"/>
              <a:t> :-</a:t>
            </a:r>
          </a:p>
          <a:p>
            <a:pPr marL="514350" indent="-514350" algn="just"/>
            <a:r>
              <a:rPr lang="en-US" dirty="0" smtClean="0"/>
              <a:t>	- a carefully planned meeting</a:t>
            </a:r>
          </a:p>
          <a:p>
            <a:pPr marL="514350" indent="-514350" algn="just"/>
            <a:r>
              <a:rPr lang="en-US" dirty="0" smtClean="0"/>
              <a:t>	- suitable for acquiring conceptual data</a:t>
            </a:r>
          </a:p>
          <a:p>
            <a:pPr marL="514350" indent="-514350" algn="just"/>
            <a:r>
              <a:rPr lang="en-US" dirty="0" smtClean="0"/>
              <a:t>	- helps in clarification</a:t>
            </a:r>
          </a:p>
          <a:p>
            <a:pPr marL="514350" indent="-514350" algn="just"/>
            <a:r>
              <a:rPr lang="en-US" dirty="0" smtClean="0"/>
              <a:t>	- increases trainee’s motivation</a:t>
            </a:r>
          </a:p>
          <a:p>
            <a:pPr marL="514350" indent="-514350" algn="just"/>
            <a:r>
              <a:rPr lang="en-US" dirty="0" smtClean="0"/>
              <a:t>	- increases learning</a:t>
            </a:r>
          </a:p>
          <a:p>
            <a:pPr marL="514350" indent="-514350" algn="just"/>
            <a:r>
              <a:rPr lang="en-US" dirty="0" smtClean="0"/>
              <a:t>	- promotes learning of new behavior.</a:t>
            </a:r>
          </a:p>
          <a:p>
            <a:pPr marL="514350" indent="-514350"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854696" cy="57150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 startAt="5"/>
            </a:pPr>
            <a:r>
              <a:rPr lang="en-US" u="sng" dirty="0" smtClean="0"/>
              <a:t>Case- study </a:t>
            </a:r>
            <a:r>
              <a:rPr lang="en-US" dirty="0" smtClean="0"/>
              <a:t>:- </a:t>
            </a:r>
          </a:p>
          <a:p>
            <a:pPr marL="514350" indent="-514350" algn="just"/>
            <a:r>
              <a:rPr lang="en-US" dirty="0" smtClean="0"/>
              <a:t>	- trainee is presented with a case with  concrete problem</a:t>
            </a:r>
          </a:p>
          <a:p>
            <a:pPr marL="514350" indent="-514350" algn="just"/>
            <a:r>
              <a:rPr lang="en-US" dirty="0" smtClean="0"/>
              <a:t>	- designed to discover trainee’s underlying principals</a:t>
            </a:r>
          </a:p>
          <a:p>
            <a:pPr marL="514350" indent="-514350" algn="just"/>
            <a:r>
              <a:rPr lang="en-US" dirty="0" smtClean="0"/>
              <a:t>	- no exact solution</a:t>
            </a:r>
          </a:p>
          <a:p>
            <a:pPr marL="514350" indent="-514350" algn="just"/>
            <a:r>
              <a:rPr lang="en-US" dirty="0" smtClean="0"/>
              <a:t>	- trainee is encourage to develop flexibility in approach</a:t>
            </a:r>
          </a:p>
          <a:p>
            <a:pPr marL="514350" indent="-514350" algn="just">
              <a:buAutoNum type="arabicParenR" startAt="6"/>
            </a:pPr>
            <a:r>
              <a:rPr lang="en-US" u="sng" dirty="0" smtClean="0"/>
              <a:t>Role –Play </a:t>
            </a:r>
            <a:r>
              <a:rPr lang="en-US" dirty="0" smtClean="0"/>
              <a:t>:-</a:t>
            </a:r>
          </a:p>
          <a:p>
            <a:pPr marL="514350" indent="-514350" algn="just"/>
            <a:r>
              <a:rPr lang="en-US" dirty="0" smtClean="0"/>
              <a:t>	- effective participant involvement</a:t>
            </a:r>
          </a:p>
          <a:p>
            <a:pPr marL="514350" indent="-514350" algn="just"/>
            <a:r>
              <a:rPr lang="en-US" dirty="0" smtClean="0"/>
              <a:t>	- provides practical interpersonal skills</a:t>
            </a:r>
          </a:p>
          <a:p>
            <a:pPr marL="514350" indent="-514350" algn="just"/>
            <a:r>
              <a:rPr lang="en-US" dirty="0" smtClean="0"/>
              <a:t>	- room for testing ideas</a:t>
            </a:r>
          </a:p>
          <a:p>
            <a:pPr marL="514350" indent="-514350" algn="just"/>
            <a:r>
              <a:rPr lang="en-US" dirty="0" smtClean="0"/>
              <a:t>	- promotes real attitude change</a:t>
            </a:r>
          </a:p>
          <a:p>
            <a:pPr marL="514350" indent="-514350"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854696" cy="5638800"/>
          </a:xfrm>
        </p:spPr>
        <p:txBody>
          <a:bodyPr/>
          <a:lstStyle/>
          <a:p>
            <a:pPr marL="514350" indent="-514350" algn="just">
              <a:buAutoNum type="arabicParenR" startAt="7"/>
            </a:pPr>
            <a:r>
              <a:rPr lang="en-US" u="sng" dirty="0" smtClean="0"/>
              <a:t>Simulation</a:t>
            </a:r>
            <a:r>
              <a:rPr lang="en-US" dirty="0" smtClean="0"/>
              <a:t> :-</a:t>
            </a:r>
          </a:p>
          <a:p>
            <a:pPr marL="514350" indent="-514350" algn="just"/>
            <a:r>
              <a:rPr lang="en-US" dirty="0" smtClean="0"/>
              <a:t>	- training practice on duplicate model</a:t>
            </a:r>
          </a:p>
          <a:p>
            <a:pPr marL="514350" indent="-514350" algn="just"/>
            <a:r>
              <a:rPr lang="en-US" dirty="0" smtClean="0"/>
              <a:t>	- mostly used in aeronautical industries</a:t>
            </a:r>
          </a:p>
          <a:p>
            <a:pPr marL="514350" indent="-514350" algn="just"/>
            <a:r>
              <a:rPr lang="en-US" dirty="0" smtClean="0"/>
              <a:t>	- real life </a:t>
            </a:r>
            <a:r>
              <a:rPr lang="en-US" dirty="0" err="1" smtClean="0"/>
              <a:t>organisation</a:t>
            </a:r>
            <a:r>
              <a:rPr lang="en-US" dirty="0" smtClean="0"/>
              <a:t> situation.</a:t>
            </a:r>
          </a:p>
          <a:p>
            <a:pPr marL="514350" indent="-514350" algn="just">
              <a:buAutoNum type="arabicParenR" startAt="8"/>
            </a:pPr>
            <a:r>
              <a:rPr lang="en-US" u="sng" dirty="0" smtClean="0"/>
              <a:t>Business- Games </a:t>
            </a:r>
            <a:r>
              <a:rPr lang="en-US" dirty="0" smtClean="0"/>
              <a:t>:- </a:t>
            </a:r>
          </a:p>
          <a:p>
            <a:pPr marL="514350" indent="-514350" algn="just"/>
            <a:r>
              <a:rPr lang="en-US" dirty="0" smtClean="0"/>
              <a:t>	- it includes several industries competing in a common market</a:t>
            </a:r>
          </a:p>
          <a:p>
            <a:pPr marL="514350" indent="-514350" algn="just"/>
            <a:r>
              <a:rPr lang="en-US" dirty="0" smtClean="0"/>
              <a:t>	- game play is divided into decision periods</a:t>
            </a:r>
          </a:p>
          <a:p>
            <a:pPr marL="514350" indent="-514350" algn="just"/>
            <a:r>
              <a:rPr lang="en-US" dirty="0" smtClean="0"/>
              <a:t>	- participants are expected to take decisions</a:t>
            </a:r>
          </a:p>
          <a:p>
            <a:pPr marL="514350" indent="-514350" algn="just"/>
            <a:r>
              <a:rPr lang="en-US" dirty="0" smtClean="0"/>
              <a:t>	- players may be individual or in group</a:t>
            </a:r>
          </a:p>
          <a:p>
            <a:pPr marL="514350" indent="-514350" algn="just"/>
            <a:r>
              <a:rPr lang="en-US" dirty="0" smtClean="0"/>
              <a:t>	-  time varies from two days to </a:t>
            </a:r>
            <a:r>
              <a:rPr lang="en-US" smtClean="0"/>
              <a:t>even months.</a:t>
            </a:r>
            <a:endParaRPr lang="en-US" dirty="0" smtClean="0"/>
          </a:p>
          <a:p>
            <a:pPr marL="514350" indent="-514350"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6858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Training Methods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854696" cy="4724400"/>
          </a:xfrm>
        </p:spPr>
        <p:txBody>
          <a:bodyPr>
            <a:normAutofit/>
          </a:bodyPr>
          <a:lstStyle/>
          <a:p>
            <a:pPr marL="514350" indent="-514350" algn="just"/>
            <a:endParaRPr lang="en-US" dirty="0" smtClean="0"/>
          </a:p>
          <a:p>
            <a:pPr marL="514350" indent="-514350" algn="just"/>
            <a:r>
              <a:rPr lang="en-US" dirty="0" smtClean="0"/>
              <a:t>Training methods are grouped into two –</a:t>
            </a:r>
          </a:p>
          <a:p>
            <a:pPr marL="514350" indent="-514350" algn="just"/>
            <a:endParaRPr lang="en-US" dirty="0" smtClean="0"/>
          </a:p>
          <a:p>
            <a:pPr marL="514350" indent="-514350" algn="just">
              <a:buAutoNum type="arabicParenR"/>
            </a:pPr>
            <a:r>
              <a:rPr lang="en-US" dirty="0" smtClean="0"/>
              <a:t>On-the-job Training</a:t>
            </a:r>
          </a:p>
          <a:p>
            <a:pPr marL="514350" indent="-514350" algn="just">
              <a:buAutoNum type="arabicParenR"/>
            </a:pPr>
            <a:r>
              <a:rPr lang="en-US" dirty="0" smtClean="0"/>
              <a:t>Off-the-job Training</a:t>
            </a:r>
          </a:p>
          <a:p>
            <a:pPr marL="514350" indent="-514350" algn="just"/>
            <a:endParaRPr lang="en-US" dirty="0" smtClean="0"/>
          </a:p>
          <a:p>
            <a:pPr marL="514350" indent="-514350"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854696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    </a:t>
            </a:r>
          </a:p>
          <a:p>
            <a:pPr marL="514350" indent="-514350" algn="just">
              <a:buAutoNum type="arabicParenR"/>
            </a:pPr>
            <a:r>
              <a:rPr lang="en-US" u="sng" dirty="0" smtClean="0"/>
              <a:t>On-the-job Training</a:t>
            </a:r>
          </a:p>
          <a:p>
            <a:pPr marL="514350" indent="-514350" algn="just"/>
            <a:r>
              <a:rPr lang="en-US" dirty="0" smtClean="0"/>
              <a:t>       </a:t>
            </a:r>
            <a:r>
              <a:rPr lang="en-US" u="sng" dirty="0" smtClean="0"/>
              <a:t>Advantages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Requires no extra space &amp; attention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Its very practical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Allows to practice what he is expected to do after training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     </a:t>
            </a:r>
            <a:r>
              <a:rPr lang="en-US" u="sng" dirty="0" smtClean="0"/>
              <a:t>Disadvantages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Expensive equipments &amp; work space is tide up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High wastage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Trainee will be under pressure</a:t>
            </a:r>
          </a:p>
          <a:p>
            <a:pPr marL="514350" indent="-514350" algn="just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7854696" cy="571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 2. </a:t>
            </a:r>
            <a:r>
              <a:rPr lang="en-US" u="sng" dirty="0" smtClean="0"/>
              <a:t>Off-the-job Training</a:t>
            </a:r>
          </a:p>
          <a:p>
            <a:pPr algn="just"/>
            <a:r>
              <a:rPr lang="en-US" dirty="0" smtClean="0"/>
              <a:t>       </a:t>
            </a:r>
            <a:r>
              <a:rPr lang="en-US" u="sng" dirty="0" smtClean="0"/>
              <a:t>Advantages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Organized training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Executives  get away from  the pressure of the job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 provides resources such as faculty, executives, books etc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Motivate to develop himself </a:t>
            </a:r>
          </a:p>
          <a:p>
            <a:pPr marL="514350" indent="-514350" algn="just">
              <a:buAutoNum type="arabicPeriod"/>
            </a:pPr>
            <a:endParaRPr lang="en-US" dirty="0" smtClean="0"/>
          </a:p>
          <a:p>
            <a:pPr algn="l"/>
            <a:r>
              <a:rPr lang="en-US" dirty="0" smtClean="0"/>
              <a:t>      </a:t>
            </a:r>
            <a:r>
              <a:rPr lang="en-US" u="sng" dirty="0" smtClean="0"/>
              <a:t>Disadvantages </a:t>
            </a:r>
            <a:r>
              <a:rPr lang="en-US" dirty="0" smtClean="0"/>
              <a:t>  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Organizational climate is lost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Trainees may experience frustration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Unless organizational climate, training is not likely to be realized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9144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Training methods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3820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  				</a:t>
            </a:r>
          </a:p>
          <a:p>
            <a:pPr algn="just"/>
            <a:r>
              <a:rPr lang="en-US" dirty="0" smtClean="0"/>
              <a:t>On-the-job training  		     Off-the-job training</a:t>
            </a:r>
          </a:p>
          <a:p>
            <a:pPr algn="just"/>
            <a:r>
              <a:rPr lang="en-US" dirty="0" smtClean="0"/>
              <a:t>                 |					         |</a:t>
            </a:r>
          </a:p>
          <a:p>
            <a:pPr algn="just">
              <a:buFontTx/>
              <a:buChar char="-"/>
            </a:pPr>
            <a:r>
              <a:rPr lang="en-US" dirty="0" smtClean="0"/>
              <a:t> Induction                                         - Vestibule training</a:t>
            </a:r>
          </a:p>
          <a:p>
            <a:pPr algn="just">
              <a:buFontTx/>
              <a:buChar char="-"/>
            </a:pPr>
            <a:r>
              <a:rPr lang="en-US" dirty="0" smtClean="0"/>
              <a:t> Orientation training		     - Lecture </a:t>
            </a:r>
          </a:p>
          <a:p>
            <a:pPr algn="just">
              <a:buFontTx/>
              <a:buChar char="-"/>
            </a:pPr>
            <a:r>
              <a:rPr lang="en-US" dirty="0" smtClean="0"/>
              <a:t> Apprentice training		     - Special study</a:t>
            </a:r>
          </a:p>
          <a:p>
            <a:pPr algn="just">
              <a:buFontTx/>
              <a:buChar char="-"/>
            </a:pPr>
            <a:r>
              <a:rPr lang="en-US" dirty="0" smtClean="0"/>
              <a:t> Internship &amp; assistance ship 	     - Conference </a:t>
            </a:r>
          </a:p>
          <a:p>
            <a:pPr algn="just">
              <a:buFontTx/>
              <a:buChar char="-"/>
            </a:pPr>
            <a:r>
              <a:rPr lang="en-US" dirty="0" smtClean="0"/>
              <a:t> Job – rotation			     - Case- study</a:t>
            </a:r>
          </a:p>
          <a:p>
            <a:pPr algn="just">
              <a:buFontTx/>
              <a:buChar char="-"/>
            </a:pPr>
            <a:r>
              <a:rPr lang="en-US" dirty="0" smtClean="0"/>
              <a:t>Coaching                       		     - Role play</a:t>
            </a:r>
          </a:p>
          <a:p>
            <a:pPr lvl="8" algn="just"/>
            <a:r>
              <a:rPr lang="en-US" dirty="0" smtClean="0"/>
              <a:t>                               - </a:t>
            </a:r>
            <a:r>
              <a:rPr lang="en-US" sz="2800" dirty="0" smtClean="0"/>
              <a:t>Simulation</a:t>
            </a:r>
          </a:p>
          <a:p>
            <a:pPr lvl="8" algn="just"/>
            <a:r>
              <a:rPr lang="en-US" sz="2800" dirty="0" smtClean="0"/>
              <a:t>	     - Business games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762000"/>
          </a:xfrm>
        </p:spPr>
        <p:txBody>
          <a:bodyPr>
            <a:normAutofit/>
          </a:bodyPr>
          <a:lstStyle/>
          <a:p>
            <a:pPr algn="l"/>
            <a:r>
              <a:rPr lang="en-US" sz="4000" u="sng" dirty="0" smtClean="0"/>
              <a:t>On-the-job training</a:t>
            </a:r>
            <a:endParaRPr lang="en-US" sz="4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51054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en-US" u="sng" dirty="0" smtClean="0"/>
              <a:t>Induction</a:t>
            </a:r>
            <a:r>
              <a:rPr lang="en-US" dirty="0" smtClean="0"/>
              <a:t> :-</a:t>
            </a:r>
          </a:p>
          <a:p>
            <a:pPr marL="514350" indent="-514350" algn="just"/>
            <a:r>
              <a:rPr lang="en-US" dirty="0" smtClean="0"/>
              <a:t>	- to reduce the initial anxiety all new entrants feel, when they join a new job in a new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pPr marL="514350" indent="-514350" algn="just"/>
            <a:r>
              <a:rPr lang="en-US" dirty="0" smtClean="0"/>
              <a:t>	- Familiarize the new employees with the job, people, work place, work-environment &amp; the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pPr marL="514350" indent="-514350" algn="just"/>
            <a:r>
              <a:rPr lang="en-US" dirty="0" smtClean="0"/>
              <a:t>	- to reduce the cultural shock faced in the new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pPr marL="514350" indent="-514350" algn="just"/>
            <a:r>
              <a:rPr lang="en-US" dirty="0" smtClean="0"/>
              <a:t>2) </a:t>
            </a:r>
            <a:r>
              <a:rPr lang="en-US" u="sng" dirty="0" smtClean="0"/>
              <a:t>Orientation training </a:t>
            </a:r>
            <a:r>
              <a:rPr lang="en-US" dirty="0" smtClean="0"/>
              <a:t>:- </a:t>
            </a:r>
          </a:p>
          <a:p>
            <a:pPr marL="514350" indent="-514350" algn="just"/>
            <a:r>
              <a:rPr lang="en-US" dirty="0" smtClean="0"/>
              <a:t>	-introduce new employees to specific job environment.</a:t>
            </a:r>
          </a:p>
          <a:p>
            <a:pPr marL="514350" indent="-514350" algn="just"/>
            <a:r>
              <a:rPr lang="en-US" dirty="0" smtClean="0"/>
              <a:t>	- introduce new employees to company policies &amp; objectives.</a:t>
            </a:r>
          </a:p>
          <a:p>
            <a:pPr marL="514350" indent="-514350" algn="just"/>
            <a:r>
              <a:rPr lang="en-US" dirty="0" smtClean="0"/>
              <a:t>	-  supervise during early introduction period.</a:t>
            </a:r>
          </a:p>
          <a:p>
            <a:pPr marL="514350" indent="-514350" algn="just"/>
            <a:r>
              <a:rPr lang="en-US" dirty="0" smtClean="0"/>
              <a:t>	- Introduce to the people with whom he works.  </a:t>
            </a:r>
          </a:p>
          <a:p>
            <a:pPr marL="514350" indent="-514350" algn="just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7854696" cy="5715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3) </a:t>
            </a:r>
            <a:r>
              <a:rPr lang="en-US" u="sng" dirty="0" smtClean="0"/>
              <a:t>Apprentice training </a:t>
            </a:r>
            <a:r>
              <a:rPr lang="en-US" dirty="0" smtClean="0"/>
              <a:t>:-</a:t>
            </a:r>
          </a:p>
          <a:p>
            <a:pPr algn="just"/>
            <a:r>
              <a:rPr lang="en-US" dirty="0" smtClean="0"/>
              <a:t>	This type of training is for lathe, drill press, Milling machine operators.    </a:t>
            </a:r>
          </a:p>
          <a:p>
            <a:pPr algn="just"/>
            <a:r>
              <a:rPr lang="en-US" dirty="0" smtClean="0"/>
              <a:t>     - employee is placed under supervisor for specified no of years.</a:t>
            </a:r>
          </a:p>
          <a:p>
            <a:pPr algn="just"/>
            <a:r>
              <a:rPr lang="en-US" dirty="0" smtClean="0"/>
              <a:t>     - program is not systematically planned.</a:t>
            </a:r>
          </a:p>
          <a:p>
            <a:pPr algn="just"/>
            <a:r>
              <a:rPr lang="en-US" dirty="0" smtClean="0"/>
              <a:t>     - period of training is too long.</a:t>
            </a:r>
          </a:p>
          <a:p>
            <a:pPr algn="just"/>
            <a:r>
              <a:rPr lang="en-US" dirty="0" smtClean="0"/>
              <a:t>     - tested after training.</a:t>
            </a:r>
          </a:p>
          <a:p>
            <a:pPr algn="just"/>
            <a:r>
              <a:rPr lang="en-US" dirty="0" smtClean="0"/>
              <a:t>4) </a:t>
            </a:r>
            <a:r>
              <a:rPr lang="en-US" u="sng" dirty="0" smtClean="0"/>
              <a:t>Internship &amp; Assistance ship  </a:t>
            </a:r>
            <a:r>
              <a:rPr lang="en-US" dirty="0" smtClean="0"/>
              <a:t>:-</a:t>
            </a:r>
          </a:p>
          <a:p>
            <a:pPr algn="just"/>
            <a:r>
              <a:rPr lang="en-US" dirty="0" smtClean="0"/>
              <a:t>     - trainee is assigned a temporary job</a:t>
            </a:r>
          </a:p>
          <a:p>
            <a:pPr algn="just"/>
            <a:r>
              <a:rPr lang="en-US" dirty="0" smtClean="0"/>
              <a:t>     - Supervisor review his shortcomings</a:t>
            </a:r>
          </a:p>
          <a:p>
            <a:pPr algn="just"/>
            <a:r>
              <a:rPr lang="en-US" dirty="0" smtClean="0"/>
              <a:t>     - supervises in improving the performance</a:t>
            </a:r>
          </a:p>
          <a:p>
            <a:pPr algn="just"/>
            <a:r>
              <a:rPr lang="en-US" dirty="0" smtClean="0"/>
              <a:t>     - Trainee is evaluated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7854696" cy="6172200"/>
          </a:xfrm>
        </p:spPr>
        <p:txBody>
          <a:bodyPr/>
          <a:lstStyle/>
          <a:p>
            <a:pPr algn="just"/>
            <a:r>
              <a:rPr lang="en-US" dirty="0" smtClean="0"/>
              <a:t>5) </a:t>
            </a:r>
            <a:r>
              <a:rPr lang="en-US" u="sng" dirty="0" smtClean="0"/>
              <a:t>Job rotation </a:t>
            </a:r>
            <a:r>
              <a:rPr lang="en-US" dirty="0" smtClean="0"/>
              <a:t>:-</a:t>
            </a:r>
          </a:p>
          <a:p>
            <a:pPr algn="just"/>
            <a:r>
              <a:rPr lang="en-US" dirty="0" smtClean="0"/>
              <a:t>    - successive change of jobs for advanced learning</a:t>
            </a:r>
          </a:p>
          <a:p>
            <a:pPr algn="just"/>
            <a:r>
              <a:rPr lang="en-US" dirty="0" smtClean="0"/>
              <a:t>    - immediate supervisor supervises the employee</a:t>
            </a:r>
          </a:p>
          <a:p>
            <a:pPr algn="just"/>
            <a:r>
              <a:rPr lang="en-US" dirty="0" smtClean="0"/>
              <a:t>    - no socio-emotional relationship with any employee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6) </a:t>
            </a:r>
            <a:r>
              <a:rPr lang="en-US" u="sng" dirty="0" smtClean="0"/>
              <a:t>Coaching</a:t>
            </a:r>
            <a:r>
              <a:rPr lang="en-US" dirty="0" smtClean="0"/>
              <a:t> :-</a:t>
            </a:r>
          </a:p>
          <a:p>
            <a:pPr algn="just"/>
            <a:r>
              <a:rPr lang="en-US" dirty="0" smtClean="0"/>
              <a:t>    - a coaching is assigned to every trainee</a:t>
            </a:r>
          </a:p>
          <a:p>
            <a:pPr algn="just"/>
            <a:r>
              <a:rPr lang="en-US" dirty="0" smtClean="0"/>
              <a:t>    - coach takes the risk of training </a:t>
            </a:r>
            <a:r>
              <a:rPr lang="en-US" smtClean="0"/>
              <a:t>the employee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609600"/>
          </a:xfrm>
        </p:spPr>
        <p:txBody>
          <a:bodyPr/>
          <a:lstStyle/>
          <a:p>
            <a:pPr algn="just"/>
            <a:r>
              <a:rPr lang="en-US" sz="4000" u="sng" dirty="0" smtClean="0"/>
              <a:t>Off-the-job training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077200" cy="5486400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arenR"/>
            </a:pPr>
            <a:r>
              <a:rPr lang="en-US" u="sng" dirty="0" smtClean="0"/>
              <a:t>Vestibule training </a:t>
            </a:r>
            <a:r>
              <a:rPr lang="en-US" dirty="0" smtClean="0"/>
              <a:t>:-  </a:t>
            </a:r>
          </a:p>
          <a:p>
            <a:pPr marL="514350" indent="-514350" algn="l"/>
            <a:r>
              <a:rPr lang="en-US" dirty="0" smtClean="0"/>
              <a:t>      - Artificial working environment is created</a:t>
            </a:r>
          </a:p>
          <a:p>
            <a:pPr marL="514350" indent="-514350" algn="l"/>
            <a:r>
              <a:rPr lang="en-US" dirty="0" smtClean="0"/>
              <a:t>	- Equipments &amp; materials similar in production are used</a:t>
            </a:r>
          </a:p>
          <a:p>
            <a:pPr marL="514350" indent="-514350" algn="l"/>
            <a:r>
              <a:rPr lang="en-US" dirty="0" smtClean="0"/>
              <a:t>	- Increase learner’s active participation</a:t>
            </a:r>
          </a:p>
          <a:p>
            <a:pPr marL="514350" indent="-514350" algn="l"/>
            <a:r>
              <a:rPr lang="en-US" dirty="0" smtClean="0"/>
              <a:t>	- Ideal learning conditions</a:t>
            </a:r>
          </a:p>
          <a:p>
            <a:pPr marL="514350" indent="-514350" algn="l"/>
            <a:r>
              <a:rPr lang="en-US" dirty="0" smtClean="0"/>
              <a:t>2)  </a:t>
            </a:r>
            <a:r>
              <a:rPr lang="en-US" u="sng" dirty="0" smtClean="0"/>
              <a:t>Lectures </a:t>
            </a:r>
            <a:r>
              <a:rPr lang="en-US" dirty="0" smtClean="0"/>
              <a:t>:- </a:t>
            </a:r>
          </a:p>
          <a:p>
            <a:pPr marL="514350" indent="-514350" algn="l"/>
            <a:r>
              <a:rPr lang="en-US" dirty="0" smtClean="0"/>
              <a:t>	- Economic means of training</a:t>
            </a:r>
          </a:p>
          <a:p>
            <a:pPr marL="514350" indent="-514350" algn="l"/>
            <a:r>
              <a:rPr lang="en-US" dirty="0" smtClean="0"/>
              <a:t>	- One way communication</a:t>
            </a:r>
          </a:p>
          <a:p>
            <a:pPr marL="514350" indent="-514350" algn="l"/>
            <a:r>
              <a:rPr lang="en-US" dirty="0" smtClean="0"/>
              <a:t>	- Listeners are passive</a:t>
            </a:r>
          </a:p>
          <a:p>
            <a:pPr marL="514350" indent="-514350" algn="l"/>
            <a:r>
              <a:rPr lang="en-US" dirty="0" smtClean="0"/>
              <a:t>	- Attitude &amp; interest among the trainees varies</a:t>
            </a:r>
          </a:p>
          <a:p>
            <a:pPr marL="514350" indent="-514350" algn="l"/>
            <a:r>
              <a:rPr lang="en-US" dirty="0" smtClean="0"/>
              <a:t>	- Successful lecturer is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199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Training Methods &amp; Techniques</vt:lpstr>
      <vt:lpstr>Training Methods</vt:lpstr>
      <vt:lpstr>PowerPoint Presentation</vt:lpstr>
      <vt:lpstr>PowerPoint Presentation</vt:lpstr>
      <vt:lpstr>Training methods</vt:lpstr>
      <vt:lpstr>On-the-job training</vt:lpstr>
      <vt:lpstr>PowerPoint Presentation</vt:lpstr>
      <vt:lpstr>PowerPoint Presentation</vt:lpstr>
      <vt:lpstr>Off-the-job training</vt:lpstr>
      <vt:lpstr>PowerPoint Presentation</vt:lpstr>
      <vt:lpstr>PowerPoint Presentation</vt:lpstr>
      <vt:lpstr>PowerPoint Presentation</vt:lpstr>
    </vt:vector>
  </TitlesOfParts>
  <Company>Dr.BAMU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Methods &amp; Techniques</dc:title>
  <dc:creator>UDMS</dc:creator>
  <cp:lastModifiedBy>HP-4</cp:lastModifiedBy>
  <cp:revision>50</cp:revision>
  <dcterms:created xsi:type="dcterms:W3CDTF">2010-07-26T10:08:51Z</dcterms:created>
  <dcterms:modified xsi:type="dcterms:W3CDTF">2018-09-04T20:34:40Z</dcterms:modified>
</cp:coreProperties>
</file>