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63" r:id="rId5"/>
    <p:sldId id="258" r:id="rId6"/>
    <p:sldId id="259"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092" autoAdjust="0"/>
  </p:normalViewPr>
  <p:slideViewPr>
    <p:cSldViewPr>
      <p:cViewPr varScale="1">
        <p:scale>
          <a:sx n="71" d="100"/>
          <a:sy n="71" d="100"/>
        </p:scale>
        <p:origin x="-135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F78784A-8015-4409-A18C-1EA3F3884358}"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F5009-E047-4194-ABF3-4167BFCF3EF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78784A-8015-4409-A18C-1EA3F3884358}"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F5009-E047-4194-ABF3-4167BFCF3EF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F78784A-8015-4409-A18C-1EA3F3884358}"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F5009-E047-4194-ABF3-4167BFCF3EF2}"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78784A-8015-4409-A18C-1EA3F3884358}"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F5009-E047-4194-ABF3-4167BFCF3EF2}"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78784A-8015-4409-A18C-1EA3F3884358}"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F5009-E047-4194-ABF3-4167BFCF3EF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F78784A-8015-4409-A18C-1EA3F3884358}" type="datetimeFigureOut">
              <a:rPr lang="en-US" smtClean="0"/>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8F5009-E047-4194-ABF3-4167BFCF3EF2}"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78784A-8015-4409-A18C-1EA3F3884358}" type="datetimeFigureOut">
              <a:rPr lang="en-US" smtClean="0"/>
              <a:t>9/4/2018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8F5009-E047-4194-ABF3-4167BFCF3EF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78784A-8015-4409-A18C-1EA3F3884358}" type="datetimeFigureOut">
              <a:rPr lang="en-US" smtClean="0"/>
              <a:t>9/4/2018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8F5009-E047-4194-ABF3-4167BFCF3EF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F78784A-8015-4409-A18C-1EA3F3884358}" type="datetimeFigureOut">
              <a:rPr lang="en-US" smtClean="0"/>
              <a:t>9/4/2018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8F5009-E047-4194-ABF3-4167BFCF3E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F78784A-8015-4409-A18C-1EA3F3884358}" type="datetimeFigureOut">
              <a:rPr lang="en-US" smtClean="0"/>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8F5009-E047-4194-ABF3-4167BFCF3EF2}"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78784A-8015-4409-A18C-1EA3F3884358}" type="datetimeFigureOut">
              <a:rPr lang="en-US" smtClean="0"/>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8F5009-E047-4194-ABF3-4167BFCF3EF2}"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F78784A-8015-4409-A18C-1EA3F3884358}" type="datetimeFigureOut">
              <a:rPr lang="en-US" smtClean="0"/>
              <a:t>9/4/2018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28F5009-E047-4194-ABF3-4167BFCF3EF2}"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osha.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smtClean="0">
                <a:solidFill>
                  <a:schemeClr val="tx1"/>
                </a:solidFill>
                <a:latin typeface="Times New Roman" pitchFamily="18" charset="0"/>
                <a:cs typeface="Times New Roman" pitchFamily="18" charset="0"/>
              </a:rPr>
              <a:t>Safety Management</a:t>
            </a:r>
            <a:endParaRPr lang="en-US" sz="5400" b="1"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304800" y="5105400"/>
            <a:ext cx="6400800" cy="1473200"/>
          </a:xfrm>
        </p:spPr>
        <p:txBody>
          <a:bodyPr>
            <a:normAutofit/>
          </a:bodyPr>
          <a:lstStyle/>
          <a:p>
            <a:r>
              <a:rPr lang="en-US" sz="2400" b="1" dirty="0" err="1" smtClean="0">
                <a:solidFill>
                  <a:srgbClr val="7030A0"/>
                </a:solidFill>
              </a:rPr>
              <a:t>Shweta</a:t>
            </a:r>
            <a:r>
              <a:rPr lang="en-US" sz="2400" b="1" dirty="0" smtClean="0">
                <a:solidFill>
                  <a:srgbClr val="7030A0"/>
                </a:solidFill>
              </a:rPr>
              <a:t> </a:t>
            </a:r>
            <a:r>
              <a:rPr lang="en-US" sz="2400" b="1" dirty="0" err="1" smtClean="0">
                <a:solidFill>
                  <a:srgbClr val="7030A0"/>
                </a:solidFill>
              </a:rPr>
              <a:t>Patil</a:t>
            </a:r>
            <a:r>
              <a:rPr lang="en-US" sz="2400" b="1" dirty="0" smtClean="0">
                <a:solidFill>
                  <a:srgbClr val="7030A0"/>
                </a:solidFill>
              </a:rPr>
              <a:t> </a:t>
            </a:r>
            <a:r>
              <a:rPr lang="en-US" sz="2400" b="1" dirty="0" err="1" smtClean="0">
                <a:solidFill>
                  <a:srgbClr val="7030A0"/>
                </a:solidFill>
              </a:rPr>
              <a:t>Rajale</a:t>
            </a:r>
            <a:endParaRPr lang="en-US" sz="2400" b="1" dirty="0">
              <a:solidFill>
                <a:srgbClr val="7030A0"/>
              </a:solidFill>
            </a:endParaRPr>
          </a:p>
        </p:txBody>
      </p:sp>
    </p:spTree>
    <p:extLst>
      <p:ext uri="{BB962C8B-B14F-4D97-AF65-F5344CB8AC3E}">
        <p14:creationId xmlns:p14="http://schemas.microsoft.com/office/powerpoint/2010/main" val="2206225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81000"/>
            <a:ext cx="8458199" cy="6248400"/>
          </a:xfrm>
        </p:spPr>
        <p:txBody>
          <a:bodyPr>
            <a:normAutofit/>
          </a:bodyPr>
          <a:lstStyle/>
          <a:p>
            <a:pPr algn="just"/>
            <a:r>
              <a:rPr lang="en-US" sz="2800" dirty="0" smtClean="0">
                <a:solidFill>
                  <a:schemeClr val="tx1"/>
                </a:solidFill>
              </a:rPr>
              <a:t>The </a:t>
            </a:r>
            <a:r>
              <a:rPr lang="en-US" sz="2800" dirty="0">
                <a:solidFill>
                  <a:schemeClr val="tx1"/>
                </a:solidFill>
              </a:rPr>
              <a:t>safety manager is an </a:t>
            </a:r>
            <a:r>
              <a:rPr lang="en-US" sz="2800" dirty="0" smtClean="0">
                <a:solidFill>
                  <a:schemeClr val="tx1"/>
                </a:solidFill>
              </a:rPr>
              <a:t>employer’s appointed </a:t>
            </a:r>
            <a:r>
              <a:rPr lang="en-US" sz="2800" dirty="0">
                <a:solidFill>
                  <a:schemeClr val="tx1"/>
                </a:solidFill>
              </a:rPr>
              <a:t>man for </a:t>
            </a:r>
            <a:r>
              <a:rPr lang="en-US" sz="2800" dirty="0" smtClean="0">
                <a:solidFill>
                  <a:schemeClr val="tx1"/>
                </a:solidFill>
              </a:rPr>
              <a:t>worker’s  </a:t>
            </a:r>
            <a:r>
              <a:rPr lang="en-US" sz="2800" dirty="0">
                <a:solidFill>
                  <a:schemeClr val="tx1"/>
                </a:solidFill>
              </a:rPr>
              <a:t>safety. This means that the safety manager’s responsibilities start with ensuring that all of the employer’s </a:t>
            </a:r>
            <a:r>
              <a:rPr lang="en-US" sz="2800" b="1" u="sng" dirty="0">
                <a:solidFill>
                  <a:schemeClr val="tx1"/>
                </a:solidFill>
              </a:rPr>
              <a:t>OSHA (</a:t>
            </a:r>
            <a:r>
              <a:rPr lang="en-US" sz="2800" b="1" u="sng" dirty="0">
                <a:solidFill>
                  <a:schemeClr val="tx1"/>
                </a:solidFill>
                <a:hlinkClick r:id="rId2" tooltip="Occupational Safety and Health Association"/>
              </a:rPr>
              <a:t>Occupational Safety and Health Association</a:t>
            </a:r>
            <a:r>
              <a:rPr lang="en-US" sz="2800" b="1" u="sng" dirty="0">
                <a:solidFill>
                  <a:schemeClr val="tx1"/>
                </a:solidFill>
              </a:rPr>
              <a:t>)</a:t>
            </a:r>
            <a:r>
              <a:rPr lang="en-US" sz="2800" dirty="0">
                <a:solidFill>
                  <a:schemeClr val="tx1"/>
                </a:solidFill>
              </a:rPr>
              <a:t> mandated responsibilities are met. </a:t>
            </a:r>
            <a:endParaRPr lang="en-US" sz="2800" dirty="0" smtClean="0">
              <a:solidFill>
                <a:schemeClr val="tx1"/>
              </a:solidFill>
            </a:endParaRPr>
          </a:p>
          <a:p>
            <a:pPr algn="just"/>
            <a:r>
              <a:rPr lang="en-US" sz="2800" dirty="0">
                <a:solidFill>
                  <a:schemeClr val="tx1"/>
                </a:solidFill>
              </a:rPr>
              <a:t>In addition, the safety manager is usually the person responsible for ensuring the company is in compliance with OSHA employer requirements. These types of requirements include:</a:t>
            </a:r>
            <a:endParaRPr lang="en-US" sz="2000" dirty="0">
              <a:solidFill>
                <a:schemeClr val="tx1"/>
              </a:solidFill>
            </a:endParaRPr>
          </a:p>
          <a:p>
            <a:pPr lvl="0" algn="just"/>
            <a:r>
              <a:rPr lang="en-US" sz="2800" dirty="0">
                <a:solidFill>
                  <a:schemeClr val="tx1"/>
                </a:solidFill>
              </a:rPr>
              <a:t>Fatal accidents that result in the hospitalization of three or more employees, must be reported to the nearest OSHA office within eight hours.</a:t>
            </a:r>
            <a:endParaRPr lang="en-US" sz="2000" dirty="0">
              <a:solidFill>
                <a:schemeClr val="tx1"/>
              </a:solidFill>
            </a:endParaRPr>
          </a:p>
          <a:p>
            <a:pPr algn="just"/>
            <a:endParaRPr lang="en-US" dirty="0"/>
          </a:p>
        </p:txBody>
      </p:sp>
      <p:sp>
        <p:nvSpPr>
          <p:cNvPr id="3" name="Title 2"/>
          <p:cNvSpPr>
            <a:spLocks noGrp="1"/>
          </p:cNvSpPr>
          <p:nvPr>
            <p:ph type="title"/>
          </p:nvPr>
        </p:nvSpPr>
        <p:spPr>
          <a:xfrm flipV="1">
            <a:off x="457200" y="0"/>
            <a:ext cx="8229600" cy="338328"/>
          </a:xfrm>
        </p:spPr>
        <p:txBody>
          <a:bodyPr>
            <a:normAutofit fontScale="90000"/>
          </a:bodyPr>
          <a:lstStyle/>
          <a:p>
            <a:endParaRPr lang="en-US" dirty="0"/>
          </a:p>
        </p:txBody>
      </p:sp>
    </p:spTree>
    <p:extLst>
      <p:ext uri="{BB962C8B-B14F-4D97-AF65-F5344CB8AC3E}">
        <p14:creationId xmlns:p14="http://schemas.microsoft.com/office/powerpoint/2010/main" val="3719845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457200"/>
            <a:ext cx="8686799" cy="6400800"/>
          </a:xfrm>
        </p:spPr>
        <p:txBody>
          <a:bodyPr>
            <a:normAutofit fontScale="92500" lnSpcReduction="20000"/>
          </a:bodyPr>
          <a:lstStyle/>
          <a:p>
            <a:pPr algn="just"/>
            <a:r>
              <a:rPr lang="en-US" dirty="0" smtClean="0">
                <a:solidFill>
                  <a:schemeClr val="tx1"/>
                </a:solidFill>
              </a:rPr>
              <a:t>If </a:t>
            </a:r>
            <a:r>
              <a:rPr lang="en-US" dirty="0">
                <a:solidFill>
                  <a:schemeClr val="tx1"/>
                </a:solidFill>
              </a:rPr>
              <a:t>the company is not exempt, or partially exempt from the OSHA record keeping requirements, the safety manager ensures that records of work-related injuries and illnesses are maintained. To be partially exempt an employer must meet one of the following requirements:</a:t>
            </a:r>
            <a:endParaRPr lang="en-US" sz="1800" dirty="0">
              <a:solidFill>
                <a:schemeClr val="tx1"/>
              </a:solidFill>
            </a:endParaRPr>
          </a:p>
          <a:p>
            <a:pPr lvl="0" algn="just"/>
            <a:r>
              <a:rPr lang="en-US" dirty="0">
                <a:solidFill>
                  <a:schemeClr val="tx1"/>
                </a:solidFill>
              </a:rPr>
              <a:t>Have ten or fewer workers, or</a:t>
            </a:r>
            <a:endParaRPr lang="en-US" sz="1800" dirty="0">
              <a:solidFill>
                <a:schemeClr val="tx1"/>
              </a:solidFill>
            </a:endParaRPr>
          </a:p>
          <a:p>
            <a:pPr lvl="0" algn="just"/>
            <a:r>
              <a:rPr lang="en-US" dirty="0">
                <a:solidFill>
                  <a:schemeClr val="tx1"/>
                </a:solidFill>
              </a:rPr>
              <a:t>Be a type of business that OSHA has classified as a lower-hazard industry. </a:t>
            </a:r>
            <a:endParaRPr lang="en-US" sz="1800" dirty="0">
              <a:solidFill>
                <a:schemeClr val="tx1"/>
              </a:solidFill>
            </a:endParaRPr>
          </a:p>
          <a:p>
            <a:pPr lvl="1" algn="just"/>
            <a:r>
              <a:rPr lang="en-US" sz="2400" dirty="0">
                <a:solidFill>
                  <a:schemeClr val="tx1"/>
                </a:solidFill>
              </a:rPr>
              <a:t>Ensure medical examinations and training are provided as required by OSHA standards.</a:t>
            </a:r>
            <a:endParaRPr lang="en-US" sz="1800" dirty="0">
              <a:solidFill>
                <a:schemeClr val="tx1"/>
              </a:solidFill>
            </a:endParaRPr>
          </a:p>
          <a:p>
            <a:pPr lvl="1" algn="just"/>
            <a:r>
              <a:rPr lang="en-US" sz="2400" dirty="0">
                <a:solidFill>
                  <a:schemeClr val="tx1"/>
                </a:solidFill>
              </a:rPr>
              <a:t>Ensure the names of the authorized employee representatives, who may be asked to accompany an OSHA compliance officer during an inspection, to the OSHA compliance officer.</a:t>
            </a:r>
            <a:endParaRPr lang="en-US" sz="1800" dirty="0">
              <a:solidFill>
                <a:schemeClr val="tx1"/>
              </a:solidFill>
            </a:endParaRPr>
          </a:p>
          <a:p>
            <a:pPr lvl="1" algn="just"/>
            <a:r>
              <a:rPr lang="en-US" sz="2400" dirty="0">
                <a:solidFill>
                  <a:schemeClr val="tx1"/>
                </a:solidFill>
              </a:rPr>
              <a:t>Ensure OSHA citations, and abatement verification documents, are posted at or near the work area where the accident happened. Each citation must remain posted until the violation has been corrected, or for three working days, whichever is longer.</a:t>
            </a:r>
            <a:endParaRPr lang="en-US" sz="1800" dirty="0">
              <a:solidFill>
                <a:schemeClr val="tx1"/>
              </a:solidFill>
            </a:endParaRPr>
          </a:p>
          <a:p>
            <a:pPr lvl="1" algn="just"/>
            <a:r>
              <a:rPr lang="en-US" sz="2400" dirty="0">
                <a:solidFill>
                  <a:schemeClr val="tx1"/>
                </a:solidFill>
              </a:rPr>
              <a:t>Ensure any violations cited by OSHA as a result of an OSHA inspection are corrected by the deadline set in the OSHA citation, and submit the required abatement verification documentation</a:t>
            </a:r>
            <a:r>
              <a:rPr lang="en-US" sz="2400" dirty="0"/>
              <a:t>.</a:t>
            </a:r>
            <a:endParaRPr lang="en-US" sz="1800" dirty="0"/>
          </a:p>
          <a:p>
            <a:pPr algn="just"/>
            <a:endParaRPr lang="en-US" dirty="0"/>
          </a:p>
        </p:txBody>
      </p:sp>
      <p:sp>
        <p:nvSpPr>
          <p:cNvPr id="3" name="Title 2"/>
          <p:cNvSpPr>
            <a:spLocks noGrp="1"/>
          </p:cNvSpPr>
          <p:nvPr>
            <p:ph type="title"/>
          </p:nvPr>
        </p:nvSpPr>
        <p:spPr>
          <a:xfrm flipV="1">
            <a:off x="457200" y="0"/>
            <a:ext cx="8229600" cy="338328"/>
          </a:xfrm>
        </p:spPr>
        <p:txBody>
          <a:bodyPr>
            <a:normAutofit fontScale="90000"/>
          </a:bodyPr>
          <a:lstStyle/>
          <a:p>
            <a:endParaRPr lang="en-US" dirty="0"/>
          </a:p>
        </p:txBody>
      </p:sp>
    </p:spTree>
    <p:extLst>
      <p:ext uri="{BB962C8B-B14F-4D97-AF65-F5344CB8AC3E}">
        <p14:creationId xmlns:p14="http://schemas.microsoft.com/office/powerpoint/2010/main" val="3334657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686799" cy="5943600"/>
          </a:xfrm>
        </p:spPr>
        <p:txBody>
          <a:bodyPr/>
          <a:lstStyle/>
          <a:p>
            <a:pPr algn="just"/>
            <a:r>
              <a:rPr lang="en-US" sz="2800" dirty="0">
                <a:solidFill>
                  <a:schemeClr val="tx1"/>
                </a:solidFill>
              </a:rPr>
              <a:t>The following are five of the main responsibilities OSHA places on employers:</a:t>
            </a:r>
          </a:p>
          <a:p>
            <a:pPr algn="just"/>
            <a:r>
              <a:rPr lang="en-US" sz="2800" b="1" dirty="0">
                <a:solidFill>
                  <a:schemeClr val="tx1"/>
                </a:solidFill>
              </a:rPr>
              <a:t>1. Provide a workplace that is free from serious safety and health hazards</a:t>
            </a:r>
            <a:endParaRPr lang="en-US" sz="2800" dirty="0">
              <a:solidFill>
                <a:schemeClr val="tx1"/>
              </a:solidFill>
            </a:endParaRPr>
          </a:p>
          <a:p>
            <a:pPr lvl="0" algn="just"/>
            <a:r>
              <a:rPr lang="en-US" sz="2800" dirty="0">
                <a:solidFill>
                  <a:schemeClr val="tx1"/>
                </a:solidFill>
              </a:rPr>
              <a:t>Ensure that the workplace is monitored and is fully in compliance with all applicable OSHA standards, rules and regulations in order to maintain safety in manufacturing facilities.</a:t>
            </a:r>
          </a:p>
          <a:p>
            <a:pPr lvl="0" algn="just"/>
            <a:r>
              <a:rPr lang="en-US" sz="2800" dirty="0">
                <a:solidFill>
                  <a:schemeClr val="tx1"/>
                </a:solidFill>
              </a:rPr>
              <a:t>Use labels, signs, posters, floor marking, and color coding to warn employees about potential hazards.</a:t>
            </a:r>
          </a:p>
          <a:p>
            <a:endParaRPr lang="en-US" dirty="0">
              <a:solidFill>
                <a:schemeClr val="tx1"/>
              </a:solidFill>
            </a:endParaRPr>
          </a:p>
          <a:p>
            <a:endParaRPr lang="en-US" dirty="0"/>
          </a:p>
        </p:txBody>
      </p:sp>
      <p:sp>
        <p:nvSpPr>
          <p:cNvPr id="3" name="Title 2"/>
          <p:cNvSpPr>
            <a:spLocks noGrp="1"/>
          </p:cNvSpPr>
          <p:nvPr>
            <p:ph type="title"/>
          </p:nvPr>
        </p:nvSpPr>
        <p:spPr>
          <a:xfrm>
            <a:off x="457200" y="338328"/>
            <a:ext cx="8229600" cy="45719"/>
          </a:xfrm>
        </p:spPr>
        <p:txBody>
          <a:bodyPr>
            <a:normAutofit fontScale="90000"/>
          </a:bodyPr>
          <a:lstStyle/>
          <a:p>
            <a:endParaRPr lang="en-US" dirty="0"/>
          </a:p>
        </p:txBody>
      </p:sp>
    </p:spTree>
    <p:extLst>
      <p:ext uri="{BB962C8B-B14F-4D97-AF65-F5344CB8AC3E}">
        <p14:creationId xmlns:p14="http://schemas.microsoft.com/office/powerpoint/2010/main" val="3094780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457200"/>
            <a:ext cx="8686799" cy="6019800"/>
          </a:xfrm>
        </p:spPr>
        <p:txBody>
          <a:bodyPr>
            <a:normAutofit fontScale="92500" lnSpcReduction="10000"/>
          </a:bodyPr>
          <a:lstStyle/>
          <a:p>
            <a:pPr algn="just"/>
            <a:r>
              <a:rPr lang="en-US" b="1" dirty="0"/>
              <a:t>2. Monitor the workplace to ensure employees follow safety in </a:t>
            </a:r>
            <a:r>
              <a:rPr lang="en-US" b="1" dirty="0">
                <a:solidFill>
                  <a:schemeClr val="tx1"/>
                </a:solidFill>
              </a:rPr>
              <a:t>manufacturing</a:t>
            </a:r>
            <a:endParaRPr lang="en-US" dirty="0">
              <a:solidFill>
                <a:schemeClr val="tx1"/>
              </a:solidFill>
            </a:endParaRPr>
          </a:p>
          <a:p>
            <a:pPr lvl="0" algn="just"/>
            <a:r>
              <a:rPr lang="en-US" dirty="0">
                <a:solidFill>
                  <a:schemeClr val="tx1"/>
                </a:solidFill>
              </a:rPr>
              <a:t>Have and use safe tools and equipment.</a:t>
            </a:r>
          </a:p>
          <a:p>
            <a:pPr lvl="0" algn="just"/>
            <a:r>
              <a:rPr lang="en-US" dirty="0">
                <a:solidFill>
                  <a:schemeClr val="tx1"/>
                </a:solidFill>
              </a:rPr>
              <a:t>Tools and equipment are properly maintained.</a:t>
            </a:r>
          </a:p>
          <a:p>
            <a:pPr lvl="0" algn="just"/>
            <a:r>
              <a:rPr lang="en-US" dirty="0">
                <a:solidFill>
                  <a:schemeClr val="tx1"/>
                </a:solidFill>
              </a:rPr>
              <a:t>Ensure that Safety Standard Operating Procedures (SOPs) are maintained, and communicated to employees</a:t>
            </a:r>
            <a:r>
              <a:rPr lang="en-US" dirty="0" smtClean="0">
                <a:solidFill>
                  <a:schemeClr val="tx1"/>
                </a:solidFill>
              </a:rPr>
              <a:t>.</a:t>
            </a:r>
          </a:p>
          <a:p>
            <a:pPr algn="just"/>
            <a:r>
              <a:rPr lang="en-US" dirty="0">
                <a:solidFill>
                  <a:schemeClr val="tx1"/>
                </a:solidFill>
              </a:rPr>
              <a:t>T</a:t>
            </a:r>
            <a:r>
              <a:rPr lang="en-US" dirty="0" smtClean="0">
                <a:solidFill>
                  <a:schemeClr val="tx1"/>
                </a:solidFill>
              </a:rPr>
              <a:t>he </a:t>
            </a:r>
            <a:r>
              <a:rPr lang="en-US" dirty="0">
                <a:solidFill>
                  <a:schemeClr val="tx1"/>
                </a:solidFill>
              </a:rPr>
              <a:t>required OSHA poster is posted in a prominent location.</a:t>
            </a:r>
          </a:p>
          <a:p>
            <a:pPr lvl="0" algn="just"/>
            <a:endParaRPr lang="en-US" dirty="0">
              <a:solidFill>
                <a:schemeClr val="tx1"/>
              </a:solidFill>
            </a:endParaRPr>
          </a:p>
          <a:p>
            <a:pPr algn="just"/>
            <a:r>
              <a:rPr lang="en-US" b="1" dirty="0">
                <a:solidFill>
                  <a:schemeClr val="tx1"/>
                </a:solidFill>
              </a:rPr>
              <a:t>3. Getting The Safety Responsibility Done</a:t>
            </a:r>
            <a:endParaRPr lang="en-US" dirty="0">
              <a:solidFill>
                <a:schemeClr val="tx1"/>
              </a:solidFill>
            </a:endParaRPr>
          </a:p>
          <a:p>
            <a:pPr algn="just"/>
            <a:r>
              <a:rPr lang="en-US" dirty="0">
                <a:solidFill>
                  <a:schemeClr val="tx1"/>
                </a:solidFill>
              </a:rPr>
              <a:t>With the responsibilities of a safety manager encompassing such a broad range for safety in manufacturing facilities, how do they accomplish all of this? The following are some of the functions that are the responsibility of a safety manager, and that result in compliance with OSHA requirements. In larger organizations safety assistants will be responsible for some of these functions. In a smaller organization the owner, or HR manager, may be responsible for safety</a:t>
            </a:r>
            <a:r>
              <a:rPr lang="en-US" dirty="0"/>
              <a:t>.</a:t>
            </a:r>
          </a:p>
          <a:p>
            <a:endParaRPr lang="en-US" dirty="0"/>
          </a:p>
        </p:txBody>
      </p:sp>
      <p:sp>
        <p:nvSpPr>
          <p:cNvPr id="3" name="Title 2"/>
          <p:cNvSpPr>
            <a:spLocks noGrp="1"/>
          </p:cNvSpPr>
          <p:nvPr>
            <p:ph type="title"/>
          </p:nvPr>
        </p:nvSpPr>
        <p:spPr>
          <a:xfrm>
            <a:off x="457200" y="338328"/>
            <a:ext cx="8229600" cy="118872"/>
          </a:xfrm>
        </p:spPr>
        <p:txBody>
          <a:bodyPr>
            <a:normAutofit fontScale="90000"/>
          </a:bodyPr>
          <a:lstStyle/>
          <a:p>
            <a:endParaRPr lang="en-US" dirty="0"/>
          </a:p>
        </p:txBody>
      </p:sp>
    </p:spTree>
    <p:extLst>
      <p:ext uri="{BB962C8B-B14F-4D97-AF65-F5344CB8AC3E}">
        <p14:creationId xmlns:p14="http://schemas.microsoft.com/office/powerpoint/2010/main" val="3312621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610599" cy="6324600"/>
          </a:xfrm>
        </p:spPr>
        <p:txBody>
          <a:bodyPr>
            <a:normAutofit lnSpcReduction="10000"/>
          </a:bodyPr>
          <a:lstStyle/>
          <a:p>
            <a:pPr algn="just"/>
            <a:r>
              <a:rPr lang="en-US" b="1" dirty="0">
                <a:solidFill>
                  <a:schemeClr val="tx1"/>
                </a:solidFill>
              </a:rPr>
              <a:t>The responsibilities of a safety manager may include</a:t>
            </a:r>
            <a:r>
              <a:rPr lang="en-US" dirty="0">
                <a:solidFill>
                  <a:schemeClr val="tx1"/>
                </a:solidFill>
              </a:rPr>
              <a:t>:</a:t>
            </a:r>
            <a:endParaRPr lang="en-US" sz="1800" dirty="0">
              <a:solidFill>
                <a:schemeClr val="tx1"/>
              </a:solidFill>
            </a:endParaRPr>
          </a:p>
          <a:p>
            <a:pPr lvl="0" algn="just"/>
            <a:r>
              <a:rPr lang="en-US" dirty="0">
                <a:solidFill>
                  <a:schemeClr val="tx1"/>
                </a:solidFill>
              </a:rPr>
              <a:t>Participating in workplace safety and health planning meetings.</a:t>
            </a:r>
            <a:endParaRPr lang="en-US" sz="1800" dirty="0">
              <a:solidFill>
                <a:schemeClr val="tx1"/>
              </a:solidFill>
            </a:endParaRPr>
          </a:p>
          <a:p>
            <a:pPr lvl="0" algn="just"/>
            <a:r>
              <a:rPr lang="en-US" dirty="0">
                <a:solidFill>
                  <a:schemeClr val="tx1"/>
                </a:solidFill>
              </a:rPr>
              <a:t>Ensuring managers and supervisors have the appropriate safety and health; accident prevention; and investigation training.</a:t>
            </a:r>
            <a:endParaRPr lang="en-US" sz="1800" dirty="0">
              <a:solidFill>
                <a:schemeClr val="tx1"/>
              </a:solidFill>
            </a:endParaRPr>
          </a:p>
          <a:p>
            <a:pPr lvl="0" algn="just"/>
            <a:r>
              <a:rPr lang="en-US" dirty="0">
                <a:solidFill>
                  <a:schemeClr val="tx1"/>
                </a:solidFill>
              </a:rPr>
              <a:t>Ensure that managers/supervisors provide safety training and information to workers. </a:t>
            </a:r>
            <a:endParaRPr lang="en-US" sz="1800" dirty="0">
              <a:solidFill>
                <a:schemeClr val="tx1"/>
              </a:solidFill>
            </a:endParaRPr>
          </a:p>
          <a:p>
            <a:pPr lvl="1" algn="just"/>
            <a:r>
              <a:rPr lang="en-US" sz="2400" dirty="0">
                <a:solidFill>
                  <a:schemeClr val="tx1"/>
                </a:solidFill>
              </a:rPr>
              <a:t>Providing leadership in developing measures and practices that that prevent accidents and ensure compliance with OSHA standards. This includes:</a:t>
            </a:r>
            <a:endParaRPr lang="en-US" sz="1800" dirty="0">
              <a:solidFill>
                <a:schemeClr val="tx1"/>
              </a:solidFill>
            </a:endParaRPr>
          </a:p>
          <a:p>
            <a:pPr lvl="1" algn="just"/>
            <a:r>
              <a:rPr lang="en-US" sz="2400" dirty="0">
                <a:solidFill>
                  <a:schemeClr val="tx1"/>
                </a:solidFill>
              </a:rPr>
              <a:t>continuously monitor the workplace for hazardous safety and health conditions.</a:t>
            </a:r>
            <a:endParaRPr lang="en-US" sz="1800" dirty="0">
              <a:solidFill>
                <a:schemeClr val="tx1"/>
              </a:solidFill>
            </a:endParaRPr>
          </a:p>
          <a:p>
            <a:pPr lvl="1" algn="just"/>
            <a:r>
              <a:rPr lang="en-US" sz="2400" dirty="0">
                <a:solidFill>
                  <a:schemeClr val="tx1"/>
                </a:solidFill>
              </a:rPr>
              <a:t>Ensure safety and health hazards are corrected, eliminated or guarded.</a:t>
            </a:r>
            <a:endParaRPr lang="en-US" sz="1800" dirty="0">
              <a:solidFill>
                <a:schemeClr val="tx1"/>
              </a:solidFill>
            </a:endParaRPr>
          </a:p>
          <a:p>
            <a:pPr lvl="1" algn="just"/>
            <a:r>
              <a:rPr lang="en-US" sz="2400" dirty="0">
                <a:solidFill>
                  <a:schemeClr val="tx1"/>
                </a:solidFill>
              </a:rPr>
              <a:t>Assessing engineering controls, administrative controls, and PPE on an on-going basis. </a:t>
            </a:r>
            <a:endParaRPr lang="en-US" sz="1800" dirty="0">
              <a:solidFill>
                <a:schemeClr val="tx1"/>
              </a:solidFill>
            </a:endParaRPr>
          </a:p>
          <a:p>
            <a:pPr lvl="2" algn="just"/>
            <a:r>
              <a:rPr lang="en-US" dirty="0" smtClean="0">
                <a:solidFill>
                  <a:schemeClr val="tx1"/>
                </a:solidFill>
              </a:rPr>
              <a:t>.</a:t>
            </a:r>
            <a:endParaRPr lang="en-US" sz="1200" dirty="0">
              <a:solidFill>
                <a:schemeClr val="tx1"/>
              </a:solidFill>
            </a:endParaRPr>
          </a:p>
        </p:txBody>
      </p:sp>
      <p:sp>
        <p:nvSpPr>
          <p:cNvPr id="3" name="Title 2"/>
          <p:cNvSpPr>
            <a:spLocks noGrp="1"/>
          </p:cNvSpPr>
          <p:nvPr>
            <p:ph type="title"/>
          </p:nvPr>
        </p:nvSpPr>
        <p:spPr>
          <a:xfrm>
            <a:off x="1143000" y="1828800"/>
            <a:ext cx="8229600" cy="118872"/>
          </a:xfrm>
        </p:spPr>
        <p:txBody>
          <a:bodyPr>
            <a:normAutofit fontScale="90000"/>
          </a:bodyPr>
          <a:lstStyle/>
          <a:p>
            <a:endParaRPr lang="en-US" dirty="0"/>
          </a:p>
        </p:txBody>
      </p:sp>
    </p:spTree>
    <p:extLst>
      <p:ext uri="{BB962C8B-B14F-4D97-AF65-F5344CB8AC3E}">
        <p14:creationId xmlns:p14="http://schemas.microsoft.com/office/powerpoint/2010/main" val="3959556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81000"/>
            <a:ext cx="8686799" cy="6324600"/>
          </a:xfrm>
        </p:spPr>
        <p:txBody>
          <a:bodyPr>
            <a:normAutofit fontScale="77500" lnSpcReduction="20000"/>
          </a:bodyPr>
          <a:lstStyle/>
          <a:p>
            <a:endParaRPr lang="en-US" dirty="0" smtClean="0"/>
          </a:p>
          <a:p>
            <a:pPr lvl="2" algn="just"/>
            <a:r>
              <a:rPr lang="en-US" sz="3100" dirty="0" smtClean="0">
                <a:solidFill>
                  <a:schemeClr val="tx1"/>
                </a:solidFill>
                <a:latin typeface="Times New Roman" pitchFamily="18" charset="0"/>
                <a:cs typeface="Times New Roman" pitchFamily="18" charset="0"/>
              </a:rPr>
              <a:t>Identifying </a:t>
            </a:r>
            <a:r>
              <a:rPr lang="en-US" sz="3100" dirty="0">
                <a:solidFill>
                  <a:schemeClr val="tx1"/>
                </a:solidFill>
                <a:latin typeface="Times New Roman" pitchFamily="18" charset="0"/>
                <a:cs typeface="Times New Roman" pitchFamily="18" charset="0"/>
              </a:rPr>
              <a:t>hazardous situations that are associated with the accident.</a:t>
            </a:r>
            <a:endParaRPr lang="en-US" sz="2300" dirty="0">
              <a:solidFill>
                <a:schemeClr val="tx1"/>
              </a:solidFill>
              <a:latin typeface="Times New Roman" pitchFamily="18" charset="0"/>
              <a:cs typeface="Times New Roman" pitchFamily="18" charset="0"/>
            </a:endParaRPr>
          </a:p>
          <a:p>
            <a:pPr lvl="2" algn="just"/>
            <a:r>
              <a:rPr lang="en-US" sz="3100" dirty="0" smtClean="0">
                <a:solidFill>
                  <a:schemeClr val="tx1"/>
                </a:solidFill>
                <a:latin typeface="Times New Roman" pitchFamily="18" charset="0"/>
                <a:cs typeface="Times New Roman" pitchFamily="18" charset="0"/>
              </a:rPr>
              <a:t>Assisting in the investigation of accidents. This includes:</a:t>
            </a:r>
            <a:endParaRPr lang="en-US" sz="2300" dirty="0" smtClean="0">
              <a:solidFill>
                <a:schemeClr val="tx1"/>
              </a:solidFill>
              <a:latin typeface="Times New Roman" pitchFamily="18" charset="0"/>
              <a:cs typeface="Times New Roman" pitchFamily="18" charset="0"/>
            </a:endParaRPr>
          </a:p>
          <a:p>
            <a:pPr lvl="2" algn="just"/>
            <a:r>
              <a:rPr lang="en-US" sz="3100" dirty="0" smtClean="0">
                <a:solidFill>
                  <a:schemeClr val="tx1"/>
                </a:solidFill>
                <a:latin typeface="Times New Roman" pitchFamily="18" charset="0"/>
                <a:cs typeface="Times New Roman" pitchFamily="18" charset="0"/>
              </a:rPr>
              <a:t>Having </a:t>
            </a:r>
            <a:r>
              <a:rPr lang="en-US" sz="3100" dirty="0">
                <a:solidFill>
                  <a:schemeClr val="tx1"/>
                </a:solidFill>
                <a:latin typeface="Times New Roman" pitchFamily="18" charset="0"/>
                <a:cs typeface="Times New Roman" pitchFamily="18" charset="0"/>
              </a:rPr>
              <a:t>the authority to: </a:t>
            </a:r>
            <a:endParaRPr lang="en-US" sz="2300" dirty="0">
              <a:solidFill>
                <a:schemeClr val="tx1"/>
              </a:solidFill>
              <a:latin typeface="Times New Roman" pitchFamily="18" charset="0"/>
              <a:cs typeface="Times New Roman" pitchFamily="18" charset="0"/>
            </a:endParaRPr>
          </a:p>
          <a:p>
            <a:pPr lvl="3" algn="just"/>
            <a:r>
              <a:rPr lang="en-US" sz="2600" dirty="0">
                <a:solidFill>
                  <a:schemeClr val="tx1"/>
                </a:solidFill>
                <a:latin typeface="Times New Roman" pitchFamily="18" charset="0"/>
                <a:cs typeface="Times New Roman" pitchFamily="18" charset="0"/>
              </a:rPr>
              <a:t>Stop and prevent unsafe actions</a:t>
            </a:r>
            <a:endParaRPr lang="en-US" sz="2100" dirty="0">
              <a:solidFill>
                <a:schemeClr val="tx1"/>
              </a:solidFill>
              <a:latin typeface="Times New Roman" pitchFamily="18" charset="0"/>
              <a:cs typeface="Times New Roman" pitchFamily="18" charset="0"/>
            </a:endParaRPr>
          </a:p>
          <a:p>
            <a:pPr lvl="3" algn="just"/>
            <a:r>
              <a:rPr lang="en-US" sz="2600" dirty="0">
                <a:solidFill>
                  <a:schemeClr val="tx1"/>
                </a:solidFill>
                <a:latin typeface="Times New Roman" pitchFamily="18" charset="0"/>
                <a:cs typeface="Times New Roman" pitchFamily="18" charset="0"/>
              </a:rPr>
              <a:t>Stop the use of unsafe equipment and tools.</a:t>
            </a:r>
            <a:endParaRPr lang="en-US" sz="2100" dirty="0">
              <a:solidFill>
                <a:schemeClr val="tx1"/>
              </a:solidFill>
              <a:latin typeface="Times New Roman" pitchFamily="18" charset="0"/>
              <a:cs typeface="Times New Roman" pitchFamily="18" charset="0"/>
            </a:endParaRPr>
          </a:p>
          <a:p>
            <a:pPr lvl="3" algn="just"/>
            <a:r>
              <a:rPr lang="en-US" sz="2600" dirty="0">
                <a:solidFill>
                  <a:schemeClr val="tx1"/>
                </a:solidFill>
                <a:latin typeface="Times New Roman" pitchFamily="18" charset="0"/>
                <a:cs typeface="Times New Roman" pitchFamily="18" charset="0"/>
              </a:rPr>
              <a:t>Stop work and/or have employees leave a work area.</a:t>
            </a:r>
            <a:endParaRPr lang="en-US" sz="2100" dirty="0">
              <a:solidFill>
                <a:schemeClr val="tx1"/>
              </a:solidFill>
              <a:latin typeface="Times New Roman" pitchFamily="18" charset="0"/>
              <a:cs typeface="Times New Roman" pitchFamily="18" charset="0"/>
            </a:endParaRPr>
          </a:p>
          <a:p>
            <a:pPr lvl="3" algn="just"/>
            <a:r>
              <a:rPr lang="en-US" sz="2600" dirty="0">
                <a:solidFill>
                  <a:schemeClr val="tx1"/>
                </a:solidFill>
                <a:latin typeface="Times New Roman" pitchFamily="18" charset="0"/>
                <a:cs typeface="Times New Roman" pitchFamily="18" charset="0"/>
              </a:rPr>
              <a:t>Investigating all close calls and other safety-related incidents that have occurred within the accident area. </a:t>
            </a:r>
            <a:endParaRPr lang="en-US" sz="2100" dirty="0">
              <a:solidFill>
                <a:schemeClr val="tx1"/>
              </a:solidFill>
              <a:latin typeface="Times New Roman" pitchFamily="18" charset="0"/>
              <a:cs typeface="Times New Roman" pitchFamily="18" charset="0"/>
            </a:endParaRPr>
          </a:p>
          <a:p>
            <a:pPr lvl="4" algn="just"/>
            <a:r>
              <a:rPr lang="en-US" sz="2300" dirty="0">
                <a:solidFill>
                  <a:schemeClr val="tx1"/>
                </a:solidFill>
                <a:latin typeface="Times New Roman" pitchFamily="18" charset="0"/>
                <a:cs typeface="Times New Roman" pitchFamily="18" charset="0"/>
              </a:rPr>
              <a:t>Ensure the results of safety inspections are documented; monitoring the investigation of accidents and injuries; ensuring that corrective actions are taken; and providing recommendations for ways to prevent similar accidents.</a:t>
            </a:r>
            <a:endParaRPr lang="en-US" sz="1800" dirty="0">
              <a:solidFill>
                <a:schemeClr val="tx1"/>
              </a:solidFill>
              <a:latin typeface="Times New Roman" pitchFamily="18" charset="0"/>
              <a:cs typeface="Times New Roman" pitchFamily="18" charset="0"/>
            </a:endParaRPr>
          </a:p>
          <a:p>
            <a:pPr lvl="4" algn="just"/>
            <a:r>
              <a:rPr lang="en-US" sz="2300" dirty="0">
                <a:solidFill>
                  <a:schemeClr val="tx1"/>
                </a:solidFill>
                <a:latin typeface="Times New Roman" pitchFamily="18" charset="0"/>
                <a:cs typeface="Times New Roman" pitchFamily="18" charset="0"/>
              </a:rPr>
              <a:t>Ensure that all accident reports are recorded in a timely, complete, and accurate manner</a:t>
            </a:r>
          </a:p>
          <a:p>
            <a:pPr algn="just"/>
            <a:endParaRPr lang="en-US" dirty="0" smtClean="0"/>
          </a:p>
          <a:p>
            <a:pPr algn="just"/>
            <a:r>
              <a:rPr lang="en-US" dirty="0" smtClean="0">
                <a:solidFill>
                  <a:schemeClr val="tx1"/>
                </a:solidFill>
              </a:rPr>
              <a:t>Overall</a:t>
            </a:r>
            <a:r>
              <a:rPr lang="en-US" dirty="0">
                <a:solidFill>
                  <a:schemeClr val="tx1"/>
                </a:solidFill>
              </a:rPr>
              <a:t>, the responsibilities of a safety manager include anything required to ensure complete compliance with OSHA standards, and for maintaining a safe and healthy workplace. What this means will be different in each workplace. At a minimum it requires familiarity with OSHA standards and implementing management practices to ensure compliance with those requirements</a:t>
            </a:r>
            <a:endParaRPr lang="en-US" sz="1800" dirty="0">
              <a:solidFill>
                <a:schemeClr val="tx1"/>
              </a:solidFill>
            </a:endParaRPr>
          </a:p>
          <a:p>
            <a:pPr algn="just"/>
            <a:endParaRPr lang="en-US" dirty="0">
              <a:solidFill>
                <a:schemeClr val="tx1"/>
              </a:solidFill>
            </a:endParaRPr>
          </a:p>
        </p:txBody>
      </p:sp>
      <p:sp>
        <p:nvSpPr>
          <p:cNvPr id="3" name="Title 2"/>
          <p:cNvSpPr>
            <a:spLocks noGrp="1"/>
          </p:cNvSpPr>
          <p:nvPr>
            <p:ph type="title"/>
          </p:nvPr>
        </p:nvSpPr>
        <p:spPr>
          <a:xfrm>
            <a:off x="457200" y="338328"/>
            <a:ext cx="8229600" cy="271272"/>
          </a:xfrm>
        </p:spPr>
        <p:txBody>
          <a:bodyPr>
            <a:normAutofit fontScale="90000"/>
          </a:bodyPr>
          <a:lstStyle/>
          <a:p>
            <a:endParaRPr lang="en-US" dirty="0"/>
          </a:p>
        </p:txBody>
      </p:sp>
    </p:spTree>
    <p:extLst>
      <p:ext uri="{BB962C8B-B14F-4D97-AF65-F5344CB8AC3E}">
        <p14:creationId xmlns:p14="http://schemas.microsoft.com/office/powerpoint/2010/main" val="18785652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533400"/>
            <a:ext cx="8686799" cy="6096000"/>
          </a:xfrm>
        </p:spPr>
        <p:txBody>
          <a:bodyPr>
            <a:normAutofit/>
          </a:bodyPr>
          <a:lstStyle/>
          <a:p>
            <a:pPr algn="just"/>
            <a:r>
              <a:rPr lang="en-US" b="1" dirty="0" smtClean="0">
                <a:solidFill>
                  <a:schemeClr val="tx1"/>
                </a:solidFill>
              </a:rPr>
              <a:t>4.	Improve </a:t>
            </a:r>
            <a:r>
              <a:rPr lang="en-US" b="1" dirty="0">
                <a:solidFill>
                  <a:schemeClr val="tx1"/>
                </a:solidFill>
              </a:rPr>
              <a:t>Safety in Manufacturing Facilities with Good Signage</a:t>
            </a:r>
          </a:p>
          <a:p>
            <a:pPr algn="just"/>
            <a:r>
              <a:rPr lang="en-US" dirty="0">
                <a:solidFill>
                  <a:schemeClr val="tx1"/>
                </a:solidFill>
              </a:rPr>
              <a:t>One of the critical responsibilities of a safety manager is to ensure that durable, clear and effective signs and labels are used</a:t>
            </a:r>
            <a:r>
              <a:rPr lang="en-US" b="1" dirty="0">
                <a:solidFill>
                  <a:schemeClr val="tx1"/>
                </a:solidFill>
              </a:rPr>
              <a:t>. </a:t>
            </a:r>
            <a:r>
              <a:rPr lang="en-US" dirty="0">
                <a:solidFill>
                  <a:schemeClr val="tx1"/>
                </a:solidFill>
              </a:rPr>
              <a:t>The best way to accomplish this is by using a label printer and tough-tested labeling supplies.</a:t>
            </a:r>
          </a:p>
          <a:p>
            <a:pPr algn="just"/>
            <a:endParaRPr lang="en-US" dirty="0">
              <a:solidFill>
                <a:schemeClr val="tx1"/>
              </a:solidFill>
            </a:endParaRPr>
          </a:p>
          <a:p>
            <a:pPr marL="0" indent="0" algn="just">
              <a:buNone/>
            </a:pPr>
            <a:r>
              <a:rPr lang="en-US" b="1" dirty="0" smtClean="0"/>
              <a:t>5.	</a:t>
            </a:r>
            <a:r>
              <a:rPr lang="en-US" b="1" dirty="0" smtClean="0">
                <a:solidFill>
                  <a:schemeClr val="tx1"/>
                </a:solidFill>
              </a:rPr>
              <a:t>Note </a:t>
            </a:r>
            <a:r>
              <a:rPr lang="en-US" b="1" dirty="0">
                <a:solidFill>
                  <a:schemeClr val="tx1"/>
                </a:solidFill>
              </a:rPr>
              <a:t>Safety Violations with Clear Tags</a:t>
            </a:r>
            <a:endParaRPr lang="en-US" dirty="0">
              <a:solidFill>
                <a:schemeClr val="tx1"/>
              </a:solidFill>
            </a:endParaRPr>
          </a:p>
          <a:p>
            <a:pPr algn="just"/>
            <a:r>
              <a:rPr lang="en-US" dirty="0">
                <a:solidFill>
                  <a:schemeClr val="tx1"/>
                </a:solidFill>
              </a:rPr>
              <a:t>In order to keep employees and supervisors focused on the importance of safety in the organization, the safety manager should TAG ANY safety violations with different colored TAGS. When operations personnel see these TAGS, they must fill them out as to what action was taken to correct the safety violation and what will be done to avoid it the next time</a:t>
            </a:r>
            <a:r>
              <a:rPr lang="en-US" dirty="0" smtClean="0">
                <a:solidFill>
                  <a:schemeClr val="tx1"/>
                </a:solidFill>
              </a:rPr>
              <a:t>.</a:t>
            </a:r>
            <a:endParaRPr lang="en-US" dirty="0">
              <a:solidFill>
                <a:schemeClr val="tx1"/>
              </a:solidFill>
            </a:endParaRPr>
          </a:p>
        </p:txBody>
      </p:sp>
      <p:sp>
        <p:nvSpPr>
          <p:cNvPr id="3" name="Title 2"/>
          <p:cNvSpPr>
            <a:spLocks noGrp="1"/>
          </p:cNvSpPr>
          <p:nvPr>
            <p:ph type="title"/>
          </p:nvPr>
        </p:nvSpPr>
        <p:spPr>
          <a:xfrm>
            <a:off x="457200" y="338328"/>
            <a:ext cx="8229600" cy="118872"/>
          </a:xfrm>
        </p:spPr>
        <p:txBody>
          <a:bodyPr>
            <a:normAutofit fontScale="90000"/>
          </a:bodyPr>
          <a:lstStyle/>
          <a:p>
            <a:endParaRPr lang="en-US" dirty="0"/>
          </a:p>
        </p:txBody>
      </p:sp>
    </p:spTree>
    <p:extLst>
      <p:ext uri="{BB962C8B-B14F-4D97-AF65-F5344CB8AC3E}">
        <p14:creationId xmlns:p14="http://schemas.microsoft.com/office/powerpoint/2010/main" val="29154454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42</TotalTime>
  <Words>681</Words>
  <Application>Microsoft Office PowerPoint</Application>
  <PresentationFormat>On-screen Show (4:3)</PresentationFormat>
  <Paragraphs>50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Waveform</vt:lpstr>
      <vt:lpstr>Safety Management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Management</dc:title>
  <dc:creator>User7</dc:creator>
  <cp:lastModifiedBy>HP-4</cp:lastModifiedBy>
  <cp:revision>9</cp:revision>
  <dcterms:created xsi:type="dcterms:W3CDTF">2015-03-16T06:00:27Z</dcterms:created>
  <dcterms:modified xsi:type="dcterms:W3CDTF">2018-09-04T20:15:43Z</dcterms:modified>
</cp:coreProperties>
</file>