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5" r:id="rId3"/>
  </p:sldMasterIdLst>
  <p:sldIdLst>
    <p:sldId id="256" r:id="rId4"/>
    <p:sldId id="277" r:id="rId5"/>
    <p:sldId id="278" r:id="rId6"/>
    <p:sldId id="279" r:id="rId7"/>
    <p:sldId id="276" r:id="rId8"/>
    <p:sldId id="257" r:id="rId9"/>
    <p:sldId id="258" r:id="rId10"/>
    <p:sldId id="27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993300"/>
    <a:srgbClr val="CC3399"/>
    <a:srgbClr val="A50021"/>
    <a:srgbClr val="CC0066"/>
    <a:srgbClr val="000099"/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buClrTx/>
              <a:defRPr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buClrTx/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buClrTx/>
              <a:defRPr/>
            </a:lvl1pPr>
          </a:lstStyle>
          <a:p>
            <a:fld id="{B1FF5D8D-FF1A-4149-9E29-FCBFEA093D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1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1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51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51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E6D75-8EC6-454A-8679-38AEE8827B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5FDE4-9E44-468B-B0B9-DBCF99B7E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buClrTx/>
              <a:defRPr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buClrTx/>
              <a:defRPr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buClrTx/>
              <a:defRPr/>
            </a:lvl1pPr>
          </a:lstStyle>
          <a:p>
            <a:fld id="{934EA854-DBB8-4A06-9293-DE59A2666D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19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19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819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819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C679F-7D1E-41EA-961F-92EA6ADC63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C2E87-5700-476C-8BB8-7A61DA97B1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192B9-0147-4D73-9D9F-DF09CEFA4F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576CD-4CC5-4984-90F6-4D84F1D883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2C3D9-9181-4FC4-B592-BB2242497B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919DB-EDCA-4072-A577-A650E6DF06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A1A2B-9496-4DA7-8618-A02C659697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85A3B-7967-4478-AB88-F9E2EADCDE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71A6C-13ED-47B4-B2A6-C28DA28772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B712B-4D67-4E20-974A-1148C8F1E9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7CABB-A218-4FE0-9BAA-6D1DF5151F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27.12.2009/Reshmi Pillai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7209B-464F-4883-B8CD-B0E629FEC8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27.12.2009/Reshmi Pillai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DE315-CBD0-471E-9232-BC0825C052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27.12.2009/Reshmi Pillai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68453-87B6-4D55-913B-08E9DFC713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27.12.2009/Reshmi Pillai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01272-12B9-47F0-91E5-BABBC302A4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27.12.2009/Reshmi Pillai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A81E4-0C07-4EA1-9115-DB6B95E6D7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27.12.2009/Reshmi Pillai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4F2FC-A522-436D-8799-D3FFA0BB81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27.12.2009/Reshmi Pillai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F6E44-166B-44A9-98C8-E35D27CF65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8897F-B648-4A91-B4B2-443F402DC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27.12.2009/Reshmi Pillai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5E07B-819C-4B75-B805-B4A0300531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27.12.2009/Reshmi Pillai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47907-E1B8-4DDF-800F-AF4511D22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27.12.2009/Reshmi Pillai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9C8E6-A6E6-4246-A211-E3E4AF9B24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27.12.2009/Reshmi Pillai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039E3-9602-43FB-842F-28E287ADB7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B0659-9F7B-4C86-8734-55E8F4DE53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6E1ED-4D31-482B-B561-082174AA31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099F5-62EA-4383-B431-C998E76EEE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64ADC-D943-4FD5-A61F-1447506018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E3F7F-4018-4649-925D-2B0708A97A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DF2C8-48D5-4827-BE37-7EB8FB3B5E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chemeClr val="tx1"/>
              </a:buClr>
              <a:defRPr sz="14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Clr>
                <a:schemeClr val="tx1"/>
              </a:buClr>
              <a:defRPr sz="14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>
                <a:schemeClr val="tx1"/>
              </a:buClr>
              <a:defRPr sz="1400"/>
            </a:lvl1pPr>
          </a:lstStyle>
          <a:p>
            <a:fld id="{3C77288E-B5C4-45AB-BE49-35AA7F53491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09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0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4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4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09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0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4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4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09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0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4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4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09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0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4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4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09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0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4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4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chemeClr val="tx1"/>
              </a:buClr>
              <a:defRPr sz="1400"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Clr>
                <a:schemeClr val="tx1"/>
              </a:buClr>
              <a:defRPr sz="14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>
                <a:schemeClr val="tx1"/>
              </a:buClr>
              <a:defRPr sz="1400"/>
            </a:lvl1pPr>
          </a:lstStyle>
          <a:p>
            <a:fld id="{877C0954-6314-4A63-A335-984E8E613D3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524625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300">
                <a:latin typeface="Courier New" pitchFamily="49" charset="0"/>
              </a:defRPr>
            </a:lvl1pPr>
          </a:lstStyle>
          <a:p>
            <a:r>
              <a:rPr lang="en-US"/>
              <a:t>27.12.2009/Reshmi Pillai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8E6CDD6-70EB-4CB8-A2C5-B1D3144903E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3322" name="Picture 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5976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31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3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33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33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31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3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33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33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31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3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33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33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31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3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33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33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31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3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33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33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3860800"/>
            <a:ext cx="7772400" cy="2043113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/>
            </a:r>
            <a:b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/>
            </a:r>
            <a:b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r>
              <a:rPr lang="en-US" sz="40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Role, Responsibilities and Challenges of Training Managers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2000" b="1" dirty="0" err="1" smtClean="0">
                <a:solidFill>
                  <a:schemeClr val="tx2"/>
                </a:solidFill>
              </a:rPr>
              <a:t>Shweta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Patil</a:t>
            </a:r>
            <a:endParaRPr lang="en-US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0" y="2060575"/>
            <a:ext cx="9144000" cy="4525963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  <a:latin typeface="Georgia" pitchFamily="18" charset="0"/>
              </a:rPr>
              <a:t>Technical Skills</a:t>
            </a:r>
          </a:p>
          <a:p>
            <a:endParaRPr lang="en-US" dirty="0">
              <a:solidFill>
                <a:schemeClr val="bg2"/>
              </a:solidFill>
              <a:latin typeface="Georgia" pitchFamily="18" charset="0"/>
            </a:endParaRPr>
          </a:p>
          <a:p>
            <a:r>
              <a:rPr lang="en-US" dirty="0">
                <a:solidFill>
                  <a:schemeClr val="bg2"/>
                </a:solidFill>
                <a:latin typeface="Georgia" pitchFamily="18" charset="0"/>
              </a:rPr>
              <a:t>Education</a:t>
            </a:r>
          </a:p>
          <a:p>
            <a:endParaRPr lang="en-US" dirty="0">
              <a:solidFill>
                <a:schemeClr val="bg2"/>
              </a:solidFill>
              <a:latin typeface="Georgia" pitchFamily="18" charset="0"/>
            </a:endParaRPr>
          </a:p>
          <a:p>
            <a:r>
              <a:rPr lang="en-US" dirty="0">
                <a:solidFill>
                  <a:schemeClr val="bg2"/>
                </a:solidFill>
                <a:latin typeface="Georgia" pitchFamily="18" charset="0"/>
              </a:rPr>
              <a:t>Development</a:t>
            </a:r>
          </a:p>
          <a:p>
            <a:endParaRPr lang="en-US" dirty="0">
              <a:solidFill>
                <a:schemeClr val="bg2"/>
              </a:solidFill>
              <a:latin typeface="Georgia" pitchFamily="18" charset="0"/>
            </a:endParaRPr>
          </a:p>
          <a:p>
            <a:r>
              <a:rPr lang="en-US" dirty="0">
                <a:solidFill>
                  <a:schemeClr val="bg2"/>
                </a:solidFill>
                <a:latin typeface="Georgia" pitchFamily="18" charset="0"/>
              </a:rPr>
              <a:t>Ethics</a:t>
            </a:r>
          </a:p>
          <a:p>
            <a:endParaRPr lang="en-US" dirty="0">
              <a:solidFill>
                <a:schemeClr val="bg2"/>
              </a:solidFill>
              <a:latin typeface="Georgia" pitchFamily="18" charset="0"/>
            </a:endParaRPr>
          </a:p>
          <a:p>
            <a:r>
              <a:rPr lang="en-US" dirty="0">
                <a:solidFill>
                  <a:schemeClr val="bg2"/>
                </a:solidFill>
                <a:latin typeface="Georgia" pitchFamily="18" charset="0"/>
              </a:rPr>
              <a:t>Behavioral Changes</a:t>
            </a:r>
          </a:p>
          <a:p>
            <a:endParaRPr lang="en-US" dirty="0">
              <a:solidFill>
                <a:schemeClr val="bg1"/>
              </a:solidFill>
              <a:latin typeface="Georgia" pitchFamily="18" charset="0"/>
            </a:endParaRPr>
          </a:p>
          <a:p>
            <a:endParaRPr lang="en-U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27.12.2009/Reshmi Pillai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gradFill rotWithShape="1">
            <a:gsLst>
              <a:gs pos="0">
                <a:srgbClr val="996633"/>
              </a:gs>
              <a:gs pos="50000">
                <a:srgbClr val="C0C0C0"/>
              </a:gs>
              <a:gs pos="100000">
                <a:srgbClr val="9966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u="sng" dirty="0">
                <a:solidFill>
                  <a:schemeClr val="bg2"/>
                </a:solidFill>
                <a:latin typeface="Bookman Old Style" pitchFamily="18" charset="0"/>
              </a:rPr>
              <a:t>General </a:t>
            </a:r>
            <a:r>
              <a:rPr lang="en-US" sz="3200" b="1" u="sng" dirty="0">
                <a:solidFill>
                  <a:schemeClr val="bg2"/>
                </a:solidFill>
                <a:latin typeface="Bookman Old Style" pitchFamily="18" charset="0"/>
              </a:rPr>
              <a:t>INPUTS </a:t>
            </a:r>
            <a:r>
              <a:rPr lang="en-US" sz="3200" u="sng" dirty="0">
                <a:solidFill>
                  <a:schemeClr val="bg2"/>
                </a:solidFill>
                <a:latin typeface="Bookman Old Style" pitchFamily="18" charset="0"/>
              </a:rPr>
              <a:t>in a Training </a:t>
            </a:r>
            <a:r>
              <a:rPr lang="en-US" sz="3200" u="sng" dirty="0" err="1">
                <a:solidFill>
                  <a:schemeClr val="bg2"/>
                </a:solidFill>
                <a:latin typeface="Bookman Old Style" pitchFamily="18" charset="0"/>
              </a:rPr>
              <a:t>Programme</a:t>
            </a:r>
            <a:endParaRPr lang="en-US" sz="3200" dirty="0">
              <a:solidFill>
                <a:schemeClr val="bg2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0" y="765175"/>
            <a:ext cx="9144000" cy="60928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800" dirty="0">
                <a:solidFill>
                  <a:schemeClr val="bg2"/>
                </a:solidFill>
                <a:latin typeface="Georgia" pitchFamily="18" charset="0"/>
              </a:rPr>
              <a:t>Off-the-job Training: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chemeClr val="bg2"/>
                </a:solidFill>
                <a:latin typeface="Georgia" pitchFamily="18" charset="0"/>
              </a:rPr>
              <a:t>		- Lecture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chemeClr val="bg2"/>
                </a:solidFill>
                <a:latin typeface="Georgia" pitchFamily="18" charset="0"/>
              </a:rPr>
              <a:t>		- Discussion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chemeClr val="bg2"/>
                </a:solidFill>
                <a:latin typeface="Georgia" pitchFamily="18" charset="0"/>
              </a:rPr>
              <a:t>		- Demonstration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chemeClr val="bg2"/>
                </a:solidFill>
                <a:latin typeface="Georgia" pitchFamily="18" charset="0"/>
              </a:rPr>
              <a:t>		- Skill lesson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chemeClr val="bg2"/>
                </a:solidFill>
                <a:latin typeface="Georgia" pitchFamily="18" charset="0"/>
              </a:rPr>
              <a:t>		- Role play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chemeClr val="bg2"/>
                </a:solidFill>
                <a:latin typeface="Georgia" pitchFamily="18" charset="0"/>
              </a:rPr>
              <a:t>		- Case study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chemeClr val="bg2"/>
                </a:solidFill>
                <a:latin typeface="Georgia" pitchFamily="18" charset="0"/>
              </a:rPr>
              <a:t>		- Training games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chemeClr val="bg2"/>
                </a:solidFill>
                <a:latin typeface="Georgia" pitchFamily="18" charset="0"/>
              </a:rPr>
              <a:t>		- Group exercises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chemeClr val="bg2"/>
                </a:solidFill>
                <a:latin typeface="Georgia" pitchFamily="18" charset="0"/>
              </a:rPr>
              <a:t>		- Programmed learning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chemeClr val="bg2"/>
                </a:solidFill>
                <a:latin typeface="Georgia" pitchFamily="18" charset="0"/>
              </a:rPr>
              <a:t>		- Motion pictures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chemeClr val="bg2"/>
                </a:solidFill>
                <a:latin typeface="Georgia" pitchFamily="18" charset="0"/>
              </a:rPr>
              <a:t>		- Videos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chemeClr val="bg2"/>
                </a:solidFill>
                <a:latin typeface="Georgia" pitchFamily="18" charset="0"/>
              </a:rPr>
              <a:t>		- </a:t>
            </a:r>
            <a:r>
              <a:rPr lang="en-US" sz="1800" dirty="0" err="1">
                <a:solidFill>
                  <a:schemeClr val="bg2"/>
                </a:solidFill>
                <a:latin typeface="Georgia" pitchFamily="18" charset="0"/>
              </a:rPr>
              <a:t>Colour</a:t>
            </a:r>
            <a:r>
              <a:rPr lang="en-US" sz="1800" dirty="0">
                <a:solidFill>
                  <a:schemeClr val="bg2"/>
                </a:solidFill>
                <a:latin typeface="Georgia" pitchFamily="18" charset="0"/>
              </a:rPr>
              <a:t> slides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chemeClr val="bg2"/>
                </a:solidFill>
                <a:latin typeface="Georgia" pitchFamily="18" charset="0"/>
              </a:rPr>
              <a:t>		- Overhead projector transparencies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dirty="0">
              <a:solidFill>
                <a:schemeClr val="bg2"/>
              </a:solidFill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chemeClr val="bg2"/>
                </a:solidFill>
                <a:latin typeface="Georgia" pitchFamily="18" charset="0"/>
              </a:rPr>
              <a:t>On-the-job training: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chemeClr val="bg2"/>
                </a:solidFill>
                <a:latin typeface="Georgia" pitchFamily="18" charset="0"/>
              </a:rPr>
              <a:t>		- Orientation Training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chemeClr val="bg2"/>
                </a:solidFill>
                <a:latin typeface="Georgia" pitchFamily="18" charset="0"/>
              </a:rPr>
              <a:t>		- SOP training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chemeClr val="bg2"/>
                </a:solidFill>
                <a:latin typeface="Georgia" pitchFamily="18" charset="0"/>
              </a:rPr>
              <a:t>		- Apprentice training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chemeClr val="bg2"/>
                </a:solidFill>
                <a:latin typeface="Georgia" pitchFamily="18" charset="0"/>
              </a:rPr>
              <a:t>		- Internships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chemeClr val="bg2"/>
                </a:solidFill>
                <a:latin typeface="Georgia" pitchFamily="18" charset="0"/>
              </a:rPr>
              <a:t>		- Job rotation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27.12.2009/</a:t>
            </a:r>
            <a:r>
              <a:rPr lang="en-US" dirty="0" err="1"/>
              <a:t>Reshmi</a:t>
            </a:r>
            <a:r>
              <a:rPr lang="en-US" dirty="0"/>
              <a:t> </a:t>
            </a:r>
            <a:r>
              <a:rPr lang="en-US" dirty="0" err="1"/>
              <a:t>Pillai</a:t>
            </a:r>
            <a:endParaRPr lang="en-US" dirty="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gradFill rotWithShape="1">
            <a:gsLst>
              <a:gs pos="0">
                <a:srgbClr val="996633"/>
              </a:gs>
              <a:gs pos="50000">
                <a:srgbClr val="C0C0C0"/>
              </a:gs>
              <a:gs pos="100000">
                <a:srgbClr val="9966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Bookman Old Style" pitchFamily="18" charset="0"/>
              </a:rPr>
              <a:t>METHODS </a:t>
            </a:r>
            <a:r>
              <a:rPr lang="en-US" sz="3200" dirty="0">
                <a:solidFill>
                  <a:schemeClr val="bg2"/>
                </a:solidFill>
                <a:latin typeface="Bookman Old Style" pitchFamily="18" charset="0"/>
              </a:rPr>
              <a:t>&amp; </a:t>
            </a:r>
            <a:r>
              <a:rPr lang="en-US" sz="3200" b="1" dirty="0">
                <a:solidFill>
                  <a:schemeClr val="bg2"/>
                </a:solidFill>
                <a:latin typeface="Bookman Old Style" pitchFamily="18" charset="0"/>
              </a:rPr>
              <a:t>TECHNIQUES</a:t>
            </a:r>
            <a:r>
              <a:rPr lang="en-US" sz="3200" dirty="0">
                <a:solidFill>
                  <a:schemeClr val="bg2"/>
                </a:solidFill>
                <a:latin typeface="Bookman Old Style" pitchFamily="18" charset="0"/>
              </a:rPr>
              <a:t>: Training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  <a:latin typeface="Georgia" pitchFamily="18" charset="0"/>
              </a:rPr>
              <a:t>Decision making skills</a:t>
            </a:r>
          </a:p>
          <a:p>
            <a:endParaRPr lang="en-US" dirty="0">
              <a:solidFill>
                <a:schemeClr val="bg2"/>
              </a:solidFill>
              <a:latin typeface="Georgia" pitchFamily="18" charset="0"/>
            </a:endParaRPr>
          </a:p>
          <a:p>
            <a:r>
              <a:rPr lang="en-US" dirty="0">
                <a:solidFill>
                  <a:schemeClr val="bg2"/>
                </a:solidFill>
                <a:latin typeface="Georgia" pitchFamily="18" charset="0"/>
              </a:rPr>
              <a:t> Interpersonal skills</a:t>
            </a:r>
          </a:p>
          <a:p>
            <a:endParaRPr lang="en-US" dirty="0">
              <a:solidFill>
                <a:schemeClr val="bg2"/>
              </a:solidFill>
              <a:latin typeface="Georgia" pitchFamily="18" charset="0"/>
            </a:endParaRPr>
          </a:p>
          <a:p>
            <a:r>
              <a:rPr lang="en-US" dirty="0">
                <a:solidFill>
                  <a:schemeClr val="bg2"/>
                </a:solidFill>
                <a:latin typeface="Georgia" pitchFamily="18" charset="0"/>
              </a:rPr>
              <a:t>Job knowledge</a:t>
            </a:r>
          </a:p>
          <a:p>
            <a:endParaRPr lang="en-US" dirty="0">
              <a:solidFill>
                <a:schemeClr val="bg2"/>
              </a:solidFill>
              <a:latin typeface="Georgia" pitchFamily="18" charset="0"/>
            </a:endParaRPr>
          </a:p>
          <a:p>
            <a:r>
              <a:rPr lang="en-US" dirty="0" err="1">
                <a:solidFill>
                  <a:schemeClr val="bg2"/>
                </a:solidFill>
                <a:latin typeface="Georgia" pitchFamily="18" charset="0"/>
              </a:rPr>
              <a:t>Organisational</a:t>
            </a:r>
            <a:r>
              <a:rPr lang="en-US" dirty="0">
                <a:solidFill>
                  <a:schemeClr val="bg2"/>
                </a:solidFill>
                <a:latin typeface="Georgia" pitchFamily="18" charset="0"/>
              </a:rPr>
              <a:t> knowledge</a:t>
            </a:r>
          </a:p>
          <a:p>
            <a:endParaRPr lang="en-US" dirty="0">
              <a:solidFill>
                <a:schemeClr val="bg2"/>
              </a:solidFill>
              <a:latin typeface="Georgia" pitchFamily="18" charset="0"/>
            </a:endParaRPr>
          </a:p>
          <a:p>
            <a:r>
              <a:rPr lang="en-US" dirty="0">
                <a:solidFill>
                  <a:schemeClr val="bg2"/>
                </a:solidFill>
                <a:latin typeface="Georgia" pitchFamily="18" charset="0"/>
              </a:rPr>
              <a:t>General knowledge</a:t>
            </a:r>
          </a:p>
          <a:p>
            <a:endParaRPr lang="en-US" dirty="0">
              <a:solidFill>
                <a:schemeClr val="bg2"/>
              </a:solidFill>
              <a:latin typeface="Georgia" pitchFamily="18" charset="0"/>
            </a:endParaRPr>
          </a:p>
          <a:p>
            <a:r>
              <a:rPr lang="en-US" dirty="0">
                <a:solidFill>
                  <a:schemeClr val="bg2"/>
                </a:solidFill>
                <a:latin typeface="Georgia" pitchFamily="18" charset="0"/>
              </a:rPr>
              <a:t>Specific individual </a:t>
            </a:r>
            <a:r>
              <a:rPr lang="en-US" dirty="0">
                <a:solidFill>
                  <a:schemeClr val="bg1"/>
                </a:solidFill>
                <a:latin typeface="Georgia" pitchFamily="18" charset="0"/>
              </a:rPr>
              <a:t>needs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27.12.2009/Reshmi Pillai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gradFill rotWithShape="1">
            <a:gsLst>
              <a:gs pos="0">
                <a:srgbClr val="996633"/>
              </a:gs>
              <a:gs pos="50000">
                <a:srgbClr val="C0C0C0"/>
              </a:gs>
              <a:gs pos="100000">
                <a:srgbClr val="9966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Bookman Old Style" pitchFamily="18" charset="0"/>
              </a:rPr>
              <a:t>METHODS </a:t>
            </a:r>
            <a:r>
              <a:rPr lang="en-US" sz="3200" dirty="0">
                <a:solidFill>
                  <a:schemeClr val="bg2"/>
                </a:solidFill>
                <a:latin typeface="Bookman Old Style" pitchFamily="18" charset="0"/>
              </a:rPr>
              <a:t>&amp; </a:t>
            </a:r>
            <a:r>
              <a:rPr lang="en-US" sz="3200" b="1" dirty="0">
                <a:solidFill>
                  <a:schemeClr val="bg2"/>
                </a:solidFill>
                <a:latin typeface="Bookman Old Style" pitchFamily="18" charset="0"/>
              </a:rPr>
              <a:t>TECHNIQUES</a:t>
            </a:r>
            <a:r>
              <a:rPr lang="en-US" sz="3200" dirty="0">
                <a:solidFill>
                  <a:schemeClr val="bg2"/>
                </a:solidFill>
                <a:latin typeface="Bookman Old Style" pitchFamily="18" charset="0"/>
              </a:rPr>
              <a:t>: Development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0" y="908050"/>
            <a:ext cx="9144000" cy="59499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700" b="1" dirty="0">
                <a:solidFill>
                  <a:schemeClr val="bg2"/>
                </a:solidFill>
                <a:latin typeface="Georgia" pitchFamily="18" charset="0"/>
              </a:rPr>
              <a:t>Professional Foundations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dirty="0">
                <a:solidFill>
                  <a:schemeClr val="bg2"/>
                </a:solidFill>
                <a:latin typeface="Georgia" pitchFamily="18" charset="0"/>
              </a:rPr>
              <a:t>		- Communicate effectively in visual, oral and written form.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700" dirty="0">
                <a:solidFill>
                  <a:schemeClr val="bg2"/>
                </a:solidFill>
                <a:latin typeface="Georgia" pitchFamily="18" charset="0"/>
              </a:rPr>
              <a:t>		- </a:t>
            </a:r>
            <a:r>
              <a:rPr lang="en-US" sz="1700" dirty="0" smtClean="0">
                <a:solidFill>
                  <a:schemeClr val="bg2"/>
                </a:solidFill>
                <a:latin typeface="Georgia" pitchFamily="18" charset="0"/>
              </a:rPr>
              <a:t>Comply(</a:t>
            </a:r>
            <a:r>
              <a:rPr lang="en-US" sz="1700" dirty="0" err="1" smtClean="0">
                <a:solidFill>
                  <a:schemeClr val="bg2"/>
                </a:solidFill>
                <a:latin typeface="Georgia" pitchFamily="18" charset="0"/>
              </a:rPr>
              <a:t>fullfill</a:t>
            </a:r>
            <a:r>
              <a:rPr lang="en-US" sz="1700" dirty="0" smtClean="0">
                <a:solidFill>
                  <a:schemeClr val="bg2"/>
                </a:solidFill>
                <a:latin typeface="Georgia" pitchFamily="18" charset="0"/>
              </a:rPr>
              <a:t>)  with </a:t>
            </a:r>
            <a:r>
              <a:rPr lang="en-US" sz="1700" dirty="0">
                <a:solidFill>
                  <a:schemeClr val="bg2"/>
                </a:solidFill>
                <a:latin typeface="Georgia" pitchFamily="18" charset="0"/>
              </a:rPr>
              <a:t>established legal and ethical standards.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700" dirty="0">
                <a:solidFill>
                  <a:schemeClr val="bg2"/>
                </a:solidFill>
                <a:latin typeface="Georgia" pitchFamily="18" charset="0"/>
              </a:rPr>
              <a:t>		- Maintain networks to advocate for and support the training function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700" dirty="0">
                <a:solidFill>
                  <a:schemeClr val="bg2"/>
                </a:solidFill>
                <a:latin typeface="Georgia" pitchFamily="18" charset="0"/>
              </a:rPr>
              <a:t>	    - Update and improve professional and business knowledge, skills, and  		   attitudes.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700" dirty="0">
              <a:solidFill>
                <a:schemeClr val="bg2"/>
              </a:solidFill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1700" b="1" dirty="0">
                <a:solidFill>
                  <a:schemeClr val="bg2"/>
                </a:solidFill>
                <a:latin typeface="Georgia" pitchFamily="18" charset="0"/>
              </a:rPr>
              <a:t>Planning and analysis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dirty="0">
                <a:solidFill>
                  <a:schemeClr val="bg2"/>
                </a:solidFill>
                <a:latin typeface="Georgia" pitchFamily="18" charset="0"/>
              </a:rPr>
              <a:t>		- Develop and monitor a strategic training plan.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dirty="0">
                <a:solidFill>
                  <a:schemeClr val="bg2"/>
                </a:solidFill>
                <a:latin typeface="Georgia" pitchFamily="18" charset="0"/>
              </a:rPr>
              <a:t>		- Use performance analysis to improve the organization.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dirty="0">
                <a:solidFill>
                  <a:schemeClr val="bg2"/>
                </a:solidFill>
                <a:latin typeface="Georgia" pitchFamily="18" charset="0"/>
              </a:rPr>
              <a:t>		- Plan and promote organizational change.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700" dirty="0">
              <a:solidFill>
                <a:schemeClr val="bg2"/>
              </a:solidFill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1700" b="1" dirty="0">
                <a:solidFill>
                  <a:schemeClr val="bg2"/>
                </a:solidFill>
                <a:latin typeface="Georgia" pitchFamily="18" charset="0"/>
              </a:rPr>
              <a:t>Design and Development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dirty="0">
                <a:solidFill>
                  <a:schemeClr val="bg2"/>
                </a:solidFill>
                <a:latin typeface="Georgia" pitchFamily="18" charset="0"/>
              </a:rPr>
              <a:t>		- Apply instructional system design principles to training projects.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dirty="0">
                <a:solidFill>
                  <a:schemeClr val="bg2"/>
                </a:solidFill>
                <a:latin typeface="Georgia" pitchFamily="18" charset="0"/>
              </a:rPr>
              <a:t>		- Use technology to enhance the training function.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dirty="0">
                <a:solidFill>
                  <a:schemeClr val="bg2"/>
                </a:solidFill>
                <a:latin typeface="Georgia" pitchFamily="18" charset="0"/>
              </a:rPr>
              <a:t>		- Evaluate training and performance interventions.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700" dirty="0">
              <a:solidFill>
                <a:schemeClr val="bg2"/>
              </a:solidFill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1700" b="1" dirty="0">
                <a:solidFill>
                  <a:schemeClr val="bg2"/>
                </a:solidFill>
                <a:latin typeface="Georgia" pitchFamily="18" charset="0"/>
              </a:rPr>
              <a:t>Administration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dirty="0">
                <a:solidFill>
                  <a:schemeClr val="bg2"/>
                </a:solidFill>
                <a:latin typeface="Georgia" pitchFamily="18" charset="0"/>
              </a:rPr>
              <a:t>		- Apply leadership skills to the training function.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dirty="0">
                <a:solidFill>
                  <a:schemeClr val="bg2"/>
                </a:solidFill>
                <a:latin typeface="Georgia" pitchFamily="18" charset="0"/>
              </a:rPr>
              <a:t>		- Apply management skills to the training function.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dirty="0">
                <a:solidFill>
                  <a:schemeClr val="bg2"/>
                </a:solidFill>
                <a:latin typeface="Georgia" pitchFamily="18" charset="0"/>
              </a:rPr>
              <a:t>		- Apply business skills to the training function.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dirty="0">
                <a:solidFill>
                  <a:schemeClr val="bg2"/>
                </a:solidFill>
                <a:latin typeface="Georgia" pitchFamily="18" charset="0"/>
              </a:rPr>
              <a:t>		- Implement </a:t>
            </a:r>
            <a:r>
              <a:rPr lang="en-US" sz="1700" dirty="0">
                <a:solidFill>
                  <a:schemeClr val="bg1"/>
                </a:solidFill>
                <a:latin typeface="Georgia" pitchFamily="18" charset="0"/>
              </a:rPr>
              <a:t>knowledge management solutions.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27.12.2009/Reshmi Pillai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gradFill rotWithShape="1">
            <a:gsLst>
              <a:gs pos="0">
                <a:srgbClr val="996633"/>
              </a:gs>
              <a:gs pos="50000">
                <a:srgbClr val="C0C0C0"/>
              </a:gs>
              <a:gs pos="100000">
                <a:srgbClr val="9966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u="sng" dirty="0">
                <a:solidFill>
                  <a:schemeClr val="bg2"/>
                </a:solidFill>
                <a:latin typeface="Bookman Old Style" pitchFamily="18" charset="0"/>
              </a:rPr>
              <a:t>FUNCTIONS</a:t>
            </a:r>
            <a:r>
              <a:rPr lang="en-US" sz="3200" dirty="0">
                <a:solidFill>
                  <a:schemeClr val="bg2"/>
                </a:solidFill>
                <a:latin typeface="Bookman Old Style" pitchFamily="18" charset="0"/>
              </a:rPr>
              <a:t> of a Training Manager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gradFill rotWithShape="1">
            <a:gsLst>
              <a:gs pos="0">
                <a:srgbClr val="996633"/>
              </a:gs>
              <a:gs pos="50000">
                <a:srgbClr val="C0C0C0"/>
              </a:gs>
              <a:gs pos="100000">
                <a:srgbClr val="996633"/>
              </a:gs>
            </a:gsLst>
            <a:lin ang="5400000" scaled="1"/>
          </a:gradFill>
        </p:spPr>
        <p:txBody>
          <a:bodyPr/>
          <a:lstStyle/>
          <a:p>
            <a:r>
              <a:rPr lang="en-US" sz="2800" dirty="0">
                <a:solidFill>
                  <a:schemeClr val="bg2"/>
                </a:solidFill>
                <a:latin typeface="Bookman Old Style" pitchFamily="18" charset="0"/>
              </a:rPr>
              <a:t>Traditional </a:t>
            </a:r>
            <a:r>
              <a:rPr lang="en-US" sz="2800" b="1" u="sng" dirty="0">
                <a:solidFill>
                  <a:schemeClr val="bg2"/>
                </a:solidFill>
                <a:latin typeface="Bookman Old Style" pitchFamily="18" charset="0"/>
              </a:rPr>
              <a:t>ROLE</a:t>
            </a:r>
            <a:r>
              <a:rPr lang="en-US" sz="2800" dirty="0">
                <a:solidFill>
                  <a:schemeClr val="bg2"/>
                </a:solidFill>
                <a:latin typeface="Bookman Old Style" pitchFamily="18" charset="0"/>
              </a:rPr>
              <a:t> of a Training Manager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idx="1"/>
          </p:nvPr>
        </p:nvSpPr>
        <p:spPr>
          <a:xfrm>
            <a:off x="0" y="836613"/>
            <a:ext cx="9144000" cy="5589587"/>
          </a:xfrm>
        </p:spPr>
        <p:txBody>
          <a:bodyPr/>
          <a:lstStyle/>
          <a:p>
            <a:r>
              <a:rPr lang="en-US" sz="2000" dirty="0">
                <a:solidFill>
                  <a:schemeClr val="bg2"/>
                </a:solidFill>
                <a:latin typeface="Georgia" pitchFamily="18" charset="0"/>
              </a:rPr>
              <a:t>Analyze the current position of the workforce &amp; direct them to advancements</a:t>
            </a:r>
          </a:p>
          <a:p>
            <a:endParaRPr lang="en-US" sz="2000" dirty="0">
              <a:solidFill>
                <a:schemeClr val="bg2"/>
              </a:solidFill>
              <a:latin typeface="Georgia" pitchFamily="18" charset="0"/>
            </a:endParaRPr>
          </a:p>
          <a:p>
            <a:r>
              <a:rPr lang="en-US" sz="2000" dirty="0">
                <a:solidFill>
                  <a:schemeClr val="bg2"/>
                </a:solidFill>
                <a:latin typeface="Georgia" pitchFamily="18" charset="0"/>
              </a:rPr>
              <a:t>Should be aware of the training needs of the </a:t>
            </a:r>
            <a:r>
              <a:rPr lang="en-US" sz="2000" dirty="0" err="1">
                <a:solidFill>
                  <a:schemeClr val="bg2"/>
                </a:solidFill>
                <a:latin typeface="Georgia" pitchFamily="18" charset="0"/>
              </a:rPr>
              <a:t>organisation</a:t>
            </a:r>
            <a:r>
              <a:rPr lang="en-US" sz="2000" dirty="0">
                <a:solidFill>
                  <a:schemeClr val="bg2"/>
                </a:solidFill>
                <a:latin typeface="Georgia" pitchFamily="18" charset="0"/>
              </a:rPr>
              <a:t> and the employees, as well</a:t>
            </a:r>
          </a:p>
          <a:p>
            <a:endParaRPr lang="en-US" sz="2000" dirty="0">
              <a:solidFill>
                <a:schemeClr val="bg2"/>
              </a:solidFill>
              <a:latin typeface="Georgia" pitchFamily="18" charset="0"/>
            </a:endParaRPr>
          </a:p>
          <a:p>
            <a:r>
              <a:rPr lang="en-US" sz="2000" dirty="0">
                <a:solidFill>
                  <a:schemeClr val="bg2"/>
                </a:solidFill>
                <a:latin typeface="Georgia" pitchFamily="18" charset="0"/>
              </a:rPr>
              <a:t>Need to decide the levels of training to be provided to different </a:t>
            </a:r>
            <a:r>
              <a:rPr lang="en-US" sz="2000" dirty="0" smtClean="0">
                <a:solidFill>
                  <a:schemeClr val="bg2"/>
                </a:solidFill>
                <a:latin typeface="Georgia" pitchFamily="18" charset="0"/>
              </a:rPr>
              <a:t>groups </a:t>
            </a:r>
            <a:r>
              <a:rPr lang="en-US" sz="2000" dirty="0">
                <a:solidFill>
                  <a:schemeClr val="bg2"/>
                </a:solidFill>
                <a:latin typeface="Georgia" pitchFamily="18" charset="0"/>
              </a:rPr>
              <a:t>of employees</a:t>
            </a:r>
          </a:p>
          <a:p>
            <a:endParaRPr lang="en-US" sz="2000" dirty="0">
              <a:solidFill>
                <a:schemeClr val="bg2"/>
              </a:solidFill>
              <a:latin typeface="Georgia" pitchFamily="18" charset="0"/>
            </a:endParaRPr>
          </a:p>
          <a:p>
            <a:r>
              <a:rPr lang="en-US" sz="2000" dirty="0">
                <a:solidFill>
                  <a:schemeClr val="bg2"/>
                </a:solidFill>
                <a:latin typeface="Georgia" pitchFamily="18" charset="0"/>
              </a:rPr>
              <a:t>Must decide on issues like trainer identification, handout material, venue, mode of training impartation etc.</a:t>
            </a:r>
          </a:p>
          <a:p>
            <a:endParaRPr lang="en-US" sz="2000" dirty="0">
              <a:solidFill>
                <a:schemeClr val="bg2"/>
              </a:solidFill>
              <a:latin typeface="Georgia" pitchFamily="18" charset="0"/>
            </a:endParaRPr>
          </a:p>
          <a:p>
            <a:r>
              <a:rPr lang="en-US" sz="2000" dirty="0">
                <a:solidFill>
                  <a:schemeClr val="bg2"/>
                </a:solidFill>
                <a:latin typeface="Georgia" pitchFamily="18" charset="0"/>
              </a:rPr>
              <a:t>Must take care of the budgetary issues concerning training</a:t>
            </a:r>
          </a:p>
          <a:p>
            <a:endParaRPr lang="en-US" sz="2000" dirty="0">
              <a:solidFill>
                <a:schemeClr val="bg2"/>
              </a:solidFill>
              <a:latin typeface="Georgia" pitchFamily="18" charset="0"/>
            </a:endParaRPr>
          </a:p>
          <a:p>
            <a:r>
              <a:rPr lang="en-US" sz="2000" dirty="0">
                <a:solidFill>
                  <a:schemeClr val="bg2"/>
                </a:solidFill>
                <a:latin typeface="Georgia" pitchFamily="18" charset="0"/>
              </a:rPr>
              <a:t>Is responsible for the effectiveness of the training, thus needs to focus on training evaluation </a:t>
            </a:r>
            <a:r>
              <a:rPr lang="en-US" sz="2000" dirty="0">
                <a:solidFill>
                  <a:schemeClr val="bg1"/>
                </a:solidFill>
                <a:latin typeface="Georgia" pitchFamily="18" charset="0"/>
              </a:rPr>
              <a:t>&amp; effectiveness</a:t>
            </a:r>
          </a:p>
          <a:p>
            <a:endParaRPr lang="en-US" sz="2000" dirty="0">
              <a:solidFill>
                <a:schemeClr val="bg1"/>
              </a:solidFill>
              <a:latin typeface="Georgia" pitchFamily="18" charset="0"/>
            </a:endParaRPr>
          </a:p>
          <a:p>
            <a:endParaRPr lang="en-US" sz="20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27.12.2009/Reshmi Pillai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r>
              <a:rPr lang="en-US" sz="2000" dirty="0">
                <a:solidFill>
                  <a:schemeClr val="bg2"/>
                </a:solidFill>
                <a:latin typeface="Georgia" pitchFamily="18" charset="0"/>
              </a:rPr>
              <a:t>Managing the trainings needs of the new flexible workforce – Temporary, contract, flexi timing employees</a:t>
            </a:r>
          </a:p>
          <a:p>
            <a:endParaRPr lang="en-US" sz="2000" dirty="0">
              <a:solidFill>
                <a:schemeClr val="bg2"/>
              </a:solidFill>
              <a:latin typeface="Georgia" pitchFamily="18" charset="0"/>
            </a:endParaRPr>
          </a:p>
          <a:p>
            <a:r>
              <a:rPr lang="en-US" sz="2000" dirty="0">
                <a:solidFill>
                  <a:schemeClr val="bg2"/>
                </a:solidFill>
                <a:latin typeface="Georgia" pitchFamily="18" charset="0"/>
              </a:rPr>
              <a:t>Managing the ambitions of </a:t>
            </a:r>
            <a:r>
              <a:rPr lang="en-US" sz="2000" dirty="0" smtClean="0">
                <a:solidFill>
                  <a:schemeClr val="bg2"/>
                </a:solidFill>
                <a:latin typeface="Georgia" pitchFamily="18" charset="0"/>
              </a:rPr>
              <a:t>the </a:t>
            </a:r>
            <a:r>
              <a:rPr lang="en-US" sz="2000" dirty="0">
                <a:solidFill>
                  <a:schemeClr val="bg2"/>
                </a:solidFill>
                <a:latin typeface="Georgia" pitchFamily="18" charset="0"/>
              </a:rPr>
              <a:t>employees</a:t>
            </a:r>
          </a:p>
          <a:p>
            <a:endParaRPr lang="en-US" sz="2000" dirty="0">
              <a:solidFill>
                <a:schemeClr val="bg2"/>
              </a:solidFill>
              <a:latin typeface="Georgia" pitchFamily="18" charset="0"/>
            </a:endParaRPr>
          </a:p>
          <a:p>
            <a:r>
              <a:rPr lang="en-US" sz="2000" dirty="0">
                <a:solidFill>
                  <a:schemeClr val="bg2"/>
                </a:solidFill>
                <a:latin typeface="Georgia" pitchFamily="18" charset="0"/>
              </a:rPr>
              <a:t>Managing the new emphasis of ‘soft skills’ in managers</a:t>
            </a:r>
          </a:p>
          <a:p>
            <a:endParaRPr lang="en-US" sz="2000" dirty="0">
              <a:solidFill>
                <a:schemeClr val="bg2"/>
              </a:solidFill>
              <a:latin typeface="Georgia" pitchFamily="18" charset="0"/>
            </a:endParaRPr>
          </a:p>
          <a:p>
            <a:r>
              <a:rPr lang="en-US" sz="2000" dirty="0">
                <a:solidFill>
                  <a:schemeClr val="bg2"/>
                </a:solidFill>
                <a:latin typeface="Georgia" pitchFamily="18" charset="0"/>
              </a:rPr>
              <a:t>Technical Challenge – Keeping up the new technologies</a:t>
            </a:r>
          </a:p>
          <a:p>
            <a:endParaRPr lang="en-US" sz="2000" dirty="0">
              <a:solidFill>
                <a:schemeClr val="bg2"/>
              </a:solidFill>
              <a:latin typeface="Georgia" pitchFamily="18" charset="0"/>
            </a:endParaRPr>
          </a:p>
          <a:p>
            <a:r>
              <a:rPr lang="en-US" sz="2000" dirty="0">
                <a:solidFill>
                  <a:schemeClr val="bg2"/>
                </a:solidFill>
                <a:latin typeface="Georgia" pitchFamily="18" charset="0"/>
              </a:rPr>
              <a:t>Strategic Challenge – Monitoring expected changes</a:t>
            </a:r>
          </a:p>
          <a:p>
            <a:endParaRPr lang="en-US" sz="2000" dirty="0">
              <a:solidFill>
                <a:schemeClr val="bg2"/>
              </a:solidFill>
              <a:latin typeface="Georgia" pitchFamily="18" charset="0"/>
            </a:endParaRPr>
          </a:p>
          <a:p>
            <a:r>
              <a:rPr lang="en-US" sz="2000" dirty="0">
                <a:solidFill>
                  <a:schemeClr val="bg2"/>
                </a:solidFill>
                <a:latin typeface="Georgia" pitchFamily="18" charset="0"/>
              </a:rPr>
              <a:t>Professional Challenge – Keeping pace with continuous professional changes </a:t>
            </a:r>
          </a:p>
          <a:p>
            <a:endParaRPr lang="en-US" sz="2000" dirty="0">
              <a:solidFill>
                <a:schemeClr val="bg2"/>
              </a:solidFill>
              <a:latin typeface="Georgia" pitchFamily="18" charset="0"/>
            </a:endParaRPr>
          </a:p>
          <a:p>
            <a:r>
              <a:rPr lang="en-US" sz="2000" dirty="0">
                <a:solidFill>
                  <a:schemeClr val="bg2"/>
                </a:solidFill>
                <a:latin typeface="Georgia" pitchFamily="18" charset="0"/>
              </a:rPr>
              <a:t>Internal Consultant/ Information Coordinator – ‘new age’ Training Manager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27.12.2009/Reshmi Pillai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gradFill rotWithShape="1">
            <a:gsLst>
              <a:gs pos="0">
                <a:srgbClr val="996633"/>
              </a:gs>
              <a:gs pos="50000">
                <a:srgbClr val="C0C0C0"/>
              </a:gs>
              <a:gs pos="100000">
                <a:srgbClr val="9966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dirty="0">
                <a:solidFill>
                  <a:schemeClr val="bg2"/>
                </a:solidFill>
                <a:latin typeface="Bookman Old Style" pitchFamily="18" charset="0"/>
              </a:rPr>
              <a:t>Changing </a:t>
            </a:r>
            <a:r>
              <a:rPr lang="en-US" sz="3200" b="1" u="sng" dirty="0">
                <a:solidFill>
                  <a:schemeClr val="bg2"/>
                </a:solidFill>
                <a:latin typeface="Bookman Old Style" pitchFamily="18" charset="0"/>
              </a:rPr>
              <a:t>ROLE</a:t>
            </a:r>
            <a:r>
              <a:rPr lang="en-US" sz="3200" dirty="0">
                <a:solidFill>
                  <a:schemeClr val="bg2"/>
                </a:solidFill>
                <a:latin typeface="Bookman Old Style" pitchFamily="18" charset="0"/>
              </a:rPr>
              <a:t> of a Training Manager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endParaRPr lang="en-US" dirty="0">
              <a:solidFill>
                <a:schemeClr val="bg2"/>
              </a:solidFill>
              <a:latin typeface="Georgia" pitchFamily="18" charset="0"/>
            </a:endParaRPr>
          </a:p>
          <a:p>
            <a:r>
              <a:rPr lang="en-US" dirty="0">
                <a:solidFill>
                  <a:schemeClr val="bg2"/>
                </a:solidFill>
                <a:latin typeface="Georgia" pitchFamily="18" charset="0"/>
              </a:rPr>
              <a:t>Average relative spending on training is low </a:t>
            </a:r>
            <a:r>
              <a:rPr lang="en-US" dirty="0" smtClean="0">
                <a:solidFill>
                  <a:schemeClr val="bg2"/>
                </a:solidFill>
                <a:latin typeface="Georgia" pitchFamily="18" charset="0"/>
              </a:rPr>
              <a:t>range  </a:t>
            </a:r>
            <a:endParaRPr lang="en-US" dirty="0">
              <a:solidFill>
                <a:schemeClr val="bg2"/>
              </a:solidFill>
              <a:latin typeface="Georgia" pitchFamily="18" charset="0"/>
            </a:endParaRPr>
          </a:p>
          <a:p>
            <a:endParaRPr lang="en-US" dirty="0">
              <a:solidFill>
                <a:schemeClr val="bg2"/>
              </a:solidFill>
              <a:latin typeface="Georgia" pitchFamily="18" charset="0"/>
            </a:endParaRPr>
          </a:p>
          <a:p>
            <a:r>
              <a:rPr lang="en-US" dirty="0" smtClean="0">
                <a:solidFill>
                  <a:schemeClr val="bg2"/>
                </a:solidFill>
                <a:latin typeface="Georgia" pitchFamily="18" charset="0"/>
              </a:rPr>
              <a:t>Poaching(</a:t>
            </a:r>
            <a:r>
              <a:rPr lang="en-US" dirty="0" err="1" smtClean="0">
                <a:solidFill>
                  <a:schemeClr val="bg2"/>
                </a:solidFill>
                <a:latin typeface="Georgia" pitchFamily="18" charset="0"/>
              </a:rPr>
              <a:t>persueing</a:t>
            </a:r>
            <a:r>
              <a:rPr lang="en-US" dirty="0" smtClean="0">
                <a:solidFill>
                  <a:schemeClr val="bg2"/>
                </a:solidFill>
                <a:latin typeface="Georgia" pitchFamily="18" charset="0"/>
              </a:rPr>
              <a:t>)  </a:t>
            </a:r>
            <a:r>
              <a:rPr lang="en-US" dirty="0">
                <a:solidFill>
                  <a:schemeClr val="bg2"/>
                </a:solidFill>
                <a:latin typeface="Georgia" pitchFamily="18" charset="0"/>
              </a:rPr>
              <a:t>trend in recruitment</a:t>
            </a:r>
          </a:p>
          <a:p>
            <a:endParaRPr lang="en-US" dirty="0">
              <a:solidFill>
                <a:schemeClr val="bg2"/>
              </a:solidFill>
              <a:latin typeface="Georgia" pitchFamily="18" charset="0"/>
            </a:endParaRPr>
          </a:p>
          <a:p>
            <a:r>
              <a:rPr lang="en-US" dirty="0">
                <a:solidFill>
                  <a:schemeClr val="bg2"/>
                </a:solidFill>
                <a:latin typeface="Georgia" pitchFamily="18" charset="0"/>
              </a:rPr>
              <a:t>Training is not ‘</a:t>
            </a:r>
            <a:r>
              <a:rPr lang="en-US" i="1" dirty="0" err="1">
                <a:solidFill>
                  <a:schemeClr val="bg2"/>
                </a:solidFill>
                <a:latin typeface="Georgia" pitchFamily="18" charset="0"/>
              </a:rPr>
              <a:t>sanjeevani</a:t>
            </a:r>
            <a:r>
              <a:rPr lang="en-US" i="1" dirty="0">
                <a:solidFill>
                  <a:schemeClr val="bg2"/>
                </a:solidFill>
                <a:latin typeface="Georgia" pitchFamily="18" charset="0"/>
              </a:rPr>
              <a:t>’</a:t>
            </a:r>
            <a:r>
              <a:rPr lang="en-US" dirty="0">
                <a:solidFill>
                  <a:schemeClr val="bg2"/>
                </a:solidFill>
                <a:latin typeface="Georgia" pitchFamily="18" charset="0"/>
              </a:rPr>
              <a:t>’</a:t>
            </a:r>
            <a:r>
              <a:rPr lang="en-US" i="1" dirty="0">
                <a:solidFill>
                  <a:schemeClr val="bg2"/>
                </a:solidFill>
                <a:latin typeface="Georgia" pitchFamily="18" charset="0"/>
              </a:rPr>
              <a:t> </a:t>
            </a:r>
            <a:r>
              <a:rPr lang="en-US" dirty="0">
                <a:solidFill>
                  <a:schemeClr val="bg2"/>
                </a:solidFill>
                <a:latin typeface="Georgia" pitchFamily="18" charset="0"/>
              </a:rPr>
              <a:t>&amp; nor are trainers are  </a:t>
            </a:r>
            <a:r>
              <a:rPr lang="en-US" i="1" dirty="0">
                <a:solidFill>
                  <a:schemeClr val="bg2"/>
                </a:solidFill>
                <a:latin typeface="Georgia" pitchFamily="18" charset="0"/>
              </a:rPr>
              <a:t>‘Alchemists</a:t>
            </a:r>
            <a:r>
              <a:rPr lang="en-US" dirty="0">
                <a:solidFill>
                  <a:schemeClr val="bg2"/>
                </a:solidFill>
                <a:latin typeface="Georgia" pitchFamily="18" charset="0"/>
              </a:rPr>
              <a:t>’</a:t>
            </a:r>
            <a:r>
              <a:rPr lang="en-US" i="1" dirty="0">
                <a:solidFill>
                  <a:schemeClr val="bg2"/>
                </a:solidFill>
                <a:latin typeface="Georgia" pitchFamily="18" charset="0"/>
              </a:rPr>
              <a:t>–</a:t>
            </a:r>
            <a:r>
              <a:rPr lang="en-US" dirty="0">
                <a:solidFill>
                  <a:schemeClr val="bg2"/>
                </a:solidFill>
                <a:latin typeface="Georgia" pitchFamily="18" charset="0"/>
              </a:rPr>
              <a:t> process support mandatory</a:t>
            </a:r>
          </a:p>
          <a:p>
            <a:endParaRPr lang="en-US" dirty="0">
              <a:solidFill>
                <a:schemeClr val="bg2"/>
              </a:solidFill>
              <a:latin typeface="Georgia" pitchFamily="18" charset="0"/>
            </a:endParaRPr>
          </a:p>
          <a:p>
            <a:r>
              <a:rPr lang="en-US" dirty="0">
                <a:solidFill>
                  <a:schemeClr val="bg2"/>
                </a:solidFill>
                <a:latin typeface="Georgia" pitchFamily="18" charset="0"/>
              </a:rPr>
              <a:t>Supportive image of training</a:t>
            </a:r>
          </a:p>
          <a:p>
            <a:endParaRPr lang="en-US" dirty="0">
              <a:solidFill>
                <a:schemeClr val="bg1"/>
              </a:solidFill>
              <a:latin typeface="Georgia" pitchFamily="18" charset="0"/>
            </a:endParaRPr>
          </a:p>
          <a:p>
            <a:pPr>
              <a:buFontTx/>
              <a:buNone/>
            </a:pPr>
            <a:r>
              <a:rPr lang="en-US" dirty="0">
                <a:solidFill>
                  <a:schemeClr val="bg1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27.12.2009/Reshmi Pillai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gradFill rotWithShape="1">
            <a:gsLst>
              <a:gs pos="0">
                <a:srgbClr val="996633"/>
              </a:gs>
              <a:gs pos="50000">
                <a:srgbClr val="C0C0C0"/>
              </a:gs>
              <a:gs pos="100000">
                <a:srgbClr val="9966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u="sng" dirty="0">
                <a:solidFill>
                  <a:schemeClr val="bg2"/>
                </a:solidFill>
                <a:latin typeface="Bookman Old Style" pitchFamily="18" charset="0"/>
              </a:rPr>
              <a:t>ROAD BLOCKS</a:t>
            </a:r>
            <a:r>
              <a:rPr lang="en-US" sz="3200" dirty="0">
                <a:solidFill>
                  <a:schemeClr val="bg2"/>
                </a:solidFill>
                <a:latin typeface="Bookman Old Style" pitchFamily="18" charset="0"/>
              </a:rPr>
              <a:t> to effective training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4089_slide">
  <a:themeElements>
    <a:clrScheme name="ind_4089_slide 2">
      <a:dk1>
        <a:srgbClr val="000000"/>
      </a:dk1>
      <a:lt1>
        <a:srgbClr val="FFFFFF"/>
      </a:lt1>
      <a:dk2>
        <a:srgbClr val="7898D1"/>
      </a:dk2>
      <a:lt2>
        <a:srgbClr val="FFFFFF"/>
      </a:lt2>
      <a:accent1>
        <a:srgbClr val="004EE6"/>
      </a:accent1>
      <a:accent2>
        <a:srgbClr val="6BCEFF"/>
      </a:accent2>
      <a:accent3>
        <a:srgbClr val="BECAE5"/>
      </a:accent3>
      <a:accent4>
        <a:srgbClr val="DADADA"/>
      </a:accent4>
      <a:accent5>
        <a:srgbClr val="AAB2F0"/>
      </a:accent5>
      <a:accent6>
        <a:srgbClr val="60BAE7"/>
      </a:accent6>
      <a:hlink>
        <a:srgbClr val="D1F1FF"/>
      </a:hlink>
      <a:folHlink>
        <a:srgbClr val="D8D1FF"/>
      </a:folHlink>
    </a:clrScheme>
    <a:fontScheme name="ind_4089_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d_4089_slide 1">
        <a:dk1>
          <a:srgbClr val="000000"/>
        </a:dk1>
        <a:lt1>
          <a:srgbClr val="FFFFFF"/>
        </a:lt1>
        <a:dk2>
          <a:srgbClr val="7898D1"/>
        </a:dk2>
        <a:lt2>
          <a:srgbClr val="FFFFFF"/>
        </a:lt2>
        <a:accent1>
          <a:srgbClr val="00389E"/>
        </a:accent1>
        <a:accent2>
          <a:srgbClr val="0560FF"/>
        </a:accent2>
        <a:accent3>
          <a:srgbClr val="BECAE5"/>
        </a:accent3>
        <a:accent4>
          <a:srgbClr val="DADADA"/>
        </a:accent4>
        <a:accent5>
          <a:srgbClr val="AAAECC"/>
        </a:accent5>
        <a:accent6>
          <a:srgbClr val="0456E7"/>
        </a:accent6>
        <a:hlink>
          <a:srgbClr val="B2CEFF"/>
        </a:hlink>
        <a:folHlink>
          <a:srgbClr val="C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d_4089_slide 2">
        <a:dk1>
          <a:srgbClr val="000000"/>
        </a:dk1>
        <a:lt1>
          <a:srgbClr val="FFFFFF"/>
        </a:lt1>
        <a:dk2>
          <a:srgbClr val="7898D1"/>
        </a:dk2>
        <a:lt2>
          <a:srgbClr val="FFFFFF"/>
        </a:lt2>
        <a:accent1>
          <a:srgbClr val="004EE6"/>
        </a:accent1>
        <a:accent2>
          <a:srgbClr val="6BCEFF"/>
        </a:accent2>
        <a:accent3>
          <a:srgbClr val="BECAE5"/>
        </a:accent3>
        <a:accent4>
          <a:srgbClr val="DADADA"/>
        </a:accent4>
        <a:accent5>
          <a:srgbClr val="AAB2F0"/>
        </a:accent5>
        <a:accent6>
          <a:srgbClr val="60BAE7"/>
        </a:accent6>
        <a:hlink>
          <a:srgbClr val="D1F1FF"/>
        </a:hlink>
        <a:folHlink>
          <a:srgbClr val="D8D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d_4089_slide 3">
        <a:dk1>
          <a:srgbClr val="000000"/>
        </a:dk1>
        <a:lt1>
          <a:srgbClr val="FFFFFF"/>
        </a:lt1>
        <a:dk2>
          <a:srgbClr val="7898D1"/>
        </a:dk2>
        <a:lt2>
          <a:srgbClr val="FFFFFF"/>
        </a:lt2>
        <a:accent1>
          <a:srgbClr val="FF6C05"/>
        </a:accent1>
        <a:accent2>
          <a:srgbClr val="FFD205"/>
        </a:accent2>
        <a:accent3>
          <a:srgbClr val="BECAE5"/>
        </a:accent3>
        <a:accent4>
          <a:srgbClr val="DADADA"/>
        </a:accent4>
        <a:accent5>
          <a:srgbClr val="FFBAAA"/>
        </a:accent5>
        <a:accent6>
          <a:srgbClr val="E7BE04"/>
        </a:accent6>
        <a:hlink>
          <a:srgbClr val="FFE3D1"/>
        </a:hlink>
        <a:folHlink>
          <a:srgbClr val="D1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d_4089_slide 4">
        <a:dk1>
          <a:srgbClr val="000000"/>
        </a:dk1>
        <a:lt1>
          <a:srgbClr val="FFFFFF"/>
        </a:lt1>
        <a:dk2>
          <a:srgbClr val="7898D1"/>
        </a:dk2>
        <a:lt2>
          <a:srgbClr val="FFFFFF"/>
        </a:lt2>
        <a:accent1>
          <a:srgbClr val="FFA105"/>
        </a:accent1>
        <a:accent2>
          <a:srgbClr val="C7FF05"/>
        </a:accent2>
        <a:accent3>
          <a:srgbClr val="BECAE5"/>
        </a:accent3>
        <a:accent4>
          <a:srgbClr val="DADADA"/>
        </a:accent4>
        <a:accent5>
          <a:srgbClr val="FFCDAA"/>
        </a:accent5>
        <a:accent6>
          <a:srgbClr val="B4E704"/>
        </a:accent6>
        <a:hlink>
          <a:srgbClr val="FFD1E9"/>
        </a:hlink>
        <a:folHlink>
          <a:srgbClr val="E5E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d_4089_slid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389E"/>
        </a:accent1>
        <a:accent2>
          <a:srgbClr val="0560FF"/>
        </a:accent2>
        <a:accent3>
          <a:srgbClr val="FFFFFF"/>
        </a:accent3>
        <a:accent4>
          <a:srgbClr val="000000"/>
        </a:accent4>
        <a:accent5>
          <a:srgbClr val="AAAECC"/>
        </a:accent5>
        <a:accent6>
          <a:srgbClr val="0456E7"/>
        </a:accent6>
        <a:hlink>
          <a:srgbClr val="B2CEFF"/>
        </a:hlink>
        <a:folHlink>
          <a:srgbClr val="C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4089_slid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4EE6"/>
        </a:accent1>
        <a:accent2>
          <a:srgbClr val="6BCEFF"/>
        </a:accent2>
        <a:accent3>
          <a:srgbClr val="FFFFFF"/>
        </a:accent3>
        <a:accent4>
          <a:srgbClr val="000000"/>
        </a:accent4>
        <a:accent5>
          <a:srgbClr val="AAB2F0"/>
        </a:accent5>
        <a:accent6>
          <a:srgbClr val="60BAE7"/>
        </a:accent6>
        <a:hlink>
          <a:srgbClr val="D1F1FF"/>
        </a:hlink>
        <a:folHlink>
          <a:srgbClr val="D8D1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4089_slid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6C05"/>
        </a:accent1>
        <a:accent2>
          <a:srgbClr val="FFD205"/>
        </a:accent2>
        <a:accent3>
          <a:srgbClr val="FFFFFF"/>
        </a:accent3>
        <a:accent4>
          <a:srgbClr val="000000"/>
        </a:accent4>
        <a:accent5>
          <a:srgbClr val="FFBAAA"/>
        </a:accent5>
        <a:accent6>
          <a:srgbClr val="E7BE04"/>
        </a:accent6>
        <a:hlink>
          <a:srgbClr val="FFE3D1"/>
        </a:hlink>
        <a:folHlink>
          <a:srgbClr val="D1E2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4089_slid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105"/>
        </a:accent1>
        <a:accent2>
          <a:srgbClr val="C7FF05"/>
        </a:accent2>
        <a:accent3>
          <a:srgbClr val="FFFFFF"/>
        </a:accent3>
        <a:accent4>
          <a:srgbClr val="000000"/>
        </a:accent4>
        <a:accent5>
          <a:srgbClr val="FFCDAA"/>
        </a:accent5>
        <a:accent6>
          <a:srgbClr val="B4E704"/>
        </a:accent6>
        <a:hlink>
          <a:srgbClr val="FFD1E9"/>
        </a:hlink>
        <a:folHlink>
          <a:srgbClr val="E5E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7898D1"/>
      </a:dk2>
      <a:lt2>
        <a:srgbClr val="FFFFFF"/>
      </a:lt2>
      <a:accent1>
        <a:srgbClr val="004EE6"/>
      </a:accent1>
      <a:accent2>
        <a:srgbClr val="6BCEFF"/>
      </a:accent2>
      <a:accent3>
        <a:srgbClr val="BECAE5"/>
      </a:accent3>
      <a:accent4>
        <a:srgbClr val="DADADA"/>
      </a:accent4>
      <a:accent5>
        <a:srgbClr val="AAB2F0"/>
      </a:accent5>
      <a:accent6>
        <a:srgbClr val="60BAE7"/>
      </a:accent6>
      <a:hlink>
        <a:srgbClr val="D1F1FF"/>
      </a:hlink>
      <a:folHlink>
        <a:srgbClr val="D8D1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7898D1"/>
        </a:dk2>
        <a:lt2>
          <a:srgbClr val="FFFFFF"/>
        </a:lt2>
        <a:accent1>
          <a:srgbClr val="00389E"/>
        </a:accent1>
        <a:accent2>
          <a:srgbClr val="0560FF"/>
        </a:accent2>
        <a:accent3>
          <a:srgbClr val="BECAE5"/>
        </a:accent3>
        <a:accent4>
          <a:srgbClr val="DADADA"/>
        </a:accent4>
        <a:accent5>
          <a:srgbClr val="AAAECC"/>
        </a:accent5>
        <a:accent6>
          <a:srgbClr val="0456E7"/>
        </a:accent6>
        <a:hlink>
          <a:srgbClr val="B2CEFF"/>
        </a:hlink>
        <a:folHlink>
          <a:srgbClr val="C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7898D1"/>
        </a:dk2>
        <a:lt2>
          <a:srgbClr val="FFFFFF"/>
        </a:lt2>
        <a:accent1>
          <a:srgbClr val="004EE6"/>
        </a:accent1>
        <a:accent2>
          <a:srgbClr val="6BCEFF"/>
        </a:accent2>
        <a:accent3>
          <a:srgbClr val="BECAE5"/>
        </a:accent3>
        <a:accent4>
          <a:srgbClr val="DADADA"/>
        </a:accent4>
        <a:accent5>
          <a:srgbClr val="AAB2F0"/>
        </a:accent5>
        <a:accent6>
          <a:srgbClr val="60BAE7"/>
        </a:accent6>
        <a:hlink>
          <a:srgbClr val="D1F1FF"/>
        </a:hlink>
        <a:folHlink>
          <a:srgbClr val="D8D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7898D1"/>
        </a:dk2>
        <a:lt2>
          <a:srgbClr val="FFFFFF"/>
        </a:lt2>
        <a:accent1>
          <a:srgbClr val="FF6C05"/>
        </a:accent1>
        <a:accent2>
          <a:srgbClr val="FFD205"/>
        </a:accent2>
        <a:accent3>
          <a:srgbClr val="BECAE5"/>
        </a:accent3>
        <a:accent4>
          <a:srgbClr val="DADADA"/>
        </a:accent4>
        <a:accent5>
          <a:srgbClr val="FFBAAA"/>
        </a:accent5>
        <a:accent6>
          <a:srgbClr val="E7BE04"/>
        </a:accent6>
        <a:hlink>
          <a:srgbClr val="FFE3D1"/>
        </a:hlink>
        <a:folHlink>
          <a:srgbClr val="D1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7898D1"/>
        </a:dk2>
        <a:lt2>
          <a:srgbClr val="FFFFFF"/>
        </a:lt2>
        <a:accent1>
          <a:srgbClr val="FFA105"/>
        </a:accent1>
        <a:accent2>
          <a:srgbClr val="C7FF05"/>
        </a:accent2>
        <a:accent3>
          <a:srgbClr val="BECAE5"/>
        </a:accent3>
        <a:accent4>
          <a:srgbClr val="DADADA"/>
        </a:accent4>
        <a:accent5>
          <a:srgbClr val="FFCDAA"/>
        </a:accent5>
        <a:accent6>
          <a:srgbClr val="B4E704"/>
        </a:accent6>
        <a:hlink>
          <a:srgbClr val="FFD1E9"/>
        </a:hlink>
        <a:folHlink>
          <a:srgbClr val="E5E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389E"/>
        </a:accent1>
        <a:accent2>
          <a:srgbClr val="0560FF"/>
        </a:accent2>
        <a:accent3>
          <a:srgbClr val="FFFFFF"/>
        </a:accent3>
        <a:accent4>
          <a:srgbClr val="000000"/>
        </a:accent4>
        <a:accent5>
          <a:srgbClr val="AAAECC"/>
        </a:accent5>
        <a:accent6>
          <a:srgbClr val="0456E7"/>
        </a:accent6>
        <a:hlink>
          <a:srgbClr val="B2CEFF"/>
        </a:hlink>
        <a:folHlink>
          <a:srgbClr val="C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4EE6"/>
        </a:accent1>
        <a:accent2>
          <a:srgbClr val="6BCEFF"/>
        </a:accent2>
        <a:accent3>
          <a:srgbClr val="FFFFFF"/>
        </a:accent3>
        <a:accent4>
          <a:srgbClr val="000000"/>
        </a:accent4>
        <a:accent5>
          <a:srgbClr val="AAB2F0"/>
        </a:accent5>
        <a:accent6>
          <a:srgbClr val="60BAE7"/>
        </a:accent6>
        <a:hlink>
          <a:srgbClr val="D1F1FF"/>
        </a:hlink>
        <a:folHlink>
          <a:srgbClr val="D8D1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6C05"/>
        </a:accent1>
        <a:accent2>
          <a:srgbClr val="FFD205"/>
        </a:accent2>
        <a:accent3>
          <a:srgbClr val="FFFFFF"/>
        </a:accent3>
        <a:accent4>
          <a:srgbClr val="000000"/>
        </a:accent4>
        <a:accent5>
          <a:srgbClr val="FFBAAA"/>
        </a:accent5>
        <a:accent6>
          <a:srgbClr val="E7BE04"/>
        </a:accent6>
        <a:hlink>
          <a:srgbClr val="FFE3D1"/>
        </a:hlink>
        <a:folHlink>
          <a:srgbClr val="D1E2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105"/>
        </a:accent1>
        <a:accent2>
          <a:srgbClr val="C7FF05"/>
        </a:accent2>
        <a:accent3>
          <a:srgbClr val="FFFFFF"/>
        </a:accent3>
        <a:accent4>
          <a:srgbClr val="000000"/>
        </a:accent4>
        <a:accent5>
          <a:srgbClr val="FFCDAA"/>
        </a:accent5>
        <a:accent6>
          <a:srgbClr val="B4E704"/>
        </a:accent6>
        <a:hlink>
          <a:srgbClr val="FFD1E9"/>
        </a:hlink>
        <a:folHlink>
          <a:srgbClr val="E5E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ind_4089_slide</Template>
  <TotalTime>249</TotalTime>
  <Words>274</Words>
  <Application>Microsoft Office PowerPoint</Application>
  <PresentationFormat>On-screen Show (4:3)</PresentationFormat>
  <Paragraphs>112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ind_4089_slide</vt:lpstr>
      <vt:lpstr>1_Default Design</vt:lpstr>
      <vt:lpstr>Custom Design</vt:lpstr>
      <vt:lpstr>  Role, Responsibilities and Challenges of Training Managers</vt:lpstr>
      <vt:lpstr>PowerPoint Presentation</vt:lpstr>
      <vt:lpstr>PowerPoint Presentation</vt:lpstr>
      <vt:lpstr>PowerPoint Presentation</vt:lpstr>
      <vt:lpstr>PowerPoint Presentation</vt:lpstr>
      <vt:lpstr>Traditional ROLE of a Training Manager</vt:lpstr>
      <vt:lpstr>PowerPoint Presentation</vt:lpstr>
      <vt:lpstr>PowerPoint Presentation</vt:lpstr>
    </vt:vector>
  </TitlesOfParts>
  <Company>ydh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RESHMI</dc:creator>
  <cp:lastModifiedBy>HP-4</cp:lastModifiedBy>
  <cp:revision>33</cp:revision>
  <dcterms:created xsi:type="dcterms:W3CDTF">2009-12-26T10:06:32Z</dcterms:created>
  <dcterms:modified xsi:type="dcterms:W3CDTF">2018-09-04T20:38:50Z</dcterms:modified>
</cp:coreProperties>
</file>