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2" r:id="rId5"/>
    <p:sldId id="264" r:id="rId6"/>
    <p:sldId id="263" r:id="rId7"/>
    <p:sldId id="258" r:id="rId8"/>
    <p:sldId id="261" r:id="rId9"/>
    <p:sldId id="259" r:id="rId10"/>
    <p:sldId id="265" r:id="rId11"/>
    <p:sldId id="266" r:id="rId12"/>
    <p:sldId id="269" r:id="rId13"/>
    <p:sldId id="268" r:id="rId14"/>
    <p:sldId id="267"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35823CB-1D12-44F6-AEE6-B3DF5BE1A8F3}" type="datetimeFigureOut">
              <a:rPr lang="en-US" smtClean="0"/>
              <a:pPr/>
              <a:t>9/4/2018</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79C99BC-1368-4160-8846-98EFD4CD08A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5823CB-1D12-44F6-AEE6-B3DF5BE1A8F3}"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C99BC-1368-4160-8846-98EFD4CD08A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35823CB-1D12-44F6-AEE6-B3DF5BE1A8F3}"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C99BC-1368-4160-8846-98EFD4CD08A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35823CB-1D12-44F6-AEE6-B3DF5BE1A8F3}" type="datetimeFigureOut">
              <a:rPr lang="en-US" smtClean="0"/>
              <a:pPr/>
              <a:t>9/4/2018</a:t>
            </a:fld>
            <a:endParaRPr lang="en-US"/>
          </a:p>
        </p:txBody>
      </p:sp>
      <p:sp>
        <p:nvSpPr>
          <p:cNvPr id="9" name="Slide Number Placeholder 8"/>
          <p:cNvSpPr>
            <a:spLocks noGrp="1"/>
          </p:cNvSpPr>
          <p:nvPr>
            <p:ph type="sldNum" sz="quarter" idx="15"/>
          </p:nvPr>
        </p:nvSpPr>
        <p:spPr/>
        <p:txBody>
          <a:bodyPr rtlCol="0"/>
          <a:lstStyle/>
          <a:p>
            <a:fld id="{B79C99BC-1368-4160-8846-98EFD4CD08A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35823CB-1D12-44F6-AEE6-B3DF5BE1A8F3}" type="datetimeFigureOut">
              <a:rPr lang="en-US" smtClean="0"/>
              <a:pPr/>
              <a:t>9/4/2018</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79C99BC-1368-4160-8846-98EFD4CD08A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35823CB-1D12-44F6-AEE6-B3DF5BE1A8F3}" type="datetimeFigureOut">
              <a:rPr lang="en-US" smtClean="0"/>
              <a:pPr/>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C99BC-1368-4160-8846-98EFD4CD08A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35823CB-1D12-44F6-AEE6-B3DF5BE1A8F3}" type="datetimeFigureOut">
              <a:rPr lang="en-US" smtClean="0"/>
              <a:pPr/>
              <a:t>9/4/2018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9C99BC-1368-4160-8846-98EFD4CD08A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35823CB-1D12-44F6-AEE6-B3DF5BE1A8F3}" type="datetimeFigureOut">
              <a:rPr lang="en-US" smtClean="0"/>
              <a:pPr/>
              <a:t>9/4/2018</a:t>
            </a:fld>
            <a:endParaRPr lang="en-US"/>
          </a:p>
        </p:txBody>
      </p:sp>
      <p:sp>
        <p:nvSpPr>
          <p:cNvPr id="7" name="Slide Number Placeholder 6"/>
          <p:cNvSpPr>
            <a:spLocks noGrp="1"/>
          </p:cNvSpPr>
          <p:nvPr>
            <p:ph type="sldNum" sz="quarter" idx="11"/>
          </p:nvPr>
        </p:nvSpPr>
        <p:spPr/>
        <p:txBody>
          <a:bodyPr rtlCol="0"/>
          <a:lstStyle/>
          <a:p>
            <a:fld id="{B79C99BC-1368-4160-8846-98EFD4CD08A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5823CB-1D12-44F6-AEE6-B3DF5BE1A8F3}" type="datetimeFigureOut">
              <a:rPr lang="en-US" smtClean="0"/>
              <a:pPr/>
              <a:t>9/4/2018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9C99BC-1368-4160-8846-98EFD4CD08A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35823CB-1D12-44F6-AEE6-B3DF5BE1A8F3}" type="datetimeFigureOut">
              <a:rPr lang="en-US" smtClean="0"/>
              <a:pPr/>
              <a:t>9/4/2018</a:t>
            </a:fld>
            <a:endParaRPr lang="en-US"/>
          </a:p>
        </p:txBody>
      </p:sp>
      <p:sp>
        <p:nvSpPr>
          <p:cNvPr id="22" name="Slide Number Placeholder 21"/>
          <p:cNvSpPr>
            <a:spLocks noGrp="1"/>
          </p:cNvSpPr>
          <p:nvPr>
            <p:ph type="sldNum" sz="quarter" idx="15"/>
          </p:nvPr>
        </p:nvSpPr>
        <p:spPr/>
        <p:txBody>
          <a:bodyPr rtlCol="0"/>
          <a:lstStyle/>
          <a:p>
            <a:fld id="{B79C99BC-1368-4160-8846-98EFD4CD08A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35823CB-1D12-44F6-AEE6-B3DF5BE1A8F3}" type="datetimeFigureOut">
              <a:rPr lang="en-US" smtClean="0"/>
              <a:pPr/>
              <a:t>9/4/2018</a:t>
            </a:fld>
            <a:endParaRPr lang="en-US"/>
          </a:p>
        </p:txBody>
      </p:sp>
      <p:sp>
        <p:nvSpPr>
          <p:cNvPr id="18" name="Slide Number Placeholder 17"/>
          <p:cNvSpPr>
            <a:spLocks noGrp="1"/>
          </p:cNvSpPr>
          <p:nvPr>
            <p:ph type="sldNum" sz="quarter" idx="11"/>
          </p:nvPr>
        </p:nvSpPr>
        <p:spPr/>
        <p:txBody>
          <a:bodyPr rtlCol="0"/>
          <a:lstStyle/>
          <a:p>
            <a:fld id="{B79C99BC-1368-4160-8846-98EFD4CD08A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35823CB-1D12-44F6-AEE6-B3DF5BE1A8F3}" type="datetimeFigureOut">
              <a:rPr lang="en-US" smtClean="0"/>
              <a:pPr/>
              <a:t>9/4/2018</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79C99BC-1368-4160-8846-98EFD4CD08A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2286000"/>
            <a:ext cx="7086600" cy="1676400"/>
          </a:xfrm>
        </p:spPr>
        <p:txBody>
          <a:bodyPr>
            <a:normAutofit/>
          </a:bodyPr>
          <a:lstStyle/>
          <a:p>
            <a:r>
              <a:rPr lang="en-US" sz="4400" u="sng" dirty="0" smtClean="0">
                <a:latin typeface="Times New Roman" pitchFamily="18" charset="0"/>
                <a:cs typeface="Times New Roman" pitchFamily="18" charset="0"/>
              </a:rPr>
              <a:t>Production planning &amp; control</a:t>
            </a:r>
            <a:endParaRPr lang="en-US" sz="4400" u="sng" dirty="0">
              <a:latin typeface="Times New Roman" pitchFamily="18" charset="0"/>
              <a:cs typeface="Times New Roman" pitchFamily="18" charset="0"/>
            </a:endParaRPr>
          </a:p>
        </p:txBody>
      </p:sp>
      <p:sp>
        <p:nvSpPr>
          <p:cNvPr id="3" name="Subtitle 2"/>
          <p:cNvSpPr>
            <a:spLocks noGrp="1"/>
          </p:cNvSpPr>
          <p:nvPr>
            <p:ph type="subTitle" idx="1"/>
          </p:nvPr>
        </p:nvSpPr>
        <p:spPr>
          <a:xfrm>
            <a:off x="2286000" y="5562600"/>
            <a:ext cx="6172200" cy="812322"/>
          </a:xfrm>
        </p:spPr>
        <p:txBody>
          <a:bodyPr>
            <a:normAutofit/>
          </a:bodyPr>
          <a:lstStyle/>
          <a:p>
            <a:pPr algn="r"/>
            <a:r>
              <a:rPr lang="en-US" sz="2000" dirty="0" smtClean="0"/>
              <a:t>Dr. </a:t>
            </a:r>
            <a:r>
              <a:rPr lang="en-US" sz="2000" dirty="0" err="1" smtClean="0"/>
              <a:t>Shweta</a:t>
            </a:r>
            <a:r>
              <a:rPr lang="en-US" sz="2000" dirty="0" smtClean="0"/>
              <a:t> </a:t>
            </a:r>
            <a:r>
              <a:rPr lang="en-US" sz="2000" dirty="0" err="1" smtClean="0"/>
              <a:t>Patil</a:t>
            </a:r>
            <a:r>
              <a:rPr lang="en-US" sz="2000" dirty="0" smtClean="0"/>
              <a:t> </a:t>
            </a:r>
            <a:r>
              <a:rPr lang="en-US" sz="2000" dirty="0" err="1" smtClean="0"/>
              <a:t>Rajale</a:t>
            </a:r>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7467600" cy="45719"/>
          </a:xfrm>
        </p:spPr>
        <p:txBody>
          <a:bodyPr>
            <a:normAutofit fontScale="90000"/>
          </a:bodyPr>
          <a:lstStyle/>
          <a:p>
            <a:endParaRPr lang="en-US" dirty="0"/>
          </a:p>
        </p:txBody>
      </p:sp>
      <p:sp>
        <p:nvSpPr>
          <p:cNvPr id="3" name="Content Placeholder 2"/>
          <p:cNvSpPr>
            <a:spLocks noGrp="1"/>
          </p:cNvSpPr>
          <p:nvPr>
            <p:ph sz="quarter" idx="1"/>
          </p:nvPr>
        </p:nvSpPr>
        <p:spPr>
          <a:xfrm>
            <a:off x="228600" y="228600"/>
            <a:ext cx="8305800" cy="6400800"/>
          </a:xfrm>
        </p:spPr>
        <p:txBody>
          <a:bodyPr>
            <a:normAutofit lnSpcReduction="10000"/>
          </a:bodyPr>
          <a:lstStyle/>
          <a:p>
            <a:r>
              <a:rPr lang="en-US" b="1" u="sng" dirty="0" smtClean="0"/>
              <a:t>Steps Involved in Production Planning</a:t>
            </a:r>
          </a:p>
          <a:p>
            <a:pPr marL="457200" indent="-457200">
              <a:buFont typeface="+mj-lt"/>
              <a:buAutoNum type="arabicPeriod"/>
            </a:pPr>
            <a:r>
              <a:rPr lang="en-US" dirty="0" smtClean="0"/>
              <a:t>Determination of Targets</a:t>
            </a:r>
          </a:p>
          <a:p>
            <a:pPr marL="457200" indent="-457200">
              <a:buFont typeface="+mj-lt"/>
              <a:buAutoNum type="arabicPeriod"/>
            </a:pPr>
            <a:r>
              <a:rPr lang="en-US" dirty="0" smtClean="0"/>
              <a:t>Collection &amp; Interpretation of Information</a:t>
            </a:r>
          </a:p>
          <a:p>
            <a:pPr marL="457200" indent="-457200">
              <a:buFont typeface="+mj-lt"/>
              <a:buAutoNum type="arabicPeriod"/>
            </a:pPr>
            <a:r>
              <a:rPr lang="en-US" dirty="0" smtClean="0"/>
              <a:t>Developing Plans</a:t>
            </a:r>
          </a:p>
          <a:p>
            <a:pPr marL="457200" indent="-457200">
              <a:buFont typeface="+mj-lt"/>
              <a:buAutoNum type="arabicPeriod"/>
            </a:pPr>
            <a:r>
              <a:rPr lang="en-US" dirty="0" smtClean="0"/>
              <a:t>Putting Plans into Operation follow-up Action</a:t>
            </a:r>
          </a:p>
          <a:p>
            <a:pPr marL="457200" indent="-457200">
              <a:buFont typeface="+mj-lt"/>
              <a:buAutoNum type="arabicPeriod"/>
            </a:pPr>
            <a:endParaRPr lang="en-US" dirty="0" smtClean="0"/>
          </a:p>
          <a:p>
            <a:pPr marL="457200" indent="-457200"/>
            <a:r>
              <a:rPr lang="en-US" b="1" u="sng" dirty="0" smtClean="0"/>
              <a:t>Organization of Production Planning Department</a:t>
            </a:r>
          </a:p>
          <a:p>
            <a:pPr marL="457200" indent="-457200">
              <a:buNone/>
            </a:pPr>
            <a:r>
              <a:rPr lang="en-US" dirty="0" smtClean="0"/>
              <a:t>	This department is usually  divided into three section as follows-</a:t>
            </a:r>
          </a:p>
          <a:p>
            <a:pPr marL="457200" indent="-457200">
              <a:buNone/>
            </a:pPr>
            <a:endParaRPr lang="en-US" dirty="0" smtClean="0"/>
          </a:p>
          <a:p>
            <a:pPr marL="457200" indent="-457200">
              <a:buNone/>
            </a:pPr>
            <a:r>
              <a:rPr lang="en-US" dirty="0" smtClean="0"/>
              <a:t>	</a:t>
            </a:r>
            <a:r>
              <a:rPr lang="en-US" b="1" dirty="0" smtClean="0"/>
              <a:t>Section A:</a:t>
            </a:r>
            <a:r>
              <a:rPr lang="en-US" dirty="0" smtClean="0"/>
              <a:t> This section complies &amp; records information relating to materials &amp; components in hand, order of customer in hand, available plants, current and max-min production capacity of the plant, sequence, processes &amp; time required for each operation or process.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7467600" cy="45719"/>
          </a:xfrm>
        </p:spPr>
        <p:txBody>
          <a:bodyPr>
            <a:normAutofit fontScale="90000"/>
          </a:bodyPr>
          <a:lstStyle/>
          <a:p>
            <a:endParaRPr lang="en-US" dirty="0"/>
          </a:p>
        </p:txBody>
      </p:sp>
      <p:sp>
        <p:nvSpPr>
          <p:cNvPr id="3" name="Content Placeholder 2"/>
          <p:cNvSpPr>
            <a:spLocks noGrp="1"/>
          </p:cNvSpPr>
          <p:nvPr>
            <p:ph sz="quarter" idx="1"/>
          </p:nvPr>
        </p:nvSpPr>
        <p:spPr>
          <a:xfrm>
            <a:off x="228600" y="228600"/>
            <a:ext cx="8305800" cy="6400800"/>
          </a:xfrm>
        </p:spPr>
        <p:txBody>
          <a:bodyPr/>
          <a:lstStyle/>
          <a:p>
            <a:pPr>
              <a:buNone/>
            </a:pPr>
            <a:r>
              <a:rPr lang="en-US" dirty="0" smtClean="0"/>
              <a:t>	</a:t>
            </a:r>
            <a:r>
              <a:rPr lang="en-US" b="1" dirty="0" smtClean="0"/>
              <a:t> Section B: </a:t>
            </a:r>
            <a:r>
              <a:rPr lang="en-US" dirty="0" smtClean="0"/>
              <a:t>This is the review section. </a:t>
            </a:r>
          </a:p>
          <a:p>
            <a:pPr algn="just">
              <a:buNone/>
            </a:pPr>
            <a:r>
              <a:rPr lang="en-US" dirty="0" smtClean="0"/>
              <a:t>		- it gives serious &amp; thoughtful consideration to 	different schemes, operations, processes, tools, 	machinery &amp; auxiliary equipments etc.</a:t>
            </a:r>
          </a:p>
          <a:p>
            <a:pPr algn="just">
              <a:buNone/>
            </a:pPr>
            <a:r>
              <a:rPr lang="en-US" dirty="0" smtClean="0"/>
              <a:t>		- approved considerations are put into writing &amp; 	various charts are drawn for materialization. </a:t>
            </a:r>
          </a:p>
          <a:p>
            <a:pPr algn="just">
              <a:buNone/>
            </a:pPr>
            <a:endParaRPr lang="en-US" dirty="0" smtClean="0"/>
          </a:p>
          <a:p>
            <a:pPr algn="just">
              <a:buNone/>
            </a:pPr>
            <a:r>
              <a:rPr lang="en-US" dirty="0" smtClean="0"/>
              <a:t>	</a:t>
            </a:r>
            <a:r>
              <a:rPr lang="en-US" b="1" dirty="0" smtClean="0"/>
              <a:t> Section C: </a:t>
            </a:r>
            <a:r>
              <a:rPr lang="en-US" dirty="0" smtClean="0"/>
              <a:t>This is the control section. It translates 	plans into action &amp; controls results.</a:t>
            </a:r>
          </a:p>
          <a:p>
            <a:pPr algn="just">
              <a:buNone/>
            </a:pPr>
            <a:r>
              <a:rPr lang="en-US" dirty="0" smtClean="0"/>
              <a:t>		- it collects information of actual performance &amp; 	compares it with the fixed standards.</a:t>
            </a:r>
          </a:p>
          <a:p>
            <a:pPr algn="just">
              <a:buNone/>
            </a:pPr>
            <a:r>
              <a:rPr lang="en-US" dirty="0" smtClean="0"/>
              <a:t>		- variations &amp; their reasons are discovered &amp; 	efforts are made to remove them by giving 	different suggestions.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7467600" cy="45719"/>
          </a:xfrm>
        </p:spPr>
        <p:txBody>
          <a:bodyPr>
            <a:normAutofit fontScale="90000"/>
          </a:bodyPr>
          <a:lstStyle/>
          <a:p>
            <a:endParaRPr lang="en-US" dirty="0"/>
          </a:p>
        </p:txBody>
      </p:sp>
      <p:sp>
        <p:nvSpPr>
          <p:cNvPr id="3" name="Content Placeholder 2"/>
          <p:cNvSpPr>
            <a:spLocks noGrp="1"/>
          </p:cNvSpPr>
          <p:nvPr>
            <p:ph sz="quarter" idx="1"/>
          </p:nvPr>
        </p:nvSpPr>
        <p:spPr>
          <a:xfrm>
            <a:off x="228600" y="228600"/>
            <a:ext cx="8305800" cy="6400800"/>
          </a:xfrm>
        </p:spPr>
        <p:txBody>
          <a:bodyPr>
            <a:normAutofit/>
          </a:bodyPr>
          <a:lstStyle/>
          <a:p>
            <a:pPr algn="ctr">
              <a:buNone/>
            </a:pPr>
            <a:r>
              <a:rPr lang="en-US" sz="3600" b="1" u="sng" dirty="0" smtClean="0"/>
              <a:t>Production Control</a:t>
            </a:r>
          </a:p>
          <a:p>
            <a:pPr algn="just">
              <a:buNone/>
            </a:pPr>
            <a:r>
              <a:rPr lang="en-US" dirty="0" smtClean="0"/>
              <a:t>“To attain the </a:t>
            </a:r>
            <a:r>
              <a:rPr lang="en-US" dirty="0" err="1" smtClean="0"/>
              <a:t>organisational</a:t>
            </a:r>
            <a:r>
              <a:rPr lang="en-US" dirty="0" smtClean="0"/>
              <a:t> objectives &amp; to carry out the plans in their true sense the production manager needs to even out the work assignment, review the work progress and the correct deviations between actual performance and planned standards. This function of regulation is generally called ‘</a:t>
            </a:r>
            <a:r>
              <a:rPr lang="en-US" b="1" dirty="0" smtClean="0"/>
              <a:t>Production Control</a:t>
            </a:r>
            <a:r>
              <a:rPr lang="en-US" dirty="0" smtClean="0"/>
              <a:t>’.</a:t>
            </a:r>
          </a:p>
          <a:p>
            <a:pPr algn="just">
              <a:buNone/>
            </a:pPr>
            <a:endParaRPr lang="en-US" dirty="0" smtClean="0"/>
          </a:p>
          <a:p>
            <a:pPr algn="just">
              <a:buNone/>
            </a:pPr>
            <a:r>
              <a:rPr lang="en-US" dirty="0" smtClean="0"/>
              <a:t>“</a:t>
            </a:r>
            <a:r>
              <a:rPr lang="en-US" b="1" dirty="0" smtClean="0"/>
              <a:t>Production Control </a:t>
            </a:r>
            <a:r>
              <a:rPr lang="en-US" dirty="0" smtClean="0"/>
              <a:t>is defined as the task of coordinating manufacturing activities in accordance with manufacturing plans so that pre-planned schedules can be attained with minimum economy &amp; efficiency.”</a:t>
            </a:r>
          </a:p>
          <a:p>
            <a:pPr algn="r">
              <a:buNone/>
            </a:pPr>
            <a:r>
              <a:rPr lang="en-US" dirty="0" smtClean="0"/>
              <a:t>- William </a:t>
            </a:r>
            <a:r>
              <a:rPr lang="en-US" dirty="0" err="1" smtClean="0"/>
              <a:t>Voris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7467600" cy="45719"/>
          </a:xfrm>
        </p:spPr>
        <p:txBody>
          <a:bodyPr>
            <a:normAutofit fontScale="90000"/>
          </a:bodyPr>
          <a:lstStyle/>
          <a:p>
            <a:endParaRPr lang="en-US" dirty="0"/>
          </a:p>
        </p:txBody>
      </p:sp>
      <p:sp>
        <p:nvSpPr>
          <p:cNvPr id="3" name="Content Placeholder 2"/>
          <p:cNvSpPr>
            <a:spLocks noGrp="1"/>
          </p:cNvSpPr>
          <p:nvPr>
            <p:ph sz="quarter" idx="1"/>
          </p:nvPr>
        </p:nvSpPr>
        <p:spPr>
          <a:xfrm>
            <a:off x="228600" y="228600"/>
            <a:ext cx="8305800" cy="6400800"/>
          </a:xfrm>
        </p:spPr>
        <p:txBody>
          <a:bodyPr/>
          <a:lstStyle/>
          <a:p>
            <a:r>
              <a:rPr lang="en-US" sz="2800" b="1" u="sng" dirty="0" smtClean="0"/>
              <a:t>Objectives of Production Control</a:t>
            </a:r>
          </a:p>
          <a:p>
            <a:pPr>
              <a:buFont typeface="Wingdings" pitchFamily="2" charset="2"/>
              <a:buChar char="Ø"/>
            </a:pPr>
            <a:endParaRPr lang="en-US" dirty="0" smtClean="0"/>
          </a:p>
          <a:p>
            <a:pPr algn="just">
              <a:buFont typeface="Wingdings" pitchFamily="2" charset="2"/>
              <a:buChar char="Ø"/>
            </a:pPr>
            <a:r>
              <a:rPr lang="en-US" dirty="0" smtClean="0"/>
              <a:t>To make essential arrangements for the production of goods &amp; services according to the predetermined demand.</a:t>
            </a:r>
          </a:p>
          <a:p>
            <a:pPr algn="just">
              <a:buFont typeface="Wingdings" pitchFamily="2" charset="2"/>
              <a:buChar char="Ø"/>
            </a:pPr>
            <a:r>
              <a:rPr lang="en-US" dirty="0" smtClean="0"/>
              <a:t>To organize the required raw materials, machines, equipments, tools &amp; workers for production.</a:t>
            </a:r>
          </a:p>
          <a:p>
            <a:pPr algn="just">
              <a:buFont typeface="Wingdings" pitchFamily="2" charset="2"/>
              <a:buChar char="Ø"/>
            </a:pPr>
            <a:r>
              <a:rPr lang="en-US" dirty="0" smtClean="0"/>
              <a:t>To maintain the inventory of raw materials at optimum level, which calls for minimum capital investment &amp; the production obstacles.</a:t>
            </a:r>
          </a:p>
          <a:p>
            <a:pPr algn="just">
              <a:buFont typeface="Wingdings" pitchFamily="2" charset="2"/>
              <a:buChar char="Ø"/>
            </a:pPr>
            <a:r>
              <a:rPr lang="en-US" dirty="0" smtClean="0"/>
              <a:t>The maximum use of production facilities- buildings, plants, men, material etc, so that the production cost may be reduced and goods &amp; services are made available as &amp; when they are required.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7467600" cy="45719"/>
          </a:xfrm>
        </p:spPr>
        <p:txBody>
          <a:bodyPr>
            <a:normAutofit fontScale="90000"/>
          </a:bodyPr>
          <a:lstStyle/>
          <a:p>
            <a:endParaRPr lang="en-US" dirty="0"/>
          </a:p>
        </p:txBody>
      </p:sp>
      <p:sp>
        <p:nvSpPr>
          <p:cNvPr id="3" name="Content Placeholder 2"/>
          <p:cNvSpPr>
            <a:spLocks noGrp="1"/>
          </p:cNvSpPr>
          <p:nvPr>
            <p:ph sz="quarter" idx="1"/>
          </p:nvPr>
        </p:nvSpPr>
        <p:spPr>
          <a:xfrm>
            <a:off x="228600" y="228600"/>
            <a:ext cx="8305800" cy="6400800"/>
          </a:xfrm>
        </p:spPr>
        <p:txBody>
          <a:bodyPr/>
          <a:lstStyle/>
          <a:p>
            <a:pPr algn="just">
              <a:buFont typeface="Wingdings" pitchFamily="2" charset="2"/>
              <a:buChar char="Ø"/>
            </a:pPr>
            <a:r>
              <a:rPr lang="en-US" dirty="0" smtClean="0"/>
              <a:t>To make plans for product development &amp; design.</a:t>
            </a:r>
          </a:p>
          <a:p>
            <a:pPr algn="just">
              <a:buFont typeface="Wingdings" pitchFamily="2" charset="2"/>
              <a:buChar char="Ø"/>
            </a:pPr>
            <a:r>
              <a:rPr lang="en-US" dirty="0" smtClean="0"/>
              <a:t>To arrange the activities of quality control &amp; inspection so that the goods may be produced according to the predetermined specifications &amp; standards.</a:t>
            </a:r>
          </a:p>
          <a:p>
            <a:pPr algn="just">
              <a:buFont typeface="Wingdings" pitchFamily="2" charset="2"/>
              <a:buChar char="Ø"/>
            </a:pPr>
            <a:r>
              <a:rPr lang="en-US" dirty="0" smtClean="0"/>
              <a:t>To determine economic loss &amp; to ascertain the sequence of actions so that set-up cost is reduced.</a:t>
            </a:r>
          </a:p>
          <a:p>
            <a:pPr algn="just">
              <a:buFont typeface="Wingdings" pitchFamily="2" charset="2"/>
              <a:buChar char="Ø"/>
            </a:pPr>
            <a:r>
              <a:rPr lang="en-US" dirty="0" smtClean="0"/>
              <a:t>To provide raw materials to the plant equipment at proper place and in proper quality so that congestions &amp; delays in production may be eliminated.</a:t>
            </a:r>
          </a:p>
          <a:p>
            <a:pPr algn="just">
              <a:buFont typeface="Wingdings" pitchFamily="2" charset="2"/>
              <a:buChar char="Ø"/>
            </a:pPr>
            <a:r>
              <a:rPr lang="en-US" dirty="0" smtClean="0"/>
              <a:t>To evaluate the route of production &amp; the proper production progress from time to time and to arrange for its proper guidance &amp; control.</a:t>
            </a:r>
          </a:p>
          <a:p>
            <a:pPr algn="just">
              <a:buFont typeface="Wingdings" pitchFamily="2" charset="2"/>
              <a:buChar char="Ø"/>
            </a:pPr>
            <a:r>
              <a:rPr lang="en-US" dirty="0" smtClean="0"/>
              <a:t>To coordinate activities of different departments, related to production so as to bring the production to the lowest.</a:t>
            </a:r>
          </a:p>
          <a:p>
            <a:pPr>
              <a:buFont typeface="Wingdings" pitchFamily="2" charset="2"/>
              <a:buChar char="Ø"/>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7467600" cy="45719"/>
          </a:xfrm>
        </p:spPr>
        <p:txBody>
          <a:bodyPr>
            <a:normAutofit fontScale="90000"/>
          </a:bodyPr>
          <a:lstStyle/>
          <a:p>
            <a:endParaRPr lang="en-US" dirty="0"/>
          </a:p>
        </p:txBody>
      </p:sp>
      <p:sp>
        <p:nvSpPr>
          <p:cNvPr id="3" name="Content Placeholder 2"/>
          <p:cNvSpPr>
            <a:spLocks noGrp="1"/>
          </p:cNvSpPr>
          <p:nvPr>
            <p:ph sz="quarter" idx="1"/>
          </p:nvPr>
        </p:nvSpPr>
        <p:spPr>
          <a:xfrm>
            <a:off x="228600" y="228600"/>
            <a:ext cx="8305800" cy="6400800"/>
          </a:xfrm>
        </p:spPr>
        <p:txBody>
          <a:bodyPr>
            <a:normAutofit lnSpcReduction="10000"/>
          </a:bodyPr>
          <a:lstStyle/>
          <a:p>
            <a:r>
              <a:rPr lang="en-US" b="1" u="sng" dirty="0" smtClean="0"/>
              <a:t>Advantages of Production Control</a:t>
            </a:r>
          </a:p>
          <a:p>
            <a:pPr marL="457200" indent="-457200">
              <a:buFont typeface="+mj-lt"/>
              <a:buAutoNum type="alphaUcPeriod"/>
            </a:pPr>
            <a:r>
              <a:rPr lang="en-US" b="1" dirty="0" smtClean="0"/>
              <a:t>Advantages to Management</a:t>
            </a:r>
          </a:p>
          <a:p>
            <a:pPr marL="457200" indent="-457200" algn="just">
              <a:buFont typeface="Wingdings" pitchFamily="2" charset="2"/>
              <a:buChar char="Ø"/>
            </a:pPr>
            <a:r>
              <a:rPr lang="en-US" dirty="0" smtClean="0"/>
              <a:t>As it aims to make the right quality &amp; quantity of product available a to the customers at right time with minimum cost, the management can arrange the production activities with its sales </a:t>
            </a:r>
            <a:r>
              <a:rPr lang="en-US" dirty="0" err="1" smtClean="0"/>
              <a:t>programme</a:t>
            </a:r>
            <a:r>
              <a:rPr lang="en-US" dirty="0" smtClean="0"/>
              <a:t>.</a:t>
            </a:r>
          </a:p>
          <a:p>
            <a:pPr marL="457200" indent="-457200" algn="just">
              <a:buFont typeface="Wingdings" pitchFamily="2" charset="2"/>
              <a:buChar char="Ø"/>
            </a:pPr>
            <a:r>
              <a:rPr lang="en-US" dirty="0" smtClean="0"/>
              <a:t>The arrangement of production activities &amp; sales </a:t>
            </a:r>
            <a:r>
              <a:rPr lang="en-US" dirty="0" err="1" smtClean="0"/>
              <a:t>programme</a:t>
            </a:r>
            <a:r>
              <a:rPr lang="en-US" dirty="0" smtClean="0"/>
              <a:t> necessitates the management to produce the goods &amp; services at the minimum cost by adopting the best &amp; least cost methods.</a:t>
            </a:r>
            <a:r>
              <a:rPr lang="en-US" dirty="0"/>
              <a:t> </a:t>
            </a:r>
            <a:r>
              <a:rPr lang="en-US" dirty="0" smtClean="0"/>
              <a:t>Thus investment in inventories &amp; finished goods can be kept minimum.</a:t>
            </a:r>
          </a:p>
          <a:p>
            <a:pPr marL="457200" indent="-457200" algn="just">
              <a:buFont typeface="Wingdings" pitchFamily="2" charset="2"/>
              <a:buChar char="Ø"/>
            </a:pPr>
            <a:r>
              <a:rPr lang="en-US" dirty="0" smtClean="0"/>
              <a:t>The firm can capture the market share by producing goods at the lowest cost &amp; of best quality and may result in large amount of sales.</a:t>
            </a:r>
          </a:p>
          <a:p>
            <a:pPr marL="457200" indent="-457200" algn="just">
              <a:buFont typeface="Wingdings" pitchFamily="2" charset="2"/>
              <a:buChar char="Ø"/>
            </a:pPr>
            <a:r>
              <a:rPr lang="en-US" dirty="0" smtClean="0"/>
              <a:t>The amount of profit will be higher as the larger amount of sale will fetch greater amount of profit thereby providing prosperity and the chance to survive in the market.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7467600" cy="45719"/>
          </a:xfrm>
        </p:spPr>
        <p:txBody>
          <a:bodyPr>
            <a:normAutofit fontScale="90000"/>
          </a:bodyPr>
          <a:lstStyle/>
          <a:p>
            <a:endParaRPr lang="en-US" dirty="0"/>
          </a:p>
        </p:txBody>
      </p:sp>
      <p:sp>
        <p:nvSpPr>
          <p:cNvPr id="3" name="Content Placeholder 2"/>
          <p:cNvSpPr>
            <a:spLocks noGrp="1"/>
          </p:cNvSpPr>
          <p:nvPr>
            <p:ph sz="quarter" idx="1"/>
          </p:nvPr>
        </p:nvSpPr>
        <p:spPr>
          <a:xfrm>
            <a:off x="228600" y="228600"/>
            <a:ext cx="8305800" cy="6400800"/>
          </a:xfrm>
        </p:spPr>
        <p:txBody>
          <a:bodyPr/>
          <a:lstStyle/>
          <a:p>
            <a:pPr algn="just">
              <a:buFont typeface="Wingdings" pitchFamily="2" charset="2"/>
              <a:buChar char="Ø"/>
            </a:pPr>
            <a:r>
              <a:rPr lang="en-US" dirty="0" smtClean="0"/>
              <a:t>The firm can compete in the market with to its low cost of production &amp; higher profits.</a:t>
            </a:r>
          </a:p>
          <a:p>
            <a:pPr algn="just">
              <a:buFont typeface="Wingdings" pitchFamily="2" charset="2"/>
              <a:buChar char="Ø"/>
            </a:pPr>
            <a:r>
              <a:rPr lang="en-US" dirty="0" smtClean="0"/>
              <a:t>Production control function guides the management to direct the production along the lines set by the plans.</a:t>
            </a:r>
          </a:p>
          <a:p>
            <a:pPr algn="just">
              <a:buFont typeface="Wingdings" pitchFamily="2" charset="2"/>
              <a:buChar char="Ø"/>
            </a:pPr>
            <a:r>
              <a:rPr lang="en-US" dirty="0" smtClean="0"/>
              <a:t>It evaluates consistently &amp; locates the deviations. It also suggests the corrective measures to eliminate the deficiency in planning &amp; operations.</a:t>
            </a:r>
          </a:p>
          <a:p>
            <a:pPr marL="457200" indent="-457200">
              <a:buAutoNum type="alphaUcPeriod" startAt="2"/>
            </a:pPr>
            <a:endParaRPr lang="en-US" dirty="0" smtClean="0"/>
          </a:p>
          <a:p>
            <a:pPr marL="457200" indent="-457200">
              <a:buAutoNum type="alphaUcPeriod" startAt="2"/>
            </a:pPr>
            <a:r>
              <a:rPr lang="en-US" sz="2800" b="1" u="sng" dirty="0" smtClean="0"/>
              <a:t>Advantages to Customers</a:t>
            </a:r>
          </a:p>
          <a:p>
            <a:pPr marL="457200" indent="-457200" algn="just">
              <a:buFont typeface="Wingdings" pitchFamily="2" charset="2"/>
              <a:buChar char="Ø"/>
            </a:pPr>
            <a:r>
              <a:rPr lang="en-US" dirty="0" smtClean="0"/>
              <a:t>Production control activity also serves customers by providing right quality goods at the right time at the cheapest possible rate.</a:t>
            </a:r>
          </a:p>
          <a:p>
            <a:pPr marL="457200" indent="-457200" algn="just">
              <a:buFont typeface="Wingdings" pitchFamily="2" charset="2"/>
              <a:buChar char="Ø"/>
            </a:pPr>
            <a:r>
              <a:rPr lang="en-US" dirty="0" smtClean="0"/>
              <a:t>It helps to raise the standard of living of the customers.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7467600" cy="45719"/>
          </a:xfrm>
        </p:spPr>
        <p:txBody>
          <a:bodyPr>
            <a:normAutofit fontScale="90000"/>
          </a:bodyPr>
          <a:lstStyle/>
          <a:p>
            <a:endParaRPr lang="en-US" dirty="0"/>
          </a:p>
        </p:txBody>
      </p:sp>
      <p:sp>
        <p:nvSpPr>
          <p:cNvPr id="3" name="Content Placeholder 2"/>
          <p:cNvSpPr>
            <a:spLocks noGrp="1"/>
          </p:cNvSpPr>
          <p:nvPr>
            <p:ph sz="quarter" idx="1"/>
          </p:nvPr>
        </p:nvSpPr>
        <p:spPr>
          <a:xfrm>
            <a:off x="228600" y="152400"/>
            <a:ext cx="8229600" cy="6553200"/>
          </a:xfrm>
        </p:spPr>
        <p:txBody>
          <a:bodyPr>
            <a:normAutofit fontScale="92500" lnSpcReduction="10000"/>
          </a:bodyPr>
          <a:lstStyle/>
          <a:p>
            <a:r>
              <a:rPr lang="en-US" b="1" dirty="0" smtClean="0"/>
              <a:t>Techniques of Production Control</a:t>
            </a:r>
          </a:p>
          <a:p>
            <a:pPr marL="514350" indent="-514350">
              <a:buFont typeface="+mj-lt"/>
              <a:buAutoNum type="romanLcPeriod"/>
            </a:pPr>
            <a:r>
              <a:rPr lang="en-US" dirty="0" smtClean="0"/>
              <a:t>Routing</a:t>
            </a:r>
          </a:p>
          <a:p>
            <a:pPr marL="514350" indent="-514350">
              <a:buFont typeface="+mj-lt"/>
              <a:buAutoNum type="romanLcPeriod"/>
            </a:pPr>
            <a:r>
              <a:rPr lang="en-US" dirty="0" smtClean="0"/>
              <a:t>Scheduling</a:t>
            </a:r>
          </a:p>
          <a:p>
            <a:pPr marL="514350" indent="-514350">
              <a:buFont typeface="+mj-lt"/>
              <a:buAutoNum type="romanLcPeriod"/>
            </a:pPr>
            <a:r>
              <a:rPr lang="en-US" dirty="0" smtClean="0"/>
              <a:t>Dispatching</a:t>
            </a:r>
          </a:p>
          <a:p>
            <a:pPr marL="514350" indent="-514350">
              <a:buFont typeface="+mj-lt"/>
              <a:buAutoNum type="romanLcPeriod"/>
            </a:pPr>
            <a:r>
              <a:rPr lang="en-US" dirty="0" smtClean="0"/>
              <a:t>Follow up</a:t>
            </a:r>
          </a:p>
          <a:p>
            <a:pPr marL="514350" indent="-514350">
              <a:buNone/>
            </a:pPr>
            <a:r>
              <a:rPr lang="en-US" dirty="0" err="1" smtClean="0"/>
              <a:t>i</a:t>
            </a:r>
            <a:r>
              <a:rPr lang="en-US" dirty="0" smtClean="0"/>
              <a:t>) </a:t>
            </a:r>
            <a:r>
              <a:rPr lang="en-US" b="1" u="sng" dirty="0" smtClean="0"/>
              <a:t>Routing</a:t>
            </a:r>
            <a:r>
              <a:rPr lang="en-US" b="1" dirty="0" smtClean="0"/>
              <a:t>        </a:t>
            </a:r>
          </a:p>
          <a:p>
            <a:pPr marL="514350" indent="-514350" algn="just">
              <a:buFont typeface="Wingdings" pitchFamily="2" charset="2"/>
              <a:buChar char="Ø"/>
            </a:pPr>
            <a:r>
              <a:rPr lang="en-US" dirty="0" smtClean="0"/>
              <a:t>It is establishing the sequence of operations to be followed in manufacturing the particular product.</a:t>
            </a:r>
          </a:p>
          <a:p>
            <a:pPr marL="514350" indent="-514350" algn="just">
              <a:buFont typeface="Wingdings" pitchFamily="2" charset="2"/>
              <a:buChar char="Ø"/>
            </a:pPr>
            <a:r>
              <a:rPr lang="en-US" dirty="0" smtClean="0"/>
              <a:t>“Routing is the selection of path or route over which each piece is to travel in being transformed from raw material into finished product.”       - Kimball</a:t>
            </a:r>
          </a:p>
          <a:p>
            <a:pPr marL="514350" indent="-514350" algn="just">
              <a:buFont typeface="Wingdings" pitchFamily="2" charset="2"/>
              <a:buChar char="Ø"/>
            </a:pPr>
            <a:r>
              <a:rPr lang="en-US" dirty="0" smtClean="0"/>
              <a:t>Activities of routing-</a:t>
            </a:r>
          </a:p>
          <a:p>
            <a:pPr marL="514350" indent="-514350" algn="just">
              <a:buNone/>
            </a:pPr>
            <a:r>
              <a:rPr lang="en-US" dirty="0" smtClean="0"/>
              <a:t>		-deciding volume of production</a:t>
            </a:r>
          </a:p>
          <a:p>
            <a:pPr marL="514350" indent="-514350" algn="just">
              <a:buNone/>
            </a:pPr>
            <a:r>
              <a:rPr lang="en-US" dirty="0" smtClean="0"/>
              <a:t>		-selecting the men, machines &amp; materials to be 	used 	in its production</a:t>
            </a:r>
          </a:p>
          <a:p>
            <a:pPr marL="514350" indent="-514350" algn="just">
              <a:buNone/>
            </a:pPr>
            <a:r>
              <a:rPr lang="en-US" dirty="0" smtClean="0"/>
              <a:t>		-deciding the type, number &amp; sequence of production 	operations</a:t>
            </a:r>
          </a:p>
          <a:p>
            <a:pPr marL="514350" indent="-514350" algn="just">
              <a:buNone/>
            </a:pPr>
            <a:r>
              <a:rPr lang="en-US" dirty="0" smtClean="0"/>
              <a:t>		-deciding the place where production is to be carried on</a:t>
            </a:r>
          </a:p>
          <a:p>
            <a:pPr marL="514350" indent="-514350">
              <a:buAutoNum type="romanLcPeriod"/>
            </a:pPr>
            <a:endParaRPr lang="en-US" dirty="0" smtClean="0"/>
          </a:p>
          <a:p>
            <a:pPr marL="514350" indent="-514350">
              <a:buAutoNum type="romanLcPeriod"/>
            </a:pPr>
            <a:endParaRPr lang="en-US" dirty="0" smtClean="0"/>
          </a:p>
          <a:p>
            <a:pPr marL="514350" indent="-514350">
              <a:buAutoNum type="romanLcPeriod"/>
            </a:pPr>
            <a:endParaRPr lang="en-US" dirty="0" smtClean="0"/>
          </a:p>
          <a:p>
            <a:pPr marL="514350" indent="-514350">
              <a:buAutoNum type="romanLcPeriod"/>
            </a:pPr>
            <a:endParaRPr lang="en-US" dirty="0" smtClean="0"/>
          </a:p>
          <a:p>
            <a:pPr marL="514350" indent="-514350">
              <a:buAutoNum type="romanLcPeriod"/>
            </a:pPr>
            <a:endParaRPr lang="en-US" dirty="0" smtClean="0"/>
          </a:p>
          <a:p>
            <a:pPr marL="514350" indent="-514350">
              <a:buAutoNum type="romanLcPeriod"/>
            </a:pPr>
            <a:endParaRPr lang="en-US" dirty="0" smtClean="0"/>
          </a:p>
          <a:p>
            <a:pPr marL="514350" indent="-514350">
              <a:buAutoNum type="romanLcPeriod"/>
            </a:pPr>
            <a:endParaRPr lang="en-US" dirty="0" smtClean="0"/>
          </a:p>
          <a:p>
            <a:pPr marL="514350" indent="-514350">
              <a:buAutoNum type="romanLcPeriod"/>
            </a:pPr>
            <a:endParaRPr lang="en-US" dirty="0" smtClean="0"/>
          </a:p>
          <a:p>
            <a:pPr marL="514350" indent="-514350">
              <a:buAutoNum type="romanLcPeriod"/>
            </a:pPr>
            <a:endParaRPr lang="en-US" dirty="0" smtClean="0"/>
          </a:p>
          <a:p>
            <a:pPr marL="514350" indent="-514350">
              <a:buAutoNum type="romanLcPeriod"/>
            </a:pPr>
            <a:endParaRPr lang="en-US" dirty="0" smtClean="0"/>
          </a:p>
          <a:p>
            <a:pPr marL="514350" indent="-514350">
              <a:buAutoNum type="romanLcPeriod"/>
            </a:pPr>
            <a:endParaRPr lang="en-US" dirty="0" smtClean="0"/>
          </a:p>
          <a:p>
            <a:pPr marL="514350" indent="-514350">
              <a:buAutoNum type="romanLcPeriod"/>
            </a:pPr>
            <a:endParaRPr lang="en-US" dirty="0" smtClean="0"/>
          </a:p>
          <a:p>
            <a:pPr marL="514350" indent="-514350">
              <a:buAutoNum type="romanLcPeriod"/>
            </a:pPr>
            <a:endParaRPr lang="en-US" dirty="0" smtClean="0"/>
          </a:p>
          <a:p>
            <a:pPr marL="514350" indent="-514350">
              <a:buAutoNum type="romanLcPeriod"/>
            </a:pPr>
            <a:endParaRPr lang="en-US" dirty="0" smtClean="0"/>
          </a:p>
          <a:p>
            <a:pPr marL="514350" indent="-514350">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7467600" cy="45719"/>
          </a:xfrm>
        </p:spPr>
        <p:txBody>
          <a:bodyPr>
            <a:normAutofit fontScale="90000"/>
          </a:bodyPr>
          <a:lstStyle/>
          <a:p>
            <a:endParaRPr lang="en-US" dirty="0"/>
          </a:p>
        </p:txBody>
      </p:sp>
      <p:sp>
        <p:nvSpPr>
          <p:cNvPr id="3" name="Content Placeholder 2"/>
          <p:cNvSpPr>
            <a:spLocks noGrp="1"/>
          </p:cNvSpPr>
          <p:nvPr>
            <p:ph sz="quarter" idx="1"/>
          </p:nvPr>
        </p:nvSpPr>
        <p:spPr>
          <a:xfrm>
            <a:off x="228600" y="152400"/>
            <a:ext cx="8229600" cy="6553200"/>
          </a:xfrm>
        </p:spPr>
        <p:txBody>
          <a:bodyPr>
            <a:normAutofit/>
          </a:bodyPr>
          <a:lstStyle/>
          <a:p>
            <a:r>
              <a:rPr lang="en-US" b="1" u="sng" dirty="0" smtClean="0"/>
              <a:t>Routing &amp; Manufacturing Systems</a:t>
            </a:r>
          </a:p>
          <a:p>
            <a:pPr>
              <a:buFont typeface="Wingdings" pitchFamily="2" charset="2"/>
              <a:buChar char="ü"/>
            </a:pPr>
            <a:endParaRPr lang="en-US" dirty="0" smtClean="0"/>
          </a:p>
          <a:p>
            <a:pPr>
              <a:buFont typeface="Wingdings" pitchFamily="2" charset="2"/>
              <a:buChar char="ü"/>
            </a:pPr>
            <a:r>
              <a:rPr lang="en-US" dirty="0" smtClean="0"/>
              <a:t>The task of routing is not much difficult in continuous production system because it has a fixed time of layout.</a:t>
            </a:r>
          </a:p>
          <a:p>
            <a:pPr>
              <a:buFont typeface="Wingdings" pitchFamily="2" charset="2"/>
              <a:buChar char="ü"/>
            </a:pPr>
            <a:r>
              <a:rPr lang="en-US" dirty="0" smtClean="0"/>
              <a:t>The job of routing is mechanical as a fixed set of machines is used and therefore no managerial efforts are needed in such systems.</a:t>
            </a:r>
          </a:p>
          <a:p>
            <a:pPr>
              <a:buFont typeface="Wingdings" pitchFamily="2" charset="2"/>
              <a:buChar char="ü"/>
            </a:pPr>
            <a:r>
              <a:rPr lang="en-US" dirty="0" smtClean="0"/>
              <a:t>But in intermittent(batch &amp; job) production system, routing is quite a different task for manufacturing a variety of  product.</a:t>
            </a:r>
          </a:p>
          <a:p>
            <a:pPr>
              <a:buFont typeface="Wingdings" pitchFamily="2" charset="2"/>
              <a:buChar char="ü"/>
            </a:pPr>
            <a:r>
              <a:rPr lang="en-US" dirty="0" smtClean="0"/>
              <a:t>It requires manufacturing process to be outlined on different route sheets for every item or lot of production</a:t>
            </a:r>
            <a:r>
              <a:rPr lang="en-US" sz="2200" dirty="0" smtClean="0"/>
              <a:t>.</a:t>
            </a:r>
            <a:endParaRPr lang="en-US" sz="2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7467600" cy="45719"/>
          </a:xfrm>
        </p:spPr>
        <p:txBody>
          <a:bodyPr>
            <a:normAutofit fontScale="90000"/>
          </a:bodyPr>
          <a:lstStyle/>
          <a:p>
            <a:endParaRPr lang="en-US" dirty="0"/>
          </a:p>
        </p:txBody>
      </p:sp>
      <p:sp>
        <p:nvSpPr>
          <p:cNvPr id="3" name="Content Placeholder 2"/>
          <p:cNvSpPr>
            <a:spLocks noGrp="1"/>
          </p:cNvSpPr>
          <p:nvPr>
            <p:ph sz="quarter" idx="1"/>
          </p:nvPr>
        </p:nvSpPr>
        <p:spPr>
          <a:xfrm>
            <a:off x="228600" y="152400"/>
            <a:ext cx="8305800" cy="6553200"/>
          </a:xfrm>
        </p:spPr>
        <p:txBody>
          <a:bodyPr/>
          <a:lstStyle/>
          <a:p>
            <a:r>
              <a:rPr lang="en-US" b="1" u="sng" dirty="0" smtClean="0"/>
              <a:t>Objectives of Routing</a:t>
            </a:r>
          </a:p>
          <a:p>
            <a:pPr>
              <a:buFont typeface="Wingdings" pitchFamily="2" charset="2"/>
              <a:buChar char="ü"/>
            </a:pPr>
            <a:endParaRPr lang="en-US" dirty="0" smtClean="0"/>
          </a:p>
          <a:p>
            <a:pPr>
              <a:buFont typeface="Wingdings" pitchFamily="2" charset="2"/>
              <a:buChar char="ü"/>
            </a:pPr>
            <a:r>
              <a:rPr lang="en-US" dirty="0" smtClean="0"/>
              <a:t>Determining the most feasible sequence of operations.</a:t>
            </a:r>
          </a:p>
          <a:p>
            <a:pPr>
              <a:buFont typeface="Wingdings" pitchFamily="2" charset="2"/>
              <a:buChar char="ü"/>
            </a:pPr>
            <a:endParaRPr lang="en-US" dirty="0" smtClean="0"/>
          </a:p>
          <a:p>
            <a:pPr>
              <a:buFont typeface="Wingdings" pitchFamily="2" charset="2"/>
              <a:buChar char="ü"/>
            </a:pPr>
            <a:r>
              <a:rPr lang="en-US" dirty="0" smtClean="0"/>
              <a:t>Ensuring that this sequence must be followed.</a:t>
            </a:r>
          </a:p>
          <a:p>
            <a:pPr>
              <a:buFont typeface="Wingdings" pitchFamily="2" charset="2"/>
              <a:buChar char="ü"/>
            </a:pPr>
            <a:endParaRPr lang="en-US" dirty="0" smtClean="0"/>
          </a:p>
          <a:p>
            <a:pPr>
              <a:buFont typeface="Wingdings" pitchFamily="2" charset="2"/>
              <a:buChar char="ü"/>
            </a:pPr>
            <a:r>
              <a:rPr lang="en-US" dirty="0" err="1" smtClean="0"/>
              <a:t>Utilising</a:t>
            </a:r>
            <a:r>
              <a:rPr lang="en-US" dirty="0" smtClean="0"/>
              <a:t> the physical human resources, materials, machines employed in the production to the best.</a:t>
            </a:r>
          </a:p>
          <a:p>
            <a:pPr>
              <a:buFont typeface="Wingdings" pitchFamily="2" charset="2"/>
              <a:buChar char="ü"/>
            </a:pPr>
            <a:endParaRPr lang="en-US" dirty="0" smtClean="0"/>
          </a:p>
          <a:p>
            <a:pPr>
              <a:buFont typeface="Wingdings" pitchFamily="2" charset="2"/>
              <a:buChar char="ü"/>
            </a:pPr>
            <a:r>
              <a:rPr lang="en-US" dirty="0" smtClean="0"/>
              <a:t>Exercising the influence upon the design of the factory building and the machines.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45719"/>
          </a:xfrm>
        </p:spPr>
        <p:txBody>
          <a:bodyPr>
            <a:normAutofit fontScale="90000"/>
          </a:bodyPr>
          <a:lstStyle/>
          <a:p>
            <a:endParaRPr lang="en-US" dirty="0"/>
          </a:p>
        </p:txBody>
      </p:sp>
      <p:sp>
        <p:nvSpPr>
          <p:cNvPr id="3" name="Content Placeholder 2"/>
          <p:cNvSpPr>
            <a:spLocks noGrp="1"/>
          </p:cNvSpPr>
          <p:nvPr>
            <p:ph sz="quarter" idx="1"/>
          </p:nvPr>
        </p:nvSpPr>
        <p:spPr>
          <a:xfrm>
            <a:off x="228600" y="228600"/>
            <a:ext cx="8305800" cy="6477000"/>
          </a:xfrm>
        </p:spPr>
        <p:txBody>
          <a:bodyPr>
            <a:noAutofit/>
          </a:bodyPr>
          <a:lstStyle/>
          <a:p>
            <a:r>
              <a:rPr lang="en-US" b="1" u="sng" dirty="0" smtClean="0"/>
              <a:t>Production Planning</a:t>
            </a:r>
          </a:p>
          <a:p>
            <a:pPr>
              <a:buNone/>
            </a:pPr>
            <a:r>
              <a:rPr lang="en-US" dirty="0" smtClean="0"/>
              <a:t>-- According to Samuel </a:t>
            </a:r>
            <a:r>
              <a:rPr lang="en-US" dirty="0" err="1" smtClean="0"/>
              <a:t>Eilantis</a:t>
            </a:r>
            <a:r>
              <a:rPr lang="en-US" dirty="0" smtClean="0"/>
              <a:t>. “Production planning defined as the direction &amp; co-ordination of the firm’s material &amp; physical facilities towards the attainment of pre-specified production goals in the most efficient available source.”</a:t>
            </a:r>
          </a:p>
          <a:p>
            <a:pPr>
              <a:buNone/>
            </a:pPr>
            <a:r>
              <a:rPr lang="en-US" dirty="0" smtClean="0"/>
              <a:t>-- According to John I. Burbidge, “Production planning is the function concerned with planning, directing &amp; controlling the methods to be used to make products &amp; the way in which the production facilities i.e. building, machines, equipments etc. should be laid out in the space available for production.”</a:t>
            </a:r>
          </a:p>
          <a:p>
            <a:pPr>
              <a:buNone/>
            </a:pPr>
            <a:r>
              <a:rPr lang="en-US" dirty="0" smtClean="0"/>
              <a:t>-- According to British Standard Booklet, “ Production planning is the means by which a manufacturing plan is determined, information issued for its execution and data collected &amp; recorded which will enable the plant to be controlled through all stages.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0"/>
            <a:ext cx="7467600" cy="228600"/>
          </a:xfrm>
        </p:spPr>
        <p:txBody>
          <a:bodyPr>
            <a:normAutofit fontScale="90000"/>
          </a:bodyPr>
          <a:lstStyle/>
          <a:p>
            <a:endParaRPr lang="en-US" dirty="0"/>
          </a:p>
        </p:txBody>
      </p:sp>
      <p:sp>
        <p:nvSpPr>
          <p:cNvPr id="3" name="Content Placeholder 2"/>
          <p:cNvSpPr>
            <a:spLocks noGrp="1"/>
          </p:cNvSpPr>
          <p:nvPr>
            <p:ph sz="quarter" idx="1"/>
          </p:nvPr>
        </p:nvSpPr>
        <p:spPr>
          <a:xfrm>
            <a:off x="228600" y="228600"/>
            <a:ext cx="8305800" cy="6400800"/>
          </a:xfrm>
        </p:spPr>
        <p:txBody>
          <a:bodyPr/>
          <a:lstStyle/>
          <a:p>
            <a:r>
              <a:rPr lang="en-US" b="1" dirty="0" smtClean="0"/>
              <a:t>Routing Procedure</a:t>
            </a:r>
          </a:p>
          <a:p>
            <a:pPr>
              <a:buFont typeface="Wingdings" pitchFamily="2" charset="2"/>
              <a:buChar char="ü"/>
            </a:pPr>
            <a:r>
              <a:rPr lang="en-US" dirty="0" err="1" smtClean="0"/>
              <a:t>Analysing</a:t>
            </a:r>
            <a:r>
              <a:rPr lang="en-US" dirty="0" smtClean="0"/>
              <a:t> the product or article and fabricate into constituent parts. A decision is taken as to what parts are to be manufactured and  what to be purchased.</a:t>
            </a:r>
          </a:p>
          <a:p>
            <a:pPr>
              <a:buFont typeface="Wingdings" pitchFamily="2" charset="2"/>
              <a:buChar char="ü"/>
            </a:pPr>
            <a:r>
              <a:rPr lang="en-US" dirty="0" err="1" smtClean="0"/>
              <a:t>Analysing</a:t>
            </a:r>
            <a:r>
              <a:rPr lang="en-US" dirty="0" smtClean="0"/>
              <a:t> the product into components &amp; units to determine the kind, grade, quality &amp; quantity of materials to be used in production.</a:t>
            </a:r>
          </a:p>
          <a:p>
            <a:pPr>
              <a:buFont typeface="Wingdings" pitchFamily="2" charset="2"/>
              <a:buChar char="ü"/>
            </a:pPr>
            <a:r>
              <a:rPr lang="en-US" dirty="0" smtClean="0"/>
              <a:t>Determining the number of manufacturing operations and their sequence for the performance. Such operations &amp; their sequence are listed on the route-sheet.</a:t>
            </a:r>
          </a:p>
          <a:p>
            <a:pPr>
              <a:buFont typeface="Wingdings" pitchFamily="2" charset="2"/>
              <a:buChar char="ü"/>
            </a:pPr>
            <a:r>
              <a:rPr lang="en-US" dirty="0" smtClean="0"/>
              <a:t>Deciding the required process time for each operation and the type &amp; number of machines necessary to produce articles.</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52400"/>
            <a:ext cx="7467600" cy="152400"/>
          </a:xfrm>
        </p:spPr>
        <p:txBody>
          <a:bodyPr>
            <a:normAutofit fontScale="90000"/>
          </a:bodyPr>
          <a:lstStyle/>
          <a:p>
            <a:endParaRPr lang="en-US" dirty="0"/>
          </a:p>
        </p:txBody>
      </p:sp>
      <p:sp>
        <p:nvSpPr>
          <p:cNvPr id="3" name="Content Placeholder 2"/>
          <p:cNvSpPr>
            <a:spLocks noGrp="1"/>
          </p:cNvSpPr>
          <p:nvPr>
            <p:ph sz="quarter" idx="1"/>
          </p:nvPr>
        </p:nvSpPr>
        <p:spPr>
          <a:xfrm>
            <a:off x="228600" y="152400"/>
            <a:ext cx="8305800" cy="6477000"/>
          </a:xfrm>
        </p:spPr>
        <p:txBody>
          <a:bodyPr/>
          <a:lstStyle/>
          <a:p>
            <a:pPr>
              <a:buFont typeface="Wingdings" pitchFamily="2" charset="2"/>
              <a:buChar char="ü"/>
            </a:pPr>
            <a:r>
              <a:rPr lang="en-US" dirty="0" smtClean="0"/>
              <a:t>Determining the lot size of order quantity. Customers’ orders plus rejections will determine the size of the lot.</a:t>
            </a:r>
          </a:p>
          <a:p>
            <a:pPr>
              <a:buFont typeface="Wingdings" pitchFamily="2" charset="2"/>
              <a:buChar char="ü"/>
            </a:pPr>
            <a:r>
              <a:rPr lang="en-US" dirty="0" smtClean="0"/>
              <a:t>Determine the normal scrap factor, which leads to normal spoilage anticipated during the course of manufacturing.</a:t>
            </a:r>
          </a:p>
          <a:p>
            <a:pPr>
              <a:buFont typeface="Wingdings" pitchFamily="2" charset="2"/>
              <a:buChar char="ü"/>
            </a:pPr>
            <a:r>
              <a:rPr lang="en-US" dirty="0" smtClean="0"/>
              <a:t>Designing the forms, which are necessary for plant departments. These forms are primarily, influenced by the type of manufacture. Such forms include job cards, inspection cards, more tickets, tool tickets etc.</a:t>
            </a:r>
          </a:p>
          <a:p>
            <a:endParaRPr lang="en-US" b="1" dirty="0" smtClean="0"/>
          </a:p>
          <a:p>
            <a:r>
              <a:rPr lang="en-US" b="1" dirty="0" smtClean="0"/>
              <a:t>Factors influencing routing procedures</a:t>
            </a:r>
          </a:p>
          <a:p>
            <a:pPr>
              <a:buFont typeface="Wingdings" pitchFamily="2" charset="2"/>
              <a:buChar char="ü"/>
            </a:pPr>
            <a:r>
              <a:rPr lang="en-US" dirty="0" smtClean="0"/>
              <a:t>The manufacturing type availability of the plant equipment &amp; its component parts.</a:t>
            </a:r>
          </a:p>
          <a:p>
            <a:pPr>
              <a:buFont typeface="Wingdings" pitchFamily="2" charset="2"/>
              <a:buChar char="ü"/>
            </a:pPr>
            <a:r>
              <a:rPr lang="en-US" dirty="0" smtClean="0"/>
              <a:t>Characteristics of the physical plant equipment &amp; is component parts.</a:t>
            </a:r>
          </a:p>
          <a:p>
            <a:pPr>
              <a:buFont typeface="Wingdings" pitchFamily="2" charset="2"/>
              <a:buChar char="ü"/>
            </a:pPr>
            <a:r>
              <a:rPr lang="en-US" dirty="0" smtClean="0"/>
              <a:t>Human elements.</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52400"/>
            <a:ext cx="7467600" cy="152400"/>
          </a:xfrm>
        </p:spPr>
        <p:txBody>
          <a:bodyPr>
            <a:normAutofit fontScale="90000"/>
          </a:bodyPr>
          <a:lstStyle/>
          <a:p>
            <a:endParaRPr lang="en-US" dirty="0"/>
          </a:p>
        </p:txBody>
      </p:sp>
      <p:sp>
        <p:nvSpPr>
          <p:cNvPr id="3" name="Content Placeholder 2"/>
          <p:cNvSpPr>
            <a:spLocks noGrp="1"/>
          </p:cNvSpPr>
          <p:nvPr>
            <p:ph sz="quarter" idx="1"/>
          </p:nvPr>
        </p:nvSpPr>
        <p:spPr>
          <a:xfrm>
            <a:off x="228600" y="228600"/>
            <a:ext cx="8305800" cy="6477000"/>
          </a:xfrm>
        </p:spPr>
        <p:txBody>
          <a:bodyPr/>
          <a:lstStyle/>
          <a:p>
            <a:pPr>
              <a:buNone/>
            </a:pPr>
            <a:r>
              <a:rPr lang="en-US" b="1" dirty="0" smtClean="0"/>
              <a:t>ii)</a:t>
            </a:r>
            <a:r>
              <a:rPr lang="en-US" b="1" u="sng" dirty="0" smtClean="0"/>
              <a:t> Scheduling</a:t>
            </a:r>
          </a:p>
          <a:p>
            <a:pPr algn="just">
              <a:buFont typeface="Wingdings" pitchFamily="2" charset="2"/>
              <a:buChar char="Ø"/>
            </a:pPr>
            <a:r>
              <a:rPr lang="en-US" dirty="0" smtClean="0"/>
              <a:t>Scheduling refers to the arrangement of different operations involved in manufacturing in sequence of priority, fixing them and scheduling when each operation is to be commenced&amp; completed.</a:t>
            </a:r>
          </a:p>
          <a:p>
            <a:pPr algn="just">
              <a:buFont typeface="Wingdings" pitchFamily="2" charset="2"/>
              <a:buChar char="Ø"/>
            </a:pPr>
            <a:r>
              <a:rPr lang="en-US" dirty="0" smtClean="0"/>
              <a:t>“Scheduling involves establishing the amount of work to be done and the time when each element of work will start or order of the work.”      – </a:t>
            </a:r>
            <a:r>
              <a:rPr lang="en-US" dirty="0" err="1" smtClean="0"/>
              <a:t>Spriegal</a:t>
            </a:r>
            <a:r>
              <a:rPr lang="en-US" dirty="0" smtClean="0"/>
              <a:t> &amp; </a:t>
            </a:r>
            <a:r>
              <a:rPr lang="en-US" dirty="0" err="1" smtClean="0"/>
              <a:t>Lansburgh</a:t>
            </a:r>
            <a:endParaRPr lang="en-US" dirty="0" smtClean="0"/>
          </a:p>
          <a:p>
            <a:pPr algn="just">
              <a:buFont typeface="Wingdings" pitchFamily="2" charset="2"/>
              <a:buChar char="Ø"/>
            </a:pPr>
            <a:r>
              <a:rPr lang="en-US" dirty="0" smtClean="0"/>
              <a:t>“Work scheduling consists of the assignment starting &amp; completion time for the various operations to be transformed.”                        -James L. Lundy</a:t>
            </a:r>
          </a:p>
          <a:p>
            <a:pPr algn="just">
              <a:buFont typeface="Wingdings" pitchFamily="2" charset="2"/>
              <a:buChar char="Ø"/>
            </a:pPr>
            <a:r>
              <a:rPr lang="en-US" b="1" dirty="0" smtClean="0"/>
              <a:t>Activities of Scheduling</a:t>
            </a:r>
          </a:p>
          <a:p>
            <a:pPr lvl="1" algn="just">
              <a:buFont typeface="Wingdings" pitchFamily="2" charset="2"/>
              <a:buChar char="Ø"/>
            </a:pPr>
            <a:r>
              <a:rPr lang="en-US" sz="2400" dirty="0" smtClean="0"/>
              <a:t>Distribution of quality &amp; rate of output of the plant or department</a:t>
            </a:r>
          </a:p>
          <a:p>
            <a:pPr lvl="1" algn="just">
              <a:buFont typeface="Wingdings" pitchFamily="2" charset="2"/>
              <a:buChar char="Ø"/>
            </a:pPr>
            <a:r>
              <a:rPr lang="en-US" sz="2400" dirty="0" smtClean="0"/>
              <a:t>Allocation of time allowed to each operation</a:t>
            </a:r>
          </a:p>
          <a:p>
            <a:pPr>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7467600" cy="45719"/>
          </a:xfrm>
        </p:spPr>
        <p:txBody>
          <a:bodyPr>
            <a:normAutofit fontScale="90000"/>
          </a:bodyPr>
          <a:lstStyle/>
          <a:p>
            <a:endParaRPr lang="en-US" dirty="0"/>
          </a:p>
        </p:txBody>
      </p:sp>
      <p:sp>
        <p:nvSpPr>
          <p:cNvPr id="3" name="Content Placeholder 2"/>
          <p:cNvSpPr>
            <a:spLocks noGrp="1"/>
          </p:cNvSpPr>
          <p:nvPr>
            <p:ph sz="quarter" idx="1"/>
          </p:nvPr>
        </p:nvSpPr>
        <p:spPr>
          <a:xfrm>
            <a:off x="228600" y="152400"/>
            <a:ext cx="8305800" cy="6553200"/>
          </a:xfrm>
        </p:spPr>
        <p:txBody>
          <a:bodyPr/>
          <a:lstStyle/>
          <a:p>
            <a:r>
              <a:rPr lang="en-US" b="1" u="sng" dirty="0" smtClean="0"/>
              <a:t>Prerequisites of Scheduling</a:t>
            </a:r>
          </a:p>
          <a:p>
            <a:pPr>
              <a:buFont typeface="Wingdings" pitchFamily="2" charset="2"/>
              <a:buChar char="Ø"/>
            </a:pPr>
            <a:r>
              <a:rPr lang="en-US" dirty="0" smtClean="0"/>
              <a:t>Information about the overall sequence production that include:</a:t>
            </a:r>
          </a:p>
          <a:p>
            <a:pPr lvl="1">
              <a:buFont typeface="Wingdings" pitchFamily="2" charset="2"/>
              <a:buChar char="Ø"/>
            </a:pPr>
            <a:r>
              <a:rPr lang="en-US" dirty="0" smtClean="0"/>
              <a:t>Date of delivery specified by the customer order.</a:t>
            </a:r>
          </a:p>
          <a:p>
            <a:pPr lvl="1">
              <a:buFont typeface="Wingdings" pitchFamily="2" charset="2"/>
              <a:buChar char="Ø"/>
            </a:pPr>
            <a:r>
              <a:rPr lang="en-US" dirty="0" smtClean="0"/>
              <a:t>Time required for assembly &amp; sub-assembly process.</a:t>
            </a:r>
          </a:p>
          <a:p>
            <a:pPr lvl="1">
              <a:buFont typeface="Wingdings" pitchFamily="2" charset="2"/>
              <a:buChar char="Ø"/>
            </a:pPr>
            <a:r>
              <a:rPr lang="en-US" dirty="0" smtClean="0"/>
              <a:t>Time to be taken in t</a:t>
            </a:r>
          </a:p>
          <a:p>
            <a:pPr lvl="1">
              <a:buFont typeface="Wingdings" pitchFamily="2" charset="2"/>
              <a:buChar char="Ø"/>
            </a:pPr>
            <a:r>
              <a:rPr lang="en-US" dirty="0" smtClean="0"/>
              <a:t>he production of component parts.</a:t>
            </a:r>
          </a:p>
          <a:p>
            <a:pPr lvl="1">
              <a:buFont typeface="Wingdings" pitchFamily="2" charset="2"/>
              <a:buChar char="Ø"/>
            </a:pPr>
            <a:endParaRPr lang="en-US" dirty="0" smtClean="0"/>
          </a:p>
          <a:p>
            <a:pPr>
              <a:buFont typeface="Wingdings" pitchFamily="2" charset="2"/>
              <a:buChar char="Ø"/>
            </a:pPr>
            <a:r>
              <a:rPr lang="en-US" dirty="0" smtClean="0"/>
              <a:t>Information required for developing a detailed schedule:</a:t>
            </a:r>
          </a:p>
          <a:p>
            <a:pPr lvl="1">
              <a:buFont typeface="Wingdings" pitchFamily="2" charset="2"/>
              <a:buChar char="Ø"/>
            </a:pPr>
            <a:r>
              <a:rPr lang="en-US" dirty="0" smtClean="0"/>
              <a:t>Time required to make purchases.</a:t>
            </a:r>
          </a:p>
          <a:p>
            <a:pPr lvl="1">
              <a:buFont typeface="Wingdings" pitchFamily="2" charset="2"/>
              <a:buChar char="Ø"/>
            </a:pPr>
            <a:r>
              <a:rPr lang="en-US" dirty="0" smtClean="0"/>
              <a:t>Time required for moving the materials from one station to other.</a:t>
            </a:r>
          </a:p>
          <a:p>
            <a:pPr lvl="1">
              <a:buFont typeface="Wingdings" pitchFamily="2" charset="2"/>
              <a:buChar char="Ø"/>
            </a:pPr>
            <a:r>
              <a:rPr lang="en-US" dirty="0" smtClean="0"/>
              <a:t>Time served for inspection.</a:t>
            </a:r>
          </a:p>
          <a:p>
            <a:pPr lvl="1">
              <a:buFont typeface="Wingdings" pitchFamily="2" charset="2"/>
              <a:buChar char="Ø"/>
            </a:pPr>
            <a:r>
              <a:rPr lang="en-US" dirty="0" smtClean="0"/>
              <a:t>Priority of orders.</a:t>
            </a:r>
          </a:p>
          <a:p>
            <a:pPr>
              <a:buFont typeface="Wingdings" pitchFamily="2" charset="2"/>
              <a:buChar char="Ø"/>
            </a:pPr>
            <a:endParaRPr lang="en-US" dirty="0" smtClean="0"/>
          </a:p>
          <a:p>
            <a:pPr lvl="1">
              <a:buFont typeface="Wingdings" pitchFamily="2" charset="2"/>
              <a:buChar char="Ø"/>
            </a:pPr>
            <a:endParaRPr lang="en-US" dirty="0" smtClean="0"/>
          </a:p>
          <a:p>
            <a:pPr lvl="1">
              <a:buFont typeface="Wingdings" pitchFamily="2" charset="2"/>
              <a:buChar char="Ø"/>
            </a:pPr>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7467600" cy="45719"/>
          </a:xfrm>
        </p:spPr>
        <p:txBody>
          <a:bodyPr>
            <a:normAutofit fontScale="90000"/>
          </a:bodyPr>
          <a:lstStyle/>
          <a:p>
            <a:endParaRPr lang="en-US" dirty="0"/>
          </a:p>
        </p:txBody>
      </p:sp>
      <p:sp>
        <p:nvSpPr>
          <p:cNvPr id="3" name="Content Placeholder 2"/>
          <p:cNvSpPr>
            <a:spLocks noGrp="1"/>
          </p:cNvSpPr>
          <p:nvPr>
            <p:ph sz="quarter" idx="1"/>
          </p:nvPr>
        </p:nvSpPr>
        <p:spPr>
          <a:xfrm>
            <a:off x="228600" y="228600"/>
            <a:ext cx="8305800" cy="6400800"/>
          </a:xfrm>
        </p:spPr>
        <p:txBody>
          <a:bodyPr/>
          <a:lstStyle/>
          <a:p>
            <a:r>
              <a:rPr lang="en-US" b="1" u="sng" dirty="0" smtClean="0"/>
              <a:t>Types of Scheduling</a:t>
            </a:r>
          </a:p>
          <a:p>
            <a:pPr marL="457200" indent="-457200">
              <a:buFont typeface="+mj-lt"/>
              <a:buAutoNum type="arabicPeriod"/>
            </a:pPr>
            <a:endParaRPr lang="en-US" b="1" dirty="0" smtClean="0"/>
          </a:p>
          <a:p>
            <a:pPr marL="457200" indent="-457200">
              <a:buFont typeface="+mj-lt"/>
              <a:buAutoNum type="arabicPeriod"/>
            </a:pPr>
            <a:r>
              <a:rPr lang="en-US" b="1" dirty="0" smtClean="0"/>
              <a:t>Master scheduling </a:t>
            </a:r>
            <a:r>
              <a:rPr lang="en-US" dirty="0" smtClean="0"/>
              <a:t>records the time to be taken &amp; completing the process. It is on plant-wise basis.</a:t>
            </a:r>
          </a:p>
          <a:p>
            <a:pPr marL="457200" indent="-457200">
              <a:buFont typeface="+mj-lt"/>
              <a:buAutoNum type="arabicPeriod"/>
            </a:pPr>
            <a:r>
              <a:rPr lang="en-US" b="1" dirty="0" smtClean="0"/>
              <a:t>Operation scheduling </a:t>
            </a:r>
            <a:r>
              <a:rPr lang="en-US" dirty="0" smtClean="0"/>
              <a:t>which fixes the time of starting point and completion of a job.</a:t>
            </a:r>
          </a:p>
          <a:p>
            <a:pPr marL="457200" indent="-457200">
              <a:buFont typeface="+mj-lt"/>
              <a:buAutoNum type="arabicPeriod"/>
            </a:pPr>
            <a:r>
              <a:rPr lang="en-US" b="1" dirty="0" smtClean="0"/>
              <a:t>Detailed operation scheduling </a:t>
            </a:r>
            <a:r>
              <a:rPr lang="en-US" dirty="0" smtClean="0"/>
              <a:t>that helps to fix the time to be to complete each detailed operation of a given job.</a:t>
            </a:r>
          </a:p>
          <a:p>
            <a:pPr marL="457200" indent="-457200">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7467600" cy="45719"/>
          </a:xfrm>
        </p:spPr>
        <p:txBody>
          <a:bodyPr>
            <a:normAutofit fontScale="90000"/>
          </a:bodyPr>
          <a:lstStyle/>
          <a:p>
            <a:endParaRPr lang="en-US" dirty="0"/>
          </a:p>
        </p:txBody>
      </p:sp>
      <p:sp>
        <p:nvSpPr>
          <p:cNvPr id="3" name="Content Placeholder 2"/>
          <p:cNvSpPr>
            <a:spLocks noGrp="1"/>
          </p:cNvSpPr>
          <p:nvPr>
            <p:ph sz="quarter" idx="1"/>
          </p:nvPr>
        </p:nvSpPr>
        <p:spPr>
          <a:xfrm>
            <a:off x="228600" y="228600"/>
            <a:ext cx="8305800" cy="6400800"/>
          </a:xfrm>
        </p:spPr>
        <p:txBody>
          <a:bodyPr>
            <a:normAutofit fontScale="92500" lnSpcReduction="10000"/>
          </a:bodyPr>
          <a:lstStyle/>
          <a:p>
            <a:pPr>
              <a:buNone/>
            </a:pPr>
            <a:r>
              <a:rPr lang="en-US" b="1" dirty="0" smtClean="0"/>
              <a:t>iii) </a:t>
            </a:r>
            <a:r>
              <a:rPr lang="en-US" b="1" u="sng" dirty="0" smtClean="0"/>
              <a:t>Dispatching</a:t>
            </a:r>
          </a:p>
          <a:p>
            <a:pPr>
              <a:buFont typeface="Wingdings" pitchFamily="2" charset="2"/>
              <a:buChar char="Ø"/>
            </a:pPr>
            <a:r>
              <a:rPr lang="en-US" dirty="0" smtClean="0"/>
              <a:t>Dispatching is the part of production control that translates the paper work of scheduling into actual production, in accordance with the details worked out under routing &amp; scheduling functions.</a:t>
            </a:r>
          </a:p>
          <a:p>
            <a:pPr>
              <a:buFont typeface="Wingdings" pitchFamily="2" charset="2"/>
              <a:buChar char="Ø"/>
            </a:pPr>
            <a:r>
              <a:rPr lang="en-US" dirty="0" smtClean="0"/>
              <a:t>Dispatching deals with setting the production activities through the release orders &amp; instructions according to the previously planned timings as incorporated in production schedules.</a:t>
            </a:r>
          </a:p>
          <a:p>
            <a:pPr>
              <a:buFont typeface="Wingdings" pitchFamily="2" charset="2"/>
              <a:buChar char="Ø"/>
            </a:pPr>
            <a:r>
              <a:rPr lang="en-US" dirty="0" smtClean="0"/>
              <a:t>“Dispatching involves the meeting of schedules by proper </a:t>
            </a:r>
            <a:r>
              <a:rPr lang="en-US" dirty="0" err="1" smtClean="0"/>
              <a:t>utilisation</a:t>
            </a:r>
            <a:r>
              <a:rPr lang="en-US" dirty="0" smtClean="0"/>
              <a:t> of machines work-places, materials &amp; workers, as designed by the routing. The dispatching unit of the planning department, thus includes persons whose duty is to see that orders are issued to the shop, that materials are at the work place, that tools are provided, that job-cards are issued and in general all necessary steps are taken to ensure that the schedules will be properly carried out.”</a:t>
            </a:r>
          </a:p>
          <a:p>
            <a:pPr algn="r">
              <a:buNone/>
            </a:pPr>
            <a:r>
              <a:rPr lang="en-US" dirty="0" smtClean="0"/>
              <a:t>- </a:t>
            </a:r>
            <a:r>
              <a:rPr lang="en-US" dirty="0" err="1" smtClean="0"/>
              <a:t>Spriegal</a:t>
            </a:r>
            <a:r>
              <a:rPr lang="en-US" dirty="0" smtClean="0"/>
              <a:t> and </a:t>
            </a:r>
            <a:r>
              <a:rPr lang="en-US" dirty="0" err="1" smtClean="0"/>
              <a:t>Lansburgh</a:t>
            </a:r>
            <a:endParaRPr lang="en-US" dirty="0" smtClean="0"/>
          </a:p>
          <a:p>
            <a:pPr>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7467600" cy="45719"/>
          </a:xfrm>
        </p:spPr>
        <p:txBody>
          <a:bodyPr>
            <a:normAutofit fontScale="90000"/>
          </a:bodyPr>
          <a:lstStyle/>
          <a:p>
            <a:endParaRPr lang="en-US" dirty="0"/>
          </a:p>
        </p:txBody>
      </p:sp>
      <p:sp>
        <p:nvSpPr>
          <p:cNvPr id="3" name="Content Placeholder 2"/>
          <p:cNvSpPr>
            <a:spLocks noGrp="1"/>
          </p:cNvSpPr>
          <p:nvPr>
            <p:ph sz="quarter" idx="1"/>
          </p:nvPr>
        </p:nvSpPr>
        <p:spPr>
          <a:xfrm>
            <a:off x="228600" y="228600"/>
            <a:ext cx="8305800" cy="6477000"/>
          </a:xfrm>
        </p:spPr>
        <p:txBody>
          <a:bodyPr>
            <a:normAutofit lnSpcReduction="10000"/>
          </a:bodyPr>
          <a:lstStyle/>
          <a:p>
            <a:r>
              <a:rPr lang="en-US" b="1" u="sng" dirty="0" smtClean="0"/>
              <a:t>Functions of Dispatching</a:t>
            </a:r>
          </a:p>
          <a:p>
            <a:pPr>
              <a:buFont typeface="Wingdings" pitchFamily="2" charset="2"/>
              <a:buChar char="ü"/>
            </a:pPr>
            <a:r>
              <a:rPr lang="en-US" dirty="0" smtClean="0"/>
              <a:t>Assigning of work to individual machines or work places &amp; men</a:t>
            </a:r>
          </a:p>
          <a:p>
            <a:pPr>
              <a:buFont typeface="Wingdings" pitchFamily="2" charset="2"/>
              <a:buChar char="ü"/>
            </a:pPr>
            <a:r>
              <a:rPr lang="en-US" dirty="0" smtClean="0"/>
              <a:t>Movement of materials, tools &amp; fixtures, rigs, dyes &amp; gauges for various jobs etc. to the point of their use</a:t>
            </a:r>
          </a:p>
          <a:p>
            <a:pPr>
              <a:buFont typeface="Wingdings" pitchFamily="2" charset="2"/>
              <a:buChar char="ü"/>
            </a:pPr>
            <a:r>
              <a:rPr lang="en-US" dirty="0" smtClean="0"/>
              <a:t>Releasing orders, instructions and other communications and production forms to foremen and executives to actually start the work</a:t>
            </a:r>
          </a:p>
          <a:p>
            <a:pPr>
              <a:buFont typeface="Wingdings" pitchFamily="2" charset="2"/>
              <a:buChar char="ü"/>
            </a:pPr>
            <a:r>
              <a:rPr lang="en-US" dirty="0" smtClean="0"/>
              <a:t>Guiding &amp; controlling the materials &amp; operations in processing on the basis of route sheets &amp; schedules</a:t>
            </a:r>
          </a:p>
          <a:p>
            <a:pPr>
              <a:buFont typeface="Wingdings" pitchFamily="2" charset="2"/>
              <a:buChar char="ü"/>
            </a:pPr>
            <a:r>
              <a:rPr lang="en-US" dirty="0" smtClean="0"/>
              <a:t>Recording the beginning &amp; completion of time of each &amp; every job</a:t>
            </a:r>
          </a:p>
          <a:p>
            <a:pPr>
              <a:buFont typeface="Wingdings" pitchFamily="2" charset="2"/>
              <a:buChar char="ü"/>
            </a:pPr>
            <a:r>
              <a:rPr lang="en-US" dirty="0" smtClean="0"/>
              <a:t>Controlling the progress of all operations</a:t>
            </a:r>
          </a:p>
          <a:p>
            <a:pPr>
              <a:buFont typeface="Wingdings" pitchFamily="2" charset="2"/>
              <a:buChar char="ü"/>
            </a:pPr>
            <a:r>
              <a:rPr lang="en-US" dirty="0" smtClean="0"/>
              <a:t>Making contact with routing &amp; scheduling sections so that plans &amp; schedules may not overlap</a:t>
            </a:r>
          </a:p>
          <a:p>
            <a:pPr>
              <a:buFont typeface="Wingdings" pitchFamily="2" charset="2"/>
              <a:buChar char="ü"/>
            </a:pPr>
            <a:r>
              <a:rPr lang="en-US" dirty="0" smtClean="0"/>
              <a:t>Making of necessary adjustments in the release of instructions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600"/>
            <a:ext cx="7467600" cy="228600"/>
          </a:xfrm>
        </p:spPr>
        <p:txBody>
          <a:bodyPr>
            <a:normAutofit fontScale="90000"/>
          </a:bodyPr>
          <a:lstStyle/>
          <a:p>
            <a:endParaRPr lang="en-US" dirty="0"/>
          </a:p>
        </p:txBody>
      </p:sp>
      <p:sp>
        <p:nvSpPr>
          <p:cNvPr id="3" name="Content Placeholder 2"/>
          <p:cNvSpPr>
            <a:spLocks noGrp="1"/>
          </p:cNvSpPr>
          <p:nvPr>
            <p:ph sz="quarter" idx="1"/>
          </p:nvPr>
        </p:nvSpPr>
        <p:spPr>
          <a:xfrm>
            <a:off x="304800" y="228600"/>
            <a:ext cx="8229600" cy="6400800"/>
          </a:xfrm>
        </p:spPr>
        <p:txBody>
          <a:bodyPr/>
          <a:lstStyle/>
          <a:p>
            <a:r>
              <a:rPr lang="en-US" b="1" u="sng" dirty="0" smtClean="0"/>
              <a:t>Types of Dispatching</a:t>
            </a:r>
          </a:p>
          <a:p>
            <a:pPr marL="457200" indent="-457200">
              <a:buFont typeface="+mj-lt"/>
              <a:buAutoNum type="arabicPeriod"/>
            </a:pPr>
            <a:r>
              <a:rPr lang="en-US" b="1" dirty="0" err="1" smtClean="0"/>
              <a:t>Centralised</a:t>
            </a:r>
            <a:endParaRPr lang="en-US" b="1" dirty="0" smtClean="0"/>
          </a:p>
          <a:p>
            <a:pPr marL="822960" lvl="1" indent="-457200">
              <a:buFont typeface="Wingdings" pitchFamily="2" charset="2"/>
              <a:buChar char="ü"/>
            </a:pPr>
            <a:r>
              <a:rPr lang="en-US" dirty="0" err="1" smtClean="0"/>
              <a:t>Centralised</a:t>
            </a:r>
            <a:r>
              <a:rPr lang="en-US" dirty="0" smtClean="0"/>
              <a:t> dispatching refers to the instructions issued from the central dispatch section directly to the machine shops in details.</a:t>
            </a:r>
          </a:p>
          <a:p>
            <a:pPr marL="457200" indent="-457200">
              <a:buFont typeface="+mj-lt"/>
              <a:buAutoNum type="arabicPeriod"/>
            </a:pPr>
            <a:r>
              <a:rPr lang="en-US" b="1" dirty="0" err="1" smtClean="0"/>
              <a:t>Decentralised</a:t>
            </a:r>
            <a:endParaRPr lang="en-US" b="1" dirty="0" smtClean="0"/>
          </a:p>
          <a:p>
            <a:pPr marL="822960" lvl="1" indent="-457200">
              <a:buFont typeface="Wingdings" pitchFamily="2" charset="2"/>
              <a:buChar char="ü"/>
            </a:pPr>
            <a:r>
              <a:rPr lang="en-US" dirty="0" err="1" smtClean="0"/>
              <a:t>Decentralised</a:t>
            </a:r>
            <a:r>
              <a:rPr lang="en-US" dirty="0" smtClean="0"/>
              <a:t> dispatching means the issue of orders &amp; instructions to the work force by the individual foreman to the workers under him.</a:t>
            </a:r>
          </a:p>
          <a:p>
            <a:pPr marL="880110" lvl="1" indent="-514350">
              <a:buAutoNum type="romanLcParenR" startAt="4"/>
            </a:pPr>
            <a:r>
              <a:rPr lang="en-US" b="1" u="sng" dirty="0" smtClean="0"/>
              <a:t>Follow-up</a:t>
            </a:r>
            <a:r>
              <a:rPr lang="en-US" b="1" dirty="0" smtClean="0"/>
              <a:t> </a:t>
            </a:r>
          </a:p>
          <a:p>
            <a:pPr marL="880110" lvl="1" indent="-514350">
              <a:buFont typeface="Wingdings" pitchFamily="2" charset="2"/>
              <a:buChar char="ü"/>
            </a:pPr>
            <a:r>
              <a:rPr lang="en-US" dirty="0" smtClean="0"/>
              <a:t>Follow-up means to see whether the work is being carried on according to the planning and orders &amp; instructions issued.</a:t>
            </a:r>
          </a:p>
          <a:p>
            <a:pPr marL="880110" lvl="1" indent="-514350">
              <a:buFont typeface="Wingdings" pitchFamily="2" charset="2"/>
              <a:buChar char="ü"/>
            </a:pPr>
            <a:r>
              <a:rPr lang="en-US" dirty="0" smtClean="0"/>
              <a:t>With the help of this progress &amp; execution of plan is evaluated from time to time and divergence from the plan are noted. The reasons for such divergence are then found out and efforts are made to eliminate them from the plan.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7467600" cy="45719"/>
          </a:xfrm>
        </p:spPr>
        <p:txBody>
          <a:bodyPr>
            <a:normAutofit fontScale="90000"/>
          </a:bodyPr>
          <a:lstStyle/>
          <a:p>
            <a:endParaRPr lang="en-US" dirty="0"/>
          </a:p>
        </p:txBody>
      </p:sp>
      <p:sp>
        <p:nvSpPr>
          <p:cNvPr id="3" name="Content Placeholder 2"/>
          <p:cNvSpPr>
            <a:spLocks noGrp="1"/>
          </p:cNvSpPr>
          <p:nvPr>
            <p:ph sz="quarter" idx="1"/>
          </p:nvPr>
        </p:nvSpPr>
        <p:spPr>
          <a:xfrm>
            <a:off x="228600" y="228600"/>
            <a:ext cx="8305800" cy="6400800"/>
          </a:xfrm>
        </p:spPr>
        <p:txBody>
          <a:bodyPr>
            <a:normAutofit lnSpcReduction="10000"/>
          </a:bodyPr>
          <a:lstStyle/>
          <a:p>
            <a:r>
              <a:rPr lang="en-US" sz="2800" b="1" dirty="0" smtClean="0"/>
              <a:t>Characteristics of Production Planning</a:t>
            </a:r>
          </a:p>
          <a:p>
            <a:pPr marL="514350" indent="-514350" algn="just">
              <a:buFont typeface="+mj-lt"/>
              <a:buAutoNum type="romanLcPeriod"/>
            </a:pPr>
            <a:r>
              <a:rPr lang="en-US" sz="2800" dirty="0" smtClean="0"/>
              <a:t>It is a universal production activity.</a:t>
            </a:r>
          </a:p>
          <a:p>
            <a:pPr marL="514350" indent="-514350" algn="just">
              <a:buFont typeface="+mj-lt"/>
              <a:buAutoNum type="romanLcPeriod"/>
            </a:pPr>
            <a:r>
              <a:rPr lang="en-US" sz="2800" dirty="0" smtClean="0"/>
              <a:t>It is the pre-requisite of production control.</a:t>
            </a:r>
          </a:p>
          <a:p>
            <a:pPr marL="514350" indent="-514350" algn="just">
              <a:buFont typeface="+mj-lt"/>
              <a:buAutoNum type="romanLcPeriod"/>
            </a:pPr>
            <a:r>
              <a:rPr lang="en-US" sz="2800" dirty="0" smtClean="0"/>
              <a:t>It includes the routing of production activities &amp; layout of production facilities such as buildings, machines, equipments etc.</a:t>
            </a:r>
          </a:p>
          <a:p>
            <a:pPr marL="514350" indent="-514350" algn="just">
              <a:buFont typeface="+mj-lt"/>
              <a:buAutoNum type="romanLcPeriod"/>
            </a:pPr>
            <a:r>
              <a:rPr lang="en-US" sz="2800" dirty="0" smtClean="0"/>
              <a:t>It is related to planning, directing &amp; controlling of production techniques for the manufacturing of the products.</a:t>
            </a:r>
          </a:p>
          <a:p>
            <a:pPr marL="514350" indent="-514350" algn="just">
              <a:buFont typeface="+mj-lt"/>
              <a:buAutoNum type="romanLcPeriod"/>
            </a:pPr>
            <a:r>
              <a:rPr lang="en-US" sz="2800" dirty="0" smtClean="0"/>
              <a:t>Production planning may be short term, medium term or long term. Short term planning is made for the period of one month or less. Medium term or intermediate term planning is for a year or less. Long term planning is done for more than one year.</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7467600" cy="45719"/>
          </a:xfrm>
        </p:spPr>
        <p:txBody>
          <a:bodyPr>
            <a:normAutofit fontScale="90000"/>
          </a:bodyPr>
          <a:lstStyle/>
          <a:p>
            <a:endParaRPr lang="en-US" dirty="0"/>
          </a:p>
        </p:txBody>
      </p:sp>
      <p:sp>
        <p:nvSpPr>
          <p:cNvPr id="3" name="Content Placeholder 2"/>
          <p:cNvSpPr>
            <a:spLocks noGrp="1"/>
          </p:cNvSpPr>
          <p:nvPr>
            <p:ph sz="quarter" idx="1"/>
          </p:nvPr>
        </p:nvSpPr>
        <p:spPr>
          <a:xfrm>
            <a:off x="228600" y="228600"/>
            <a:ext cx="8305800" cy="6400800"/>
          </a:xfrm>
        </p:spPr>
        <p:txBody>
          <a:bodyPr>
            <a:normAutofit fontScale="92500" lnSpcReduction="10000"/>
          </a:bodyPr>
          <a:lstStyle/>
          <a:p>
            <a:r>
              <a:rPr lang="en-US" b="1" dirty="0" smtClean="0"/>
              <a:t>Objectives of Production Planning</a:t>
            </a:r>
          </a:p>
          <a:p>
            <a:pPr algn="just">
              <a:buNone/>
            </a:pPr>
            <a:r>
              <a:rPr lang="en-US" sz="2800" dirty="0" smtClean="0"/>
              <a:t>-- Production planning is a powerful tool of the management in this age of cutthroat competition.</a:t>
            </a:r>
          </a:p>
          <a:p>
            <a:pPr algn="just">
              <a:buNone/>
            </a:pPr>
            <a:r>
              <a:rPr lang="en-US" sz="2800" dirty="0" smtClean="0"/>
              <a:t>-- The objectives of production planning must be determined in advance so that the production function may be carried out effectively.</a:t>
            </a:r>
          </a:p>
          <a:p>
            <a:pPr marL="457200" indent="-457200" algn="just">
              <a:buFont typeface="+mj-lt"/>
              <a:buAutoNum type="arabicParenR"/>
            </a:pPr>
            <a:r>
              <a:rPr lang="en-US" sz="2800" dirty="0" smtClean="0"/>
              <a:t>To meet the demand of the product effectively, various production related activities are integrated &amp; coordinated in a systematic manner so as to maintain the balance between different production activities.</a:t>
            </a:r>
          </a:p>
          <a:p>
            <a:pPr marL="457200" indent="-457200" algn="just">
              <a:buFont typeface="+mj-lt"/>
              <a:buAutoNum type="arabicParenR"/>
            </a:pPr>
            <a:r>
              <a:rPr lang="en-US" sz="2800" dirty="0" smtClean="0"/>
              <a:t>The best possible utilization of available resources.  By planning , obstacles such as non-availability of raw materials, idle machines or men can be overcome to achieve the required production target.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7467600" cy="45719"/>
          </a:xfrm>
        </p:spPr>
        <p:txBody>
          <a:bodyPr>
            <a:normAutofit fontScale="90000"/>
          </a:bodyPr>
          <a:lstStyle/>
          <a:p>
            <a:endParaRPr lang="en-US" dirty="0"/>
          </a:p>
        </p:txBody>
      </p:sp>
      <p:sp>
        <p:nvSpPr>
          <p:cNvPr id="3" name="Content Placeholder 2"/>
          <p:cNvSpPr>
            <a:spLocks noGrp="1"/>
          </p:cNvSpPr>
          <p:nvPr>
            <p:ph sz="quarter" idx="1"/>
          </p:nvPr>
        </p:nvSpPr>
        <p:spPr>
          <a:xfrm>
            <a:off x="228600" y="228600"/>
            <a:ext cx="8305800" cy="6400800"/>
          </a:xfrm>
        </p:spPr>
        <p:txBody>
          <a:bodyPr>
            <a:normAutofit lnSpcReduction="10000"/>
          </a:bodyPr>
          <a:lstStyle/>
          <a:p>
            <a:pPr marL="457200" indent="-457200">
              <a:buAutoNum type="arabicParenR" startAt="3"/>
            </a:pPr>
            <a:r>
              <a:rPr lang="en-US" dirty="0" smtClean="0"/>
              <a:t>To capture market  analysis &amp; research is done. An </a:t>
            </a:r>
            <a:r>
              <a:rPr lang="en-US" dirty="0" err="1" smtClean="0"/>
              <a:t>organisation</a:t>
            </a:r>
            <a:r>
              <a:rPr lang="en-US" dirty="0" smtClean="0"/>
              <a:t> can have a control over market by introducing new products according to the demands of the customers.</a:t>
            </a:r>
          </a:p>
          <a:p>
            <a:pPr marL="457200" indent="-457200">
              <a:buAutoNum type="arabicParenR" startAt="3"/>
            </a:pPr>
            <a:r>
              <a:rPr lang="en-US" dirty="0" smtClean="0"/>
              <a:t>To operate the plant at a predetermined level of efficiency.</a:t>
            </a:r>
          </a:p>
          <a:p>
            <a:pPr marL="457200" indent="-457200">
              <a:buAutoNum type="arabicParenR" startAt="3"/>
            </a:pPr>
            <a:r>
              <a:rPr lang="en-US" dirty="0" smtClean="0"/>
              <a:t>To utilize production facilities to the maximum for getting the minimum operating costs &amp; meeting delivery schedules.</a:t>
            </a:r>
          </a:p>
          <a:p>
            <a:pPr marL="457200" indent="-457200">
              <a:buAutoNum type="arabicParenR" startAt="3"/>
            </a:pPr>
            <a:r>
              <a:rPr lang="en-US" dirty="0" smtClean="0"/>
              <a:t>To assist workers engaged in production activities for making right &amp; greater earnings.</a:t>
            </a:r>
          </a:p>
          <a:p>
            <a:pPr marL="457200" indent="-457200">
              <a:buAutoNum type="arabicParenR" startAt="3"/>
            </a:pPr>
            <a:r>
              <a:rPr lang="en-US" dirty="0" smtClean="0"/>
              <a:t>To equip management beforehand for tackling any difficulty, which may arise later on in the achieving of the production target.</a:t>
            </a:r>
          </a:p>
          <a:p>
            <a:pPr marL="457200" indent="-457200">
              <a:buAutoNum type="arabicParenR" startAt="3"/>
            </a:pPr>
            <a:r>
              <a:rPr lang="en-US" dirty="0" smtClean="0"/>
              <a:t>To frame the guiding principles for tackling the common problems by foremen &amp; executives in day-to-day working.</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7467600" cy="45719"/>
          </a:xfrm>
        </p:spPr>
        <p:txBody>
          <a:bodyPr>
            <a:normAutofit fontScale="90000"/>
          </a:bodyPr>
          <a:lstStyle/>
          <a:p>
            <a:endParaRPr lang="en-US" dirty="0"/>
          </a:p>
        </p:txBody>
      </p:sp>
      <p:sp>
        <p:nvSpPr>
          <p:cNvPr id="3" name="Content Placeholder 2"/>
          <p:cNvSpPr>
            <a:spLocks noGrp="1"/>
          </p:cNvSpPr>
          <p:nvPr>
            <p:ph sz="quarter" idx="1"/>
          </p:nvPr>
        </p:nvSpPr>
        <p:spPr>
          <a:xfrm>
            <a:off x="228600" y="228600"/>
            <a:ext cx="8305800" cy="6400800"/>
          </a:xfrm>
        </p:spPr>
        <p:txBody>
          <a:bodyPr/>
          <a:lstStyle/>
          <a:p>
            <a:r>
              <a:rPr lang="en-US" b="1" dirty="0" smtClean="0"/>
              <a:t>Importance of Production Planning to Product Management</a:t>
            </a:r>
          </a:p>
          <a:p>
            <a:pPr marL="514350" indent="-514350">
              <a:buFont typeface="+mj-lt"/>
              <a:buAutoNum type="romanLcPeriod"/>
            </a:pPr>
            <a:r>
              <a:rPr lang="en-US" dirty="0" smtClean="0"/>
              <a:t>Production Planning Sets Objectives</a:t>
            </a:r>
          </a:p>
          <a:p>
            <a:pPr marL="514350" indent="-514350">
              <a:buFont typeface="+mj-lt"/>
              <a:buAutoNum type="romanLcPeriod"/>
            </a:pPr>
            <a:r>
              <a:rPr lang="en-US" dirty="0" smtClean="0"/>
              <a:t>Facing the unforeseen conditions</a:t>
            </a:r>
          </a:p>
          <a:p>
            <a:pPr marL="514350" indent="-514350">
              <a:buFont typeface="+mj-lt"/>
              <a:buAutoNum type="romanLcPeriod"/>
            </a:pPr>
            <a:r>
              <a:rPr lang="en-US" dirty="0" smtClean="0"/>
              <a:t>Best utilization of resources</a:t>
            </a:r>
          </a:p>
          <a:p>
            <a:pPr marL="514350" indent="-514350">
              <a:buFont typeface="+mj-lt"/>
              <a:buAutoNum type="romanLcPeriod"/>
            </a:pPr>
            <a:r>
              <a:rPr lang="en-US" dirty="0" smtClean="0"/>
              <a:t>Basis for control </a:t>
            </a:r>
          </a:p>
          <a:p>
            <a:r>
              <a:rPr lang="en-US" b="1" dirty="0" smtClean="0"/>
              <a:t>Pre-requisites of production Planning Department</a:t>
            </a:r>
          </a:p>
          <a:p>
            <a:pPr marL="457200" indent="-457200">
              <a:buFont typeface="+mj-lt"/>
              <a:buAutoNum type="alphaLcPeriod"/>
            </a:pPr>
            <a:r>
              <a:rPr lang="en-US" dirty="0" smtClean="0"/>
              <a:t>Data regarding product engineering, product design, basic types of processes &amp; operations, assembly &amp; sub-assembly methods.</a:t>
            </a:r>
          </a:p>
          <a:p>
            <a:pPr marL="457200" indent="-457200">
              <a:buFont typeface="+mj-lt"/>
              <a:buAutoNum type="alphaLcPeriod"/>
            </a:pPr>
            <a:r>
              <a:rPr lang="en-US" dirty="0" smtClean="0"/>
              <a:t>Sequence in which operations should be performed.</a:t>
            </a:r>
          </a:p>
          <a:p>
            <a:pPr marL="457200" indent="-457200">
              <a:buFont typeface="+mj-lt"/>
              <a:buAutoNum type="alphaLcPeriod"/>
            </a:pPr>
            <a:r>
              <a:rPr lang="en-US" dirty="0" smtClean="0"/>
              <a:t>Material specifications, standardization &amp; the quantity of raw materials required acquiring the maximum economy on large scale.</a:t>
            </a:r>
          </a:p>
          <a:p>
            <a:pPr marL="457200" indent="-457200">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7467600" cy="45719"/>
          </a:xfrm>
        </p:spPr>
        <p:txBody>
          <a:bodyPr>
            <a:normAutofit fontScale="90000"/>
          </a:bodyPr>
          <a:lstStyle/>
          <a:p>
            <a:endParaRPr lang="en-US" dirty="0"/>
          </a:p>
        </p:txBody>
      </p:sp>
      <p:sp>
        <p:nvSpPr>
          <p:cNvPr id="3" name="Content Placeholder 2"/>
          <p:cNvSpPr>
            <a:spLocks noGrp="1"/>
          </p:cNvSpPr>
          <p:nvPr>
            <p:ph sz="quarter" idx="1"/>
          </p:nvPr>
        </p:nvSpPr>
        <p:spPr>
          <a:xfrm>
            <a:off x="228600" y="152400"/>
            <a:ext cx="8305800" cy="6477000"/>
          </a:xfrm>
        </p:spPr>
        <p:txBody>
          <a:bodyPr>
            <a:normAutofit lnSpcReduction="10000"/>
          </a:bodyPr>
          <a:lstStyle/>
          <a:p>
            <a:pPr marL="457200" indent="-457200">
              <a:buAutoNum type="alphaLcPeriod" startAt="4"/>
            </a:pPr>
            <a:r>
              <a:rPr lang="en-US" dirty="0" smtClean="0"/>
              <a:t>Economic lots &amp; economic order quantity, which will lead to most frequent inventory turnover.</a:t>
            </a:r>
          </a:p>
          <a:p>
            <a:pPr marL="457200" indent="-457200">
              <a:buAutoNum type="alphaLcPeriod" startAt="5"/>
            </a:pPr>
            <a:r>
              <a:rPr lang="en-US" dirty="0" smtClean="0"/>
              <a:t>Rate of output per hour, per day, per week &amp; per month.</a:t>
            </a:r>
          </a:p>
          <a:p>
            <a:pPr marL="457200" indent="-457200">
              <a:buAutoNum type="alphaLcPeriod" startAt="6"/>
            </a:pPr>
            <a:r>
              <a:rPr lang="en-US" dirty="0" smtClean="0"/>
              <a:t>Materials cost, </a:t>
            </a:r>
            <a:r>
              <a:rPr lang="en-US" dirty="0" err="1" smtClean="0"/>
              <a:t>labour</a:t>
            </a:r>
            <a:r>
              <a:rPr lang="en-US" dirty="0" smtClean="0"/>
              <a:t> cost &amp; overhead cost per unit and </a:t>
            </a:r>
            <a:r>
              <a:rPr lang="en-US" dirty="0" err="1" smtClean="0"/>
              <a:t>labour</a:t>
            </a:r>
            <a:r>
              <a:rPr lang="en-US" dirty="0" smtClean="0"/>
              <a:t> &amp; overhead costs per hour.</a:t>
            </a:r>
          </a:p>
          <a:p>
            <a:pPr marL="457200" indent="-457200">
              <a:buAutoNum type="alphaLcPeriod" startAt="7"/>
            </a:pPr>
            <a:r>
              <a:rPr lang="en-US" dirty="0" smtClean="0"/>
              <a:t>Customer’s order in hand &amp; there expected date of delivery.</a:t>
            </a:r>
          </a:p>
          <a:p>
            <a:pPr marL="457200" indent="-457200">
              <a:buAutoNum type="alphaLcPeriod" startAt="8"/>
            </a:pPr>
            <a:r>
              <a:rPr lang="en-US" dirty="0" smtClean="0"/>
              <a:t>Information regarding the instruments which will be required for production such as fixtures, tools &amp; dimensional gauging.</a:t>
            </a:r>
          </a:p>
          <a:p>
            <a:pPr marL="457200" indent="-457200">
              <a:buAutoNum type="alphaLcPeriod" startAt="8"/>
            </a:pPr>
            <a:r>
              <a:rPr lang="en-US" dirty="0" smtClean="0"/>
              <a:t>Normal, average &amp; maximum production capacity of the plant.</a:t>
            </a:r>
          </a:p>
          <a:p>
            <a:pPr marL="457200" indent="-457200">
              <a:buAutoNum type="alphaLcPeriod" startAt="8"/>
            </a:pPr>
            <a:r>
              <a:rPr lang="en-US" dirty="0" smtClean="0"/>
              <a:t>Immediately required quantity for stock purposes and for delivery purposes.</a:t>
            </a:r>
          </a:p>
          <a:p>
            <a:pPr marL="457200" indent="-457200">
              <a:buAutoNum type="alphaLcPeriod" startAt="8"/>
            </a:pPr>
            <a:r>
              <a:rPr lang="en-US" dirty="0" smtClean="0"/>
              <a:t>Full particulars regarding the operating personnel and personnel policy of the enterprise.</a:t>
            </a:r>
          </a:p>
          <a:p>
            <a:pPr marL="457200" indent="-457200">
              <a:buFont typeface="+mj-lt"/>
              <a:buAutoNum type="alphaLcPeriod"/>
            </a:pPr>
            <a:endParaRPr lang="en-US" dirty="0" smtClean="0"/>
          </a:p>
          <a:p>
            <a:pPr marL="457200" indent="-457200">
              <a:buFont typeface="+mj-lt"/>
              <a:buAutoNum type="alphaLcPeriod"/>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7467600" cy="45719"/>
          </a:xfrm>
        </p:spPr>
        <p:txBody>
          <a:bodyPr>
            <a:normAutofit fontScale="90000"/>
          </a:bodyPr>
          <a:lstStyle/>
          <a:p>
            <a:endParaRPr lang="en-US" dirty="0"/>
          </a:p>
        </p:txBody>
      </p:sp>
      <p:sp>
        <p:nvSpPr>
          <p:cNvPr id="3" name="Content Placeholder 2"/>
          <p:cNvSpPr>
            <a:spLocks noGrp="1"/>
          </p:cNvSpPr>
          <p:nvPr>
            <p:ph sz="quarter" idx="1"/>
          </p:nvPr>
        </p:nvSpPr>
        <p:spPr>
          <a:xfrm>
            <a:off x="228600" y="228600"/>
            <a:ext cx="8305800" cy="6400800"/>
          </a:xfrm>
        </p:spPr>
        <p:txBody>
          <a:bodyPr/>
          <a:lstStyle/>
          <a:p>
            <a:pPr marL="457200" indent="-457200">
              <a:buAutoNum type="alphaLcPeriod" startAt="12"/>
            </a:pPr>
            <a:r>
              <a:rPr lang="en-US" dirty="0" smtClean="0"/>
              <a:t>Information regarding job analysis, merit rating &amp; type of training to the workers for the effective performance of different jobs.</a:t>
            </a:r>
          </a:p>
          <a:p>
            <a:pPr marL="457200" indent="-457200">
              <a:buAutoNum type="alphaLcPeriod" startAt="13"/>
            </a:pPr>
            <a:r>
              <a:rPr lang="en-US" dirty="0" smtClean="0"/>
              <a:t>Full information regarding the sources of raw materials, power generation systems and internal transport system.</a:t>
            </a:r>
          </a:p>
          <a:p>
            <a:pPr marL="457200" indent="-457200">
              <a:buAutoNum type="alphaLcPeriod" startAt="13"/>
            </a:pPr>
            <a:r>
              <a:rPr lang="en-US" dirty="0" smtClean="0"/>
              <a:t>Information regarding time fixed for each operation, rate of obsolescence of the plant &amp; loss in storage etc.</a:t>
            </a:r>
          </a:p>
          <a:p>
            <a:pPr marL="457200" indent="-457200">
              <a:buAutoNum type="alphaLcPeriod" startAt="13"/>
            </a:pPr>
            <a:r>
              <a:rPr lang="en-US" dirty="0" smtClean="0"/>
              <a:t>Fixed rate of interest on invested capital.</a:t>
            </a:r>
          </a:p>
          <a:p>
            <a:pPr marL="457200" indent="-457200">
              <a:buAutoNum type="alphaLcPeriod" startAt="13"/>
            </a:pPr>
            <a:r>
              <a:rPr lang="en-US" dirty="0" smtClean="0"/>
              <a:t>Up to date knowledge of modern developments in the field of production methods, process &amp; techniques.</a:t>
            </a:r>
          </a:p>
          <a:p>
            <a:pPr marL="457200" indent="-457200">
              <a:buAutoNum type="alphaLcPeriod" startAt="8"/>
            </a:pPr>
            <a:endParaRPr lang="en-US" dirty="0" smtClean="0"/>
          </a:p>
          <a:p>
            <a:pPr marL="457200" indent="-457200">
              <a:buAutoNum type="alphaLcPeriod" startAt="8"/>
            </a:pP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7467600" cy="45719"/>
          </a:xfrm>
        </p:spPr>
        <p:txBody>
          <a:bodyPr>
            <a:normAutofit fontScale="90000"/>
          </a:bodyPr>
          <a:lstStyle/>
          <a:p>
            <a:r>
              <a:rPr lang="en-US" dirty="0" smtClean="0"/>
              <a:t> </a:t>
            </a:r>
            <a:endParaRPr lang="en-US" dirty="0"/>
          </a:p>
        </p:txBody>
      </p:sp>
      <p:sp>
        <p:nvSpPr>
          <p:cNvPr id="3" name="Content Placeholder 2"/>
          <p:cNvSpPr>
            <a:spLocks noGrp="1"/>
          </p:cNvSpPr>
          <p:nvPr>
            <p:ph sz="quarter" idx="1"/>
          </p:nvPr>
        </p:nvSpPr>
        <p:spPr>
          <a:xfrm>
            <a:off x="228600" y="228600"/>
            <a:ext cx="8305800" cy="6400800"/>
          </a:xfrm>
        </p:spPr>
        <p:txBody>
          <a:bodyPr/>
          <a:lstStyle/>
          <a:p>
            <a:r>
              <a:rPr lang="en-US" b="1" u="sng" dirty="0" smtClean="0"/>
              <a:t>Functions of Production Planning</a:t>
            </a:r>
          </a:p>
          <a:p>
            <a:pPr>
              <a:buNone/>
            </a:pPr>
            <a:endParaRPr lang="en-US" b="1" dirty="0" smtClean="0"/>
          </a:p>
          <a:p>
            <a:pPr>
              <a:buFont typeface="Wingdings" pitchFamily="2" charset="2"/>
              <a:buChar char="Ø"/>
            </a:pPr>
            <a:r>
              <a:rPr lang="en-US" dirty="0" smtClean="0"/>
              <a:t>Product selection &amp; design</a:t>
            </a:r>
          </a:p>
          <a:p>
            <a:pPr>
              <a:buFont typeface="Wingdings" pitchFamily="2" charset="2"/>
              <a:buChar char="Ø"/>
            </a:pPr>
            <a:r>
              <a:rPr lang="en-US" dirty="0" smtClean="0"/>
              <a:t>Process selection &amp; planning</a:t>
            </a:r>
          </a:p>
          <a:p>
            <a:pPr>
              <a:buFont typeface="Wingdings" pitchFamily="2" charset="2"/>
              <a:buChar char="Ø"/>
            </a:pPr>
            <a:r>
              <a:rPr lang="en-US" dirty="0" smtClean="0"/>
              <a:t>Facility location</a:t>
            </a:r>
          </a:p>
          <a:p>
            <a:pPr>
              <a:buFont typeface="Wingdings" pitchFamily="2" charset="2"/>
              <a:buChar char="Ø"/>
            </a:pPr>
            <a:r>
              <a:rPr lang="en-US" dirty="0" smtClean="0"/>
              <a:t>Facility layout &amp; materials handling</a:t>
            </a:r>
          </a:p>
          <a:p>
            <a:pPr>
              <a:buFont typeface="Wingdings" pitchFamily="2" charset="2"/>
              <a:buChar char="Ø"/>
            </a:pPr>
            <a:r>
              <a:rPr lang="en-US" dirty="0" smtClean="0"/>
              <a:t>Capacity planning </a:t>
            </a:r>
          </a:p>
          <a:p>
            <a:pPr>
              <a:buFont typeface="Wingdings" pitchFamily="2" charset="2"/>
              <a:buChar char="Ø"/>
            </a:pPr>
            <a:r>
              <a:rPr lang="en-US" dirty="0" smtClean="0"/>
              <a:t>Procedure planning</a:t>
            </a:r>
          </a:p>
          <a:p>
            <a:pPr>
              <a:buFont typeface="Wingdings" pitchFamily="2" charset="2"/>
              <a:buChar char="Ø"/>
            </a:pPr>
            <a:r>
              <a:rPr lang="en-US" dirty="0" smtClean="0"/>
              <a:t>Estimating</a:t>
            </a:r>
          </a:p>
          <a:p>
            <a:pPr>
              <a:buFont typeface="Wingdings" pitchFamily="2" charset="2"/>
              <a:buChar char="Ø"/>
            </a:pPr>
            <a:r>
              <a:rPr lang="en-US" dirty="0" smtClean="0"/>
              <a:t>Routing</a:t>
            </a:r>
          </a:p>
          <a:p>
            <a:pPr>
              <a:buFont typeface="Wingdings" pitchFamily="2" charset="2"/>
              <a:buChar char="Ø"/>
            </a:pPr>
            <a:r>
              <a:rPr lang="en-US" dirty="0" smtClean="0"/>
              <a:t>Scheduling </a:t>
            </a:r>
          </a:p>
          <a:p>
            <a:pPr>
              <a:buFont typeface="Wingdings" pitchFamily="2" charset="2"/>
              <a:buChar char="Ø"/>
            </a:pPr>
            <a:r>
              <a:rPr lang="en-US" dirty="0" smtClean="0"/>
              <a:t>Loading</a:t>
            </a: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510</TotalTime>
  <Words>2379</Words>
  <Application>Microsoft Office PowerPoint</Application>
  <PresentationFormat>On-screen Show (4:3)</PresentationFormat>
  <Paragraphs>206</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Oriel</vt:lpstr>
      <vt:lpstr>Production planning &amp; control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Production planning &amp; control</dc:title>
  <dc:creator>mgtscissp</dc:creator>
  <cp:lastModifiedBy>HP-4</cp:lastModifiedBy>
  <cp:revision>43</cp:revision>
  <dcterms:created xsi:type="dcterms:W3CDTF">2013-03-04T09:14:13Z</dcterms:created>
  <dcterms:modified xsi:type="dcterms:W3CDTF">2018-09-04T20:10:03Z</dcterms:modified>
</cp:coreProperties>
</file>