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7F3BD-60D7-42BF-8883-82ACFC09FD36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C8711-379F-4D3E-88A8-5D6C85A62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3BD111-878F-4A56-8E28-708A0DA047B0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EF543A-5F57-4433-A190-5C16D9A4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752601"/>
            <a:ext cx="6858000" cy="3124199"/>
          </a:xfrm>
        </p:spPr>
        <p:txBody>
          <a:bodyPr>
            <a:normAutofit/>
          </a:bodyPr>
          <a:lstStyle/>
          <a:p>
            <a:pPr algn="ctr"/>
            <a:r>
              <a:rPr lang="en-US" sz="6000" i="1" u="sng" dirty="0" smtClean="0"/>
              <a:t>Plant Location</a:t>
            </a:r>
            <a:endParaRPr lang="en-US" sz="60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8305800" cy="762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- Dr. </a:t>
            </a:r>
            <a:r>
              <a:rPr lang="en-US" dirty="0" err="1" smtClean="0"/>
              <a:t>Shweta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r>
              <a:rPr lang="en-US" dirty="0" smtClean="0"/>
              <a:t> </a:t>
            </a:r>
            <a:r>
              <a:rPr lang="en-US" dirty="0" err="1" smtClean="0"/>
              <a:t>Rajale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04800"/>
            <a:ext cx="6629400" cy="6400800"/>
          </a:xfrm>
        </p:spPr>
        <p:txBody>
          <a:bodyPr/>
          <a:lstStyle/>
          <a:p>
            <a:pPr marL="342900" indent="-342900">
              <a:buAutoNum type="arabicPeriod" startAt="9"/>
            </a:pPr>
            <a:r>
              <a:rPr lang="en-US" sz="2400" u="sng" dirty="0" smtClean="0"/>
              <a:t>Government Policy</a:t>
            </a:r>
          </a:p>
          <a:p>
            <a:pPr marL="342900" indent="-342900"/>
            <a:r>
              <a:rPr lang="en-US" dirty="0" smtClean="0"/>
              <a:t>	</a:t>
            </a:r>
            <a:r>
              <a:rPr lang="en-US" sz="2000" b="0" dirty="0" smtClean="0"/>
              <a:t>- In India, government follows the policy of balanced regional growth, which is important from the point of view of defense &amp; social problems like slum, disparity of income, wealth &amp; optimum use of resources</a:t>
            </a:r>
          </a:p>
          <a:p>
            <a:pPr marL="342900" indent="-342900"/>
            <a:r>
              <a:rPr lang="en-US" sz="2000" b="0" dirty="0" smtClean="0"/>
              <a:t>	- In order to implement this policy, Government offers several incentives to locate their industrial units.</a:t>
            </a:r>
          </a:p>
          <a:p>
            <a:pPr marL="342900" indent="-342900"/>
            <a:endParaRPr lang="en-US" sz="2000" b="0" dirty="0" smtClean="0"/>
          </a:p>
          <a:p>
            <a:pPr marL="342900" indent="-342900">
              <a:buAutoNum type="arabicPeriod" startAt="10"/>
            </a:pPr>
            <a:r>
              <a:rPr lang="en-US" sz="2400" u="sng" dirty="0" smtClean="0"/>
              <a:t>Strategic Considerations</a:t>
            </a:r>
          </a:p>
          <a:p>
            <a:pPr marL="342900" indent="-342900"/>
            <a:r>
              <a:rPr lang="en-US" dirty="0" smtClean="0"/>
              <a:t>	</a:t>
            </a:r>
            <a:r>
              <a:rPr lang="en-US" sz="2000" b="0" dirty="0" smtClean="0"/>
              <a:t>- Strategic considerations like law &amp; order situation, political stability &amp; safety also influence the location decision. </a:t>
            </a:r>
          </a:p>
          <a:p>
            <a:pPr marL="342900" indent="-342900"/>
            <a:r>
              <a:rPr lang="en-US" sz="2000" b="0" dirty="0" smtClean="0"/>
              <a:t>	- Naturally, no entrepreneur will like to start the industry at a place which is not safe &amp; where there are law &amp; order disturbances.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Plant Location</a:t>
            </a:r>
            <a:endParaRPr lang="en-US" sz="3600" b="1" u="sng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dirty="0" smtClean="0"/>
              <a:t>The main objective of an industrial concern is to maximize the profit through minimize the cost of production.</a:t>
            </a:r>
          </a:p>
          <a:p>
            <a:r>
              <a:rPr lang="en-US" dirty="0" smtClean="0"/>
              <a:t>This objective can be achieved only when the plant is of right size &amp; at the right place.</a:t>
            </a:r>
          </a:p>
          <a:p>
            <a:r>
              <a:rPr lang="en-US" dirty="0" smtClean="0"/>
              <a:t>The location of plant has a direct influence on the cost of production as well as on the effectiveness of the marketing. </a:t>
            </a:r>
          </a:p>
          <a:p>
            <a:r>
              <a:rPr lang="en-US" dirty="0" smtClean="0"/>
              <a:t>Manufacturing &amp; distribution may get effected badly simply by virtue of the wrong choice of the plant location. </a:t>
            </a:r>
          </a:p>
          <a:p>
            <a:r>
              <a:rPr lang="en-US" dirty="0" smtClean="0"/>
              <a:t>Once a plant location is chosen, it cannot be changed in the near future.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01000" cy="11430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Operational strategies for multiple facilities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79248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000" b="1" u="sng" dirty="0" smtClean="0"/>
              <a:t>Separate facilities for different products/services</a:t>
            </a:r>
          </a:p>
          <a:p>
            <a:pPr marL="514350" indent="-514350">
              <a:buNone/>
            </a:pPr>
            <a:r>
              <a:rPr lang="en-US" dirty="0" smtClean="0"/>
              <a:t>	- Companies which are into diversified product/service ranges prefer to have separate facilities for each of these.</a:t>
            </a:r>
          </a:p>
          <a:p>
            <a:pPr marL="514350" indent="-514350">
              <a:buNone/>
            </a:pPr>
            <a:r>
              <a:rPr lang="en-US" dirty="0" smtClean="0"/>
              <a:t>	- Each facility takes care of the entire market or total geographical area for a particular product/service.</a:t>
            </a:r>
          </a:p>
          <a:p>
            <a:pPr marL="514350" indent="-514350">
              <a:buNone/>
            </a:pPr>
            <a:r>
              <a:rPr lang="en-US" dirty="0" smtClean="0"/>
              <a:t>	- This is done to avoid confusion &amp; bring about economies of scale.</a:t>
            </a:r>
          </a:p>
          <a:p>
            <a:pPr marL="514350" indent="-514350">
              <a:buNone/>
            </a:pPr>
            <a:r>
              <a:rPr lang="en-US" dirty="0" smtClean="0"/>
              <a:t>	- Manufacturing companies such as LG, Videocon, BPL etc have separate plants for TVs, washing machines, microwave ovens, refrigerators etc.</a:t>
            </a:r>
          </a:p>
          <a:p>
            <a:pPr marL="514350" indent="-514350">
              <a:buNone/>
            </a:pPr>
            <a:r>
              <a:rPr lang="en-US" dirty="0" smtClean="0"/>
              <a:t>	- Second example is ICICI(banking, insurance, mutual funds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7772400" cy="65532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sz="2000" b="1" u="sng" dirty="0" smtClean="0"/>
              <a:t>Separate facilities to serve different geographical areas</a:t>
            </a:r>
            <a:endParaRPr lang="en-US" b="1" u="sng" dirty="0" smtClean="0"/>
          </a:p>
          <a:p>
            <a:pPr marL="457200" indent="-457200">
              <a:buNone/>
            </a:pPr>
            <a:r>
              <a:rPr lang="en-US" dirty="0" smtClean="0"/>
              <a:t>	- Pepsi &amp; Coca-Cola offer a perfect example of this strategy.</a:t>
            </a:r>
          </a:p>
          <a:p>
            <a:pPr marL="457200" indent="-457200">
              <a:buNone/>
            </a:pPr>
            <a:r>
              <a:rPr lang="en-US" dirty="0" smtClean="0"/>
              <a:t>	- Both these companies have bottling plants scattered all over the country, which supply to different regions.</a:t>
            </a:r>
          </a:p>
          <a:p>
            <a:pPr marL="457200" indent="-457200">
              <a:buNone/>
            </a:pPr>
            <a:r>
              <a:rPr lang="en-US" dirty="0" smtClean="0"/>
              <a:t>	- This strategy reduces the overall transportation cost &amp; the lead time for supplying goods in the market.</a:t>
            </a:r>
          </a:p>
          <a:p>
            <a:pPr marL="457200" indent="-457200">
              <a:buNone/>
            </a:pPr>
            <a:r>
              <a:rPr lang="en-US" dirty="0" smtClean="0"/>
              <a:t>	-  Prompt actions can be taken  to deal with sudden changes in demand.</a:t>
            </a:r>
          </a:p>
          <a:p>
            <a:pPr marL="457200" indent="-457200">
              <a:buNone/>
            </a:pPr>
            <a:r>
              <a:rPr lang="en-US" dirty="0" smtClean="0"/>
              <a:t>	- Service sector </a:t>
            </a:r>
            <a:r>
              <a:rPr lang="en-US" dirty="0" err="1" smtClean="0"/>
              <a:t>organisations</a:t>
            </a:r>
            <a:r>
              <a:rPr lang="en-US" dirty="0" smtClean="0"/>
              <a:t> such as banks, insurance companies, hospitals &amp; courier services also have multiple offices to serve different regions/geographical areas.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7848600" cy="63246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b="1" dirty="0" smtClean="0"/>
              <a:t>Separate facilities for different processes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indent="-457200">
              <a:buNone/>
            </a:pPr>
            <a:r>
              <a:rPr lang="en-US" sz="2000" b="1" dirty="0" smtClean="0"/>
              <a:t>	</a:t>
            </a:r>
            <a:r>
              <a:rPr lang="en-US" b="1" dirty="0" smtClean="0"/>
              <a:t>- Many </a:t>
            </a:r>
            <a:r>
              <a:rPr lang="en-US" b="1" dirty="0" err="1" smtClean="0"/>
              <a:t>colour</a:t>
            </a:r>
            <a:r>
              <a:rPr lang="en-US" b="1" dirty="0" smtClean="0"/>
              <a:t> TV manufacturers have separate facilities for manufacturing picture tubes, which are major components used to manufacture a TV set.</a:t>
            </a:r>
          </a:p>
          <a:p>
            <a:pPr marL="457200" indent="-457200">
              <a:buNone/>
            </a:pPr>
            <a:endParaRPr lang="en-US" b="1" dirty="0" smtClean="0"/>
          </a:p>
          <a:p>
            <a:pPr marL="457200" indent="-457200">
              <a:buNone/>
            </a:pPr>
            <a:r>
              <a:rPr lang="en-US" b="1" dirty="0" smtClean="0"/>
              <a:t>	- Reliance industries manufacture the raw material at their own at different manufacturing units. 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"/>
            <a:ext cx="6934200" cy="685799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Factors Influencing Location</a:t>
            </a:r>
            <a:endParaRPr lang="en-US" sz="3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838200"/>
            <a:ext cx="6934200" cy="5791200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en-US" sz="2400" b="1" dirty="0" smtClean="0"/>
              <a:t>1.	</a:t>
            </a:r>
            <a:r>
              <a:rPr lang="en-US" sz="2400" u="sng" dirty="0" smtClean="0"/>
              <a:t>Availability of raw materials</a:t>
            </a:r>
          </a:p>
          <a:p>
            <a:pPr marL="514350" indent="-514350" algn="just"/>
            <a:r>
              <a:rPr lang="en-US" sz="2400" b="1" dirty="0" smtClean="0"/>
              <a:t>		- </a:t>
            </a:r>
            <a:r>
              <a:rPr lang="en-US" sz="2400" b="0" dirty="0" smtClean="0"/>
              <a:t>Raw materials are available in required quantity and that of required quality so that the regular flow of production can be maintained and production cost can be minimized.</a:t>
            </a:r>
          </a:p>
          <a:p>
            <a:pPr marL="514350" indent="-514350" algn="just"/>
            <a:r>
              <a:rPr lang="en-US" sz="2400" b="0" dirty="0" smtClean="0"/>
              <a:t>		-The localization of cotton textile industry in Mumbai &amp; </a:t>
            </a:r>
            <a:r>
              <a:rPr lang="en-US" sz="2400" b="0" dirty="0" err="1" smtClean="0"/>
              <a:t>Ahmedabad</a:t>
            </a:r>
            <a:r>
              <a:rPr lang="en-US" sz="2400" b="0" dirty="0" smtClean="0"/>
              <a:t>, Jute in Calcutta, iron &amp; steel in Jamshedpur are influenced by only this factor.</a:t>
            </a:r>
          </a:p>
          <a:p>
            <a:pPr marL="514350" indent="-514350" algn="just"/>
            <a:r>
              <a:rPr lang="en-US" sz="2400" b="1" dirty="0" smtClean="0"/>
              <a:t>2.	</a:t>
            </a:r>
            <a:r>
              <a:rPr lang="en-US" sz="2400" b="1" u="sng" dirty="0" smtClean="0"/>
              <a:t>Proximity to the market</a:t>
            </a:r>
          </a:p>
          <a:p>
            <a:pPr marL="514350" indent="-514350" algn="l"/>
            <a:r>
              <a:rPr lang="en-US" b="1" dirty="0" smtClean="0"/>
              <a:t>	- </a:t>
            </a:r>
            <a:r>
              <a:rPr lang="en-US" sz="2400" b="0" dirty="0" smtClean="0"/>
              <a:t>Market should be easily reachable</a:t>
            </a:r>
          </a:p>
          <a:p>
            <a:pPr marL="514350" indent="-514350" algn="l"/>
            <a:r>
              <a:rPr lang="en-US" sz="2400" b="0" dirty="0" smtClean="0"/>
              <a:t>	- Industries producing perishable or fragile commodities are also attracted towards  market because of savings, in time, and transportation cost.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45720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52400"/>
            <a:ext cx="6934200" cy="65532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AutoNum type="arabicPeriod" startAt="3"/>
            </a:pPr>
            <a:r>
              <a:rPr lang="en-US" sz="2800" b="1" u="sng" dirty="0" err="1" smtClean="0"/>
              <a:t>Labour</a:t>
            </a:r>
            <a:r>
              <a:rPr lang="en-US" sz="2800" b="1" u="sng" dirty="0" smtClean="0"/>
              <a:t> cost &amp; </a:t>
            </a:r>
            <a:r>
              <a:rPr lang="en-US" sz="2800" b="1" u="sng" dirty="0" err="1" smtClean="0"/>
              <a:t>labour</a:t>
            </a:r>
            <a:r>
              <a:rPr lang="en-US" sz="2800" b="1" u="sng" dirty="0" smtClean="0"/>
              <a:t> supply</a:t>
            </a:r>
          </a:p>
          <a:p>
            <a:pPr marL="514350" indent="-514350" algn="l"/>
            <a:r>
              <a:rPr lang="en-US" b="1" dirty="0" smtClean="0"/>
              <a:t>	</a:t>
            </a:r>
            <a:r>
              <a:rPr lang="en-US" b="0" dirty="0" smtClean="0"/>
              <a:t>- </a:t>
            </a:r>
            <a:r>
              <a:rPr lang="en-US" sz="2800" b="0" dirty="0" smtClean="0"/>
              <a:t>An unit can be started at a place where the right type of </a:t>
            </a:r>
            <a:r>
              <a:rPr lang="en-US" sz="2800" b="0" dirty="0" err="1" smtClean="0"/>
              <a:t>labour</a:t>
            </a:r>
            <a:r>
              <a:rPr lang="en-US" sz="2800" b="0" dirty="0" smtClean="0"/>
              <a:t> is abundantly available at reasonable wages.</a:t>
            </a:r>
          </a:p>
          <a:p>
            <a:pPr marL="514350" indent="-514350" algn="l"/>
            <a:r>
              <a:rPr lang="en-US" sz="2800" b="0" dirty="0" smtClean="0"/>
              <a:t>	- Skilled </a:t>
            </a:r>
            <a:r>
              <a:rPr lang="en-US" sz="2800" b="0" dirty="0" err="1" smtClean="0"/>
              <a:t>labour</a:t>
            </a:r>
            <a:r>
              <a:rPr lang="en-US" sz="2800" b="0" dirty="0" smtClean="0"/>
              <a:t> can be attracted even from distant places by allowing them reasonable remuneration but for the supply of unskilled </a:t>
            </a:r>
            <a:r>
              <a:rPr lang="en-US" sz="2800" b="0" dirty="0" err="1" smtClean="0"/>
              <a:t>labour</a:t>
            </a:r>
            <a:r>
              <a:rPr lang="en-US" sz="2800" b="0" dirty="0" smtClean="0"/>
              <a:t> , the industry has mainly to depend upon the local supply.</a:t>
            </a:r>
            <a:endParaRPr lang="en-US" sz="2400" dirty="0" smtClean="0"/>
          </a:p>
          <a:p>
            <a:pPr marL="514350" indent="-514350" algn="l">
              <a:buAutoNum type="arabicPeriod" startAt="4"/>
            </a:pPr>
            <a:r>
              <a:rPr lang="en-US" sz="2800" b="1" u="sng" dirty="0" smtClean="0"/>
              <a:t>Transportation cost &amp; Communication Facility</a:t>
            </a:r>
          </a:p>
          <a:p>
            <a:pPr marL="514350" indent="-514350" algn="l"/>
            <a:r>
              <a:rPr lang="en-US" sz="2400" b="1" dirty="0" smtClean="0"/>
              <a:t>	_ </a:t>
            </a:r>
            <a:r>
              <a:rPr lang="en-US" sz="2800" b="0" dirty="0" smtClean="0"/>
              <a:t>Transportation services are required for assembling of raw materials &amp; distribution of the finished products to the market/consumer centers.</a:t>
            </a:r>
          </a:p>
          <a:p>
            <a:pPr marL="514350" indent="-514350" algn="l"/>
            <a:r>
              <a:rPr lang="en-US" sz="2800" b="0" dirty="0" smtClean="0"/>
              <a:t>	- While selecting the location, it should be seen that adequate transportation facilities(road, rail, water or air) are available at reasonable rates.</a:t>
            </a:r>
          </a:p>
          <a:p>
            <a:pPr marL="514350" indent="-514350" algn="l"/>
            <a:r>
              <a:rPr lang="en-US" sz="2800" b="0" dirty="0" smtClean="0"/>
              <a:t>	- This is the reason why most of the industries are located at the junction points of water, air. rail or road transport. 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52400"/>
            <a:ext cx="6629400" cy="6553200"/>
          </a:xfrm>
        </p:spPr>
        <p:txBody>
          <a:bodyPr>
            <a:normAutofit/>
          </a:bodyPr>
          <a:lstStyle/>
          <a:p>
            <a:pPr marL="342900" indent="-342900">
              <a:buAutoNum type="arabicPeriod" startAt="5"/>
            </a:pPr>
            <a:r>
              <a:rPr lang="en-US" sz="2400" u="sng" dirty="0" smtClean="0"/>
              <a:t>Fuel &amp; Power</a:t>
            </a:r>
          </a:p>
          <a:p>
            <a:pPr marL="342900" indent="-342900"/>
            <a:r>
              <a:rPr lang="en-US" dirty="0" smtClean="0"/>
              <a:t>	</a:t>
            </a:r>
            <a:r>
              <a:rPr lang="en-US" sz="2200" b="0" dirty="0" smtClean="0"/>
              <a:t>- Industries that use coal as a major source of fuel &amp; power are attracted towards coal deposits. </a:t>
            </a:r>
            <a:endParaRPr lang="en-US" sz="2200" b="0" smtClean="0"/>
          </a:p>
          <a:p>
            <a:pPr marL="342900" indent="-342900"/>
            <a:endParaRPr lang="en-US" sz="2200" b="0" dirty="0" smtClean="0"/>
          </a:p>
          <a:p>
            <a:pPr marL="342900" indent="-342900"/>
            <a:r>
              <a:rPr lang="en-US" sz="2200" b="0" dirty="0" smtClean="0"/>
              <a:t>	- So, steel industry in India is located near the coal deposits.</a:t>
            </a:r>
          </a:p>
          <a:p>
            <a:pPr marL="342900" indent="-342900"/>
            <a:endParaRPr lang="en-US" sz="2200" b="0" dirty="0" smtClean="0"/>
          </a:p>
          <a:p>
            <a:pPr marL="342900" indent="-342900">
              <a:buAutoNum type="arabicPeriod" startAt="6"/>
            </a:pPr>
            <a:r>
              <a:rPr lang="en-US" sz="2400" u="sng" dirty="0" smtClean="0"/>
              <a:t>Climatic Considerations</a:t>
            </a:r>
          </a:p>
          <a:p>
            <a:pPr marL="342900" indent="-342900"/>
            <a:r>
              <a:rPr lang="en-US" dirty="0" smtClean="0"/>
              <a:t>	</a:t>
            </a:r>
            <a:r>
              <a:rPr lang="en-US" sz="2000" b="0" dirty="0" smtClean="0"/>
              <a:t>- Some industries need special type of climate to run the unit effectively.</a:t>
            </a:r>
          </a:p>
          <a:p>
            <a:pPr marL="342900" indent="-342900"/>
            <a:endParaRPr lang="en-US" sz="2000" b="0" dirty="0" smtClean="0"/>
          </a:p>
          <a:p>
            <a:pPr marL="342900" indent="-342900"/>
            <a:r>
              <a:rPr lang="en-US" sz="2000" b="0" dirty="0" smtClean="0"/>
              <a:t>	- Cotton industries requires a humid climate &amp; therefore it is mainly </a:t>
            </a:r>
            <a:r>
              <a:rPr lang="en-US" sz="2000" b="0" dirty="0" err="1" smtClean="0"/>
              <a:t>localised</a:t>
            </a:r>
            <a:r>
              <a:rPr lang="en-US" sz="2000" b="0" dirty="0" smtClean="0"/>
              <a:t> at Mumbai, </a:t>
            </a:r>
            <a:r>
              <a:rPr lang="en-US" sz="2000" b="0" dirty="0" err="1" smtClean="0"/>
              <a:t>Ahmedabad</a:t>
            </a:r>
            <a:r>
              <a:rPr lang="en-US" sz="2000" b="0" dirty="0" smtClean="0"/>
              <a:t> etc.</a:t>
            </a:r>
            <a:endParaRPr lang="en-US" b="0" dirty="0" smtClean="0"/>
          </a:p>
          <a:p>
            <a:pPr marL="342900" indent="-342900"/>
            <a:endParaRPr lang="en-US" b="0" dirty="0" smtClean="0"/>
          </a:p>
          <a:p>
            <a:pPr marL="342900" indent="-342900"/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52400"/>
            <a:ext cx="6705600" cy="6553200"/>
          </a:xfrm>
        </p:spPr>
        <p:txBody>
          <a:bodyPr/>
          <a:lstStyle/>
          <a:p>
            <a:pPr marL="342900" indent="-342900">
              <a:buAutoNum type="arabicPeriod" startAt="7"/>
            </a:pPr>
            <a:r>
              <a:rPr lang="en-US" sz="2400" u="sng" dirty="0" smtClean="0"/>
              <a:t>Momentum of an early start</a:t>
            </a:r>
          </a:p>
          <a:p>
            <a:pPr marL="342900" indent="-342900"/>
            <a:r>
              <a:rPr lang="en-US" dirty="0" smtClean="0"/>
              <a:t>	</a:t>
            </a:r>
            <a:r>
              <a:rPr lang="en-US" sz="2000" b="0" dirty="0" smtClean="0"/>
              <a:t>-  Some places got </a:t>
            </a:r>
            <a:r>
              <a:rPr lang="en-US" sz="2000" b="0" dirty="0" err="1" smtClean="0"/>
              <a:t>localised</a:t>
            </a:r>
            <a:r>
              <a:rPr lang="en-US" sz="2000" b="0" dirty="0" smtClean="0"/>
              <a:t> only because of one or two units of that industry started production there.</a:t>
            </a:r>
          </a:p>
          <a:p>
            <a:pPr marL="342900" indent="-342900"/>
            <a:r>
              <a:rPr lang="en-US" sz="2000" b="0" dirty="0" smtClean="0"/>
              <a:t>	- With the passage of time, these places gained importance &amp; attracted other units of the industry.</a:t>
            </a:r>
          </a:p>
          <a:p>
            <a:pPr marL="342900" indent="-342900"/>
            <a:r>
              <a:rPr lang="en-US" sz="2000" b="0" dirty="0" smtClean="0"/>
              <a:t>	-As a place gains importance, certain facilities usually begin to develop.</a:t>
            </a:r>
          </a:p>
          <a:p>
            <a:pPr marL="342900" indent="-342900"/>
            <a:endParaRPr lang="en-US" sz="2000" b="0" dirty="0" smtClean="0"/>
          </a:p>
          <a:p>
            <a:pPr marL="457200" indent="-457200">
              <a:buAutoNum type="arabicPeriod" startAt="8"/>
            </a:pPr>
            <a:r>
              <a:rPr lang="en-US" sz="2400" u="sng" dirty="0" smtClean="0"/>
              <a:t>Personal </a:t>
            </a:r>
            <a:r>
              <a:rPr lang="en-US" sz="2400" u="sng" dirty="0" err="1" smtClean="0"/>
              <a:t>Prefernces</a:t>
            </a:r>
            <a:endParaRPr lang="en-US" sz="2400" u="sng" dirty="0" smtClean="0"/>
          </a:p>
          <a:p>
            <a:pPr marL="457200" indent="-457200"/>
            <a:r>
              <a:rPr lang="en-US" sz="2000" b="0" dirty="0" smtClean="0"/>
              <a:t>	- Personal preferences &amp; prejudices of an entrepreneur also play an important role in the choice of location.</a:t>
            </a:r>
          </a:p>
          <a:p>
            <a:pPr marL="457200" indent="-457200"/>
            <a:r>
              <a:rPr lang="en-US" sz="2000" b="0" dirty="0" smtClean="0"/>
              <a:t>	- Economic considerations do not consider much.</a:t>
            </a:r>
          </a:p>
          <a:p>
            <a:pPr marL="457200" indent="-457200"/>
            <a:r>
              <a:rPr lang="en-US" sz="2000" b="0" dirty="0" smtClean="0"/>
              <a:t>	- Mr. Ford started car manufacturing motor in  Detroit because it was his hometown.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148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Plant Location</vt:lpstr>
      <vt:lpstr>Plant Location</vt:lpstr>
      <vt:lpstr>Operational strategies for multiple facilities</vt:lpstr>
      <vt:lpstr>PowerPoint Presentation</vt:lpstr>
      <vt:lpstr>PowerPoint Presentation</vt:lpstr>
      <vt:lpstr>Factors Influencing Location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Location</dc:title>
  <dc:creator>mgtscissp</dc:creator>
  <cp:lastModifiedBy>HP-4</cp:lastModifiedBy>
  <cp:revision>24</cp:revision>
  <dcterms:created xsi:type="dcterms:W3CDTF">2013-01-28T06:34:27Z</dcterms:created>
  <dcterms:modified xsi:type="dcterms:W3CDTF">2018-09-04T20:08:23Z</dcterms:modified>
</cp:coreProperties>
</file>