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ECCAC0E-9945-452C-A8AC-CBA21307B25B}" type="datetimeFigureOut">
              <a:rPr lang="en-US" smtClean="0"/>
              <a:pPr/>
              <a:t>9/4/2018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74F0C48-3267-429E-8F81-A130EA0BC9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CCAC0E-9945-452C-A8AC-CBA21307B25B}" type="datetimeFigureOut">
              <a:rPr lang="en-US" smtClean="0"/>
              <a:pPr/>
              <a:t>9/4/2018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4F0C48-3267-429E-8F81-A130EA0BC9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ECCAC0E-9945-452C-A8AC-CBA21307B25B}" type="datetimeFigureOut">
              <a:rPr lang="en-US" smtClean="0"/>
              <a:pPr/>
              <a:t>9/4/2018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74F0C48-3267-429E-8F81-A130EA0BC9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CCAC0E-9945-452C-A8AC-CBA21307B25B}" type="datetimeFigureOut">
              <a:rPr lang="en-US" smtClean="0"/>
              <a:pPr/>
              <a:t>9/4/2018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4F0C48-3267-429E-8F81-A130EA0BC9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ECCAC0E-9945-452C-A8AC-CBA21307B25B}" type="datetimeFigureOut">
              <a:rPr lang="en-US" smtClean="0"/>
              <a:pPr/>
              <a:t>9/4/2018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74F0C48-3267-429E-8F81-A130EA0BC9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CCAC0E-9945-452C-A8AC-CBA21307B25B}" type="datetimeFigureOut">
              <a:rPr lang="en-US" smtClean="0"/>
              <a:pPr/>
              <a:t>9/4/2018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4F0C48-3267-429E-8F81-A130EA0BC9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CCAC0E-9945-452C-A8AC-CBA21307B25B}" type="datetimeFigureOut">
              <a:rPr lang="en-US" smtClean="0"/>
              <a:pPr/>
              <a:t>9/4/2018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74F0C48-3267-429E-8F81-A130EA0BC9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CCAC0E-9945-452C-A8AC-CBA21307B25B}" type="datetimeFigureOut">
              <a:rPr lang="en-US" smtClean="0"/>
              <a:pPr/>
              <a:t>9/4/2018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74F0C48-3267-429E-8F81-A130EA0BC9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ECCAC0E-9945-452C-A8AC-CBA21307B25B}" type="datetimeFigureOut">
              <a:rPr lang="en-US" smtClean="0"/>
              <a:pPr/>
              <a:t>9/4/2018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74F0C48-3267-429E-8F81-A130EA0BC9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CCAC0E-9945-452C-A8AC-CBA21307B25B}" type="datetimeFigureOut">
              <a:rPr lang="en-US" smtClean="0"/>
              <a:pPr/>
              <a:t>9/4/2018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4F0C48-3267-429E-8F81-A130EA0BC9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ECCAC0E-9945-452C-A8AC-CBA21307B25B}" type="datetimeFigureOut">
              <a:rPr lang="en-US" smtClean="0"/>
              <a:pPr/>
              <a:t>9/4/2018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4F0C48-3267-429E-8F81-A130EA0BC96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ECCAC0E-9945-452C-A8AC-CBA21307B25B}" type="datetimeFigureOut">
              <a:rPr lang="en-US" smtClean="0"/>
              <a:pPr/>
              <a:t>9/4/2018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74F0C48-3267-429E-8F81-A130EA0BC9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533400"/>
            <a:ext cx="5791200" cy="3657600"/>
          </a:xfrm>
          <a:effectLst>
            <a:innerShdw blurRad="63500" dist="50800" dir="13500000">
              <a:prstClr val="black">
                <a:alpha val="50000"/>
              </a:prstClr>
            </a:innerShdw>
          </a:effectLst>
        </p:spPr>
        <p:txBody>
          <a:bodyPr/>
          <a:lstStyle/>
          <a:p>
            <a:pPr algn="ctr"/>
            <a:r>
              <a:rPr lang="en-US" sz="5400" u="sng" smtClean="0"/>
              <a:t>Layout</a:t>
            </a:r>
            <a:endParaRPr lang="en-US" sz="5400" u="sng" dirty="0"/>
          </a:p>
        </p:txBody>
      </p:sp>
      <p:sp>
        <p:nvSpPr>
          <p:cNvPr id="3" name="Subtitle 2"/>
          <p:cNvSpPr>
            <a:spLocks noGrp="1"/>
          </p:cNvSpPr>
          <p:nvPr>
            <p:ph type="subTitle" idx="1"/>
          </p:nvPr>
        </p:nvSpPr>
        <p:spPr>
          <a:xfrm>
            <a:off x="3429000" y="6172200"/>
            <a:ext cx="5410200" cy="381000"/>
          </a:xfrm>
        </p:spPr>
        <p:txBody>
          <a:bodyPr>
            <a:normAutofit/>
          </a:bodyPr>
          <a:lstStyle/>
          <a:p>
            <a:r>
              <a:rPr lang="en-US" dirty="0" smtClean="0"/>
              <a:t>Dr. </a:t>
            </a:r>
            <a:r>
              <a:rPr lang="en-US" dirty="0" err="1" smtClean="0"/>
              <a:t>Shweta</a:t>
            </a:r>
            <a:r>
              <a:rPr lang="en-US" dirty="0" smtClean="0"/>
              <a:t> </a:t>
            </a:r>
            <a:r>
              <a:rPr lang="en-US" dirty="0" err="1" smtClean="0"/>
              <a:t>Patil</a:t>
            </a:r>
            <a:r>
              <a:rPr lang="en-US" dirty="0" smtClean="0"/>
              <a:t> </a:t>
            </a:r>
            <a:r>
              <a:rPr lang="en-US" dirty="0" err="1" smtClean="0"/>
              <a:t>Rajale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0"/>
            <a:ext cx="7848600" cy="6858000"/>
          </a:xfrm>
        </p:spPr>
        <p:txBody>
          <a:bodyPr>
            <a:noAutofit/>
          </a:bodyPr>
          <a:lstStyle/>
          <a:p>
            <a:pPr marL="514350" indent="-514350">
              <a:buAutoNum type="arabicPeriod" startAt="9"/>
            </a:pPr>
            <a:r>
              <a:rPr lang="en-US" sz="2000" b="1" u="sng" dirty="0" smtClean="0"/>
              <a:t>Nature of material</a:t>
            </a:r>
          </a:p>
          <a:p>
            <a:pPr marL="514350" indent="-514350">
              <a:buNone/>
            </a:pPr>
            <a:r>
              <a:rPr lang="en-US" sz="2800" dirty="0" smtClean="0"/>
              <a:t>	</a:t>
            </a:r>
            <a:r>
              <a:rPr lang="en-US" sz="1900" dirty="0" smtClean="0"/>
              <a:t>- The important factors related to the materials that helps select a plant layout are design specifications of material, physical &amp; chemical properties of material, quantity &amp; quality of materials and combinations of materials. So, material storage &amp; materials handling should be given high consideration.</a:t>
            </a:r>
          </a:p>
          <a:p>
            <a:pPr marL="514350" indent="-514350">
              <a:buNone/>
            </a:pPr>
            <a:r>
              <a:rPr lang="en-US" sz="1900" dirty="0" smtClean="0"/>
              <a:t>	- This affects the space &amp; the efficiency of the production process in the plant.</a:t>
            </a:r>
          </a:p>
          <a:p>
            <a:pPr marL="514350" indent="-514350">
              <a:buNone/>
            </a:pPr>
            <a:r>
              <a:rPr lang="en-US" sz="1900" dirty="0" smtClean="0"/>
              <a:t>	- This helps in enhancing the economic production of goods.</a:t>
            </a:r>
          </a:p>
          <a:p>
            <a:pPr marL="514350" indent="-514350">
              <a:buNone/>
            </a:pPr>
            <a:r>
              <a:rPr lang="en-US" sz="1900" dirty="0" smtClean="0"/>
              <a:t>	- It also helps in prompting the material flow and creating a conceived material handling system.</a:t>
            </a:r>
          </a:p>
          <a:p>
            <a:pPr marL="514350" indent="-514350">
              <a:buAutoNum type="arabicPeriod" startAt="10"/>
            </a:pPr>
            <a:r>
              <a:rPr lang="en-US" sz="2000" b="1" u="sng" dirty="0" smtClean="0"/>
              <a:t>Human factor &amp; working conditions</a:t>
            </a:r>
          </a:p>
          <a:p>
            <a:pPr marL="514350" indent="-514350">
              <a:buNone/>
            </a:pPr>
            <a:r>
              <a:rPr lang="en-US" sz="2000" dirty="0" smtClean="0"/>
              <a:t>	- Man is </a:t>
            </a:r>
            <a:r>
              <a:rPr lang="en-US" sz="1900" dirty="0" smtClean="0"/>
              <a:t>the</a:t>
            </a:r>
            <a:r>
              <a:rPr lang="en-US" sz="2000" dirty="0" smtClean="0"/>
              <a:t> most important factor of production and therefore special consideration for their safety &amp; comforts should be given while planning a layout.</a:t>
            </a:r>
          </a:p>
          <a:p>
            <a:pPr marL="514350" indent="-514350">
              <a:buNone/>
            </a:pPr>
            <a:r>
              <a:rPr lang="en-US" sz="2000" dirty="0" smtClean="0"/>
              <a:t>	- Obstruction-free floor, safety-equipments(within reachable),provision of rest rooms, drinking water, lavatory and other services should be provided to the workers.</a:t>
            </a:r>
          </a:p>
          <a:p>
            <a:pPr marL="514350" indent="-514350">
              <a:buNone/>
            </a:pPr>
            <a:r>
              <a:rPr lang="en-US" sz="2000" dirty="0" smtClean="0"/>
              <a:t>	- Sufficient space should also be provided for free movement of workers. </a:t>
            </a:r>
          </a:p>
          <a:p>
            <a:pPr>
              <a:buNone/>
            </a:pPr>
            <a:r>
              <a:rPr lang="en-US" sz="2400" dirty="0" smtClean="0"/>
              <a:t>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0"/>
            <a:ext cx="7924800" cy="6705600"/>
          </a:xfrm>
        </p:spPr>
        <p:txBody>
          <a:bodyPr/>
          <a:lstStyle/>
          <a:p>
            <a:pPr marL="514350" indent="-514350">
              <a:buAutoNum type="arabicPeriod" startAt="11"/>
            </a:pPr>
            <a:r>
              <a:rPr lang="en-US" sz="2400" b="1" u="sng" dirty="0" smtClean="0"/>
              <a:t>Waiting &amp; service centers</a:t>
            </a:r>
          </a:p>
          <a:p>
            <a:pPr marL="514350" indent="-514350">
              <a:buNone/>
            </a:pPr>
            <a:r>
              <a:rPr lang="en-US" dirty="0" smtClean="0"/>
              <a:t>	</a:t>
            </a:r>
            <a:r>
              <a:rPr lang="en-US" sz="2000" dirty="0" smtClean="0"/>
              <a:t>- The plant layout should maintain centers for quality check of goods.</a:t>
            </a:r>
          </a:p>
          <a:p>
            <a:pPr marL="514350" indent="-514350">
              <a:buNone/>
            </a:pPr>
            <a:r>
              <a:rPr lang="en-US" sz="2000" dirty="0" smtClean="0"/>
              <a:t>	- Every layout must provide the men &amp; equipment that can lubricate, repair and can even replace the parts of the machine to avoid plant deterioration.  </a:t>
            </a:r>
          </a:p>
          <a:p>
            <a:pPr marL="514350" indent="-514350">
              <a:buNone/>
            </a:pPr>
            <a:r>
              <a:rPr lang="en-US" sz="2000" dirty="0" smtClean="0"/>
              <a:t>	- Other service facilities which require attention include steam lines, water pipe lines, electricity wires, sewage and waste disposal.</a:t>
            </a:r>
          </a:p>
          <a:p>
            <a:pPr marL="514350" indent="-514350">
              <a:buNone/>
            </a:pPr>
            <a:endParaRPr lang="en-US" sz="2000" dirty="0" smtClean="0"/>
          </a:p>
          <a:p>
            <a:pPr marL="514350" indent="-514350">
              <a:buAutoNum type="arabicPeriod" startAt="12"/>
            </a:pPr>
            <a:r>
              <a:rPr lang="en-US" sz="2400" b="1" u="sng" dirty="0" smtClean="0"/>
              <a:t>Characteristics of the building</a:t>
            </a:r>
          </a:p>
          <a:p>
            <a:pPr marL="514350" indent="-514350">
              <a:buNone/>
            </a:pPr>
            <a:r>
              <a:rPr lang="en-US" sz="2000" dirty="0" smtClean="0"/>
              <a:t>	- Characteristics such as covered &amp; open areas, number of stores, facilities of elevators, parking area etc.</a:t>
            </a:r>
          </a:p>
          <a:p>
            <a:pPr marL="514350" indent="-514350">
              <a:buNone/>
            </a:pPr>
            <a:r>
              <a:rPr lang="en-US" sz="2000" dirty="0" smtClean="0"/>
              <a:t>	- In most of the cases, where building is hired, layout is to be done within the available space.</a:t>
            </a:r>
          </a:p>
          <a:p>
            <a:pPr marL="514350" indent="-514350">
              <a:buNone/>
            </a:pPr>
            <a:r>
              <a:rPr lang="en-US" sz="2000" dirty="0" smtClean="0"/>
              <a:t>	- Special type of construction is needed to accommodate huge, technical, complex or sophisticated machines and equipment.</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543800" cy="609600"/>
          </a:xfrm>
        </p:spPr>
        <p:txBody>
          <a:bodyPr>
            <a:normAutofit/>
          </a:bodyPr>
          <a:lstStyle/>
          <a:p>
            <a:r>
              <a:rPr lang="en-US" sz="2800" u="sng" dirty="0" smtClean="0"/>
              <a:t>Characteristics of an efficient layout</a:t>
            </a:r>
            <a:endParaRPr lang="en-US" sz="2800" u="sng" dirty="0"/>
          </a:p>
        </p:txBody>
      </p:sp>
      <p:sp>
        <p:nvSpPr>
          <p:cNvPr id="3" name="Content Placeholder 2"/>
          <p:cNvSpPr>
            <a:spLocks noGrp="1"/>
          </p:cNvSpPr>
          <p:nvPr>
            <p:ph idx="1"/>
          </p:nvPr>
        </p:nvSpPr>
        <p:spPr>
          <a:xfrm>
            <a:off x="228600" y="685800"/>
            <a:ext cx="7772400" cy="5943600"/>
          </a:xfrm>
        </p:spPr>
        <p:txBody>
          <a:bodyPr>
            <a:normAutofit fontScale="92500" lnSpcReduction="10000"/>
          </a:bodyPr>
          <a:lstStyle/>
          <a:p>
            <a:r>
              <a:rPr lang="en-US" dirty="0" smtClean="0"/>
              <a:t> In an effective plant layout, there should be a smooth flow of production. Raw materials &amp; workers should be available to each machine without any difficulty and much delay.</a:t>
            </a:r>
          </a:p>
          <a:p>
            <a:r>
              <a:rPr lang="en-US" dirty="0" smtClean="0"/>
              <a:t>There should be optimum utilization of the available space.</a:t>
            </a:r>
          </a:p>
          <a:p>
            <a:r>
              <a:rPr lang="en-US" dirty="0" smtClean="0"/>
              <a:t> Sufficient space should be left in-between the different machines so that raw materials, workers and machines can be transferred easily from one place to another without having chances of accidents.</a:t>
            </a:r>
          </a:p>
          <a:p>
            <a:r>
              <a:rPr lang="en-US" dirty="0" smtClean="0"/>
              <a:t>Different machines should be arranged in such a manner that the output of one machine should pass to the next machine as input without minimum amount of handling. This minimize the wastage of raw materials &amp; </a:t>
            </a:r>
            <a:r>
              <a:rPr lang="en-US" dirty="0" err="1" smtClean="0"/>
              <a:t>labour</a:t>
            </a:r>
            <a:r>
              <a:rPr lang="en-US" dirty="0" smtClean="0"/>
              <a:t> hours.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543800" cy="609600"/>
          </a:xfrm>
        </p:spPr>
        <p:txBody>
          <a:bodyPr>
            <a:normAutofit/>
          </a:bodyPr>
          <a:lstStyle/>
          <a:p>
            <a:r>
              <a:rPr lang="en-US" sz="3200" dirty="0" smtClean="0"/>
              <a:t>Conti…..</a:t>
            </a:r>
            <a:endParaRPr lang="en-US" sz="3200" dirty="0"/>
          </a:p>
        </p:txBody>
      </p:sp>
      <p:sp>
        <p:nvSpPr>
          <p:cNvPr id="3" name="Content Placeholder 2"/>
          <p:cNvSpPr>
            <a:spLocks noGrp="1"/>
          </p:cNvSpPr>
          <p:nvPr>
            <p:ph idx="1"/>
          </p:nvPr>
        </p:nvSpPr>
        <p:spPr>
          <a:xfrm>
            <a:off x="228600" y="533400"/>
            <a:ext cx="7772400" cy="6172200"/>
          </a:xfrm>
        </p:spPr>
        <p:txBody>
          <a:bodyPr>
            <a:noAutofit/>
          </a:bodyPr>
          <a:lstStyle/>
          <a:p>
            <a:r>
              <a:rPr lang="en-US" sz="2800" dirty="0" smtClean="0"/>
              <a:t> Appropriate facilities of water, ventilation, retiring room &amp; air must be provided in the plant to safeguard the health of the workers.</a:t>
            </a:r>
          </a:p>
          <a:p>
            <a:r>
              <a:rPr lang="en-US" sz="2800" dirty="0" smtClean="0"/>
              <a:t> The plant layout should be flexible enough to corporate any change in the management policies, establishment of new equipment to meet technological progress, or an increased production requirement etc.</a:t>
            </a:r>
          </a:p>
          <a:p>
            <a:r>
              <a:rPr lang="en-US" sz="2800" dirty="0" smtClean="0"/>
              <a:t> The store must be established at such a place from where raw materials, tool, equipments and other materials can be supplied to concerned departments easily without much delay. This helps to minimize production cost.</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467600" cy="685800"/>
          </a:xfrm>
        </p:spPr>
        <p:txBody>
          <a:bodyPr>
            <a:normAutofit/>
          </a:bodyPr>
          <a:lstStyle/>
          <a:p>
            <a:r>
              <a:rPr lang="en-US" sz="3200" dirty="0" smtClean="0"/>
              <a:t>Conti…..</a:t>
            </a:r>
            <a:endParaRPr lang="en-US" sz="3200" dirty="0"/>
          </a:p>
        </p:txBody>
      </p:sp>
      <p:sp>
        <p:nvSpPr>
          <p:cNvPr id="3" name="Content Placeholder 2"/>
          <p:cNvSpPr>
            <a:spLocks noGrp="1"/>
          </p:cNvSpPr>
          <p:nvPr>
            <p:ph idx="1"/>
          </p:nvPr>
        </p:nvSpPr>
        <p:spPr>
          <a:xfrm>
            <a:off x="228600" y="685800"/>
            <a:ext cx="7772400" cy="6019800"/>
          </a:xfrm>
        </p:spPr>
        <p:txBody>
          <a:bodyPr/>
          <a:lstStyle/>
          <a:p>
            <a:r>
              <a:rPr lang="en-US" dirty="0" smtClean="0"/>
              <a:t> </a:t>
            </a:r>
            <a:r>
              <a:rPr lang="en-US" sz="2800" dirty="0" smtClean="0"/>
              <a:t>The worker should be arranged in such away that facilitate supervision, coordination &amp; control.</a:t>
            </a:r>
          </a:p>
          <a:p>
            <a:r>
              <a:rPr lang="en-US" sz="2800" dirty="0" smtClean="0"/>
              <a:t> There should be complete safety arrangements for workers engaged on a machine. Necessary instructions must be given to the workers working on risky machines.</a:t>
            </a:r>
          </a:p>
          <a:p>
            <a:r>
              <a:rPr lang="en-US" sz="2800" dirty="0" smtClean="0"/>
              <a:t> Sufficient space must be allocated to various departments of the company.</a:t>
            </a:r>
          </a:p>
          <a:p>
            <a:r>
              <a:rPr lang="en-US" sz="2800" dirty="0" smtClean="0"/>
              <a:t> There should be an effective coordination &amp; integration among men, materials &amp; machines to maximum to their </a:t>
            </a:r>
            <a:r>
              <a:rPr lang="en-US" sz="2800" dirty="0" err="1" smtClean="0"/>
              <a:t>utilisation</a:t>
            </a:r>
            <a:r>
              <a:rPr lang="en-US" sz="2800" dirty="0" smtClean="0"/>
              <a:t>.</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772400" cy="685800"/>
          </a:xfrm>
        </p:spPr>
        <p:txBody>
          <a:bodyPr>
            <a:normAutofit/>
          </a:bodyPr>
          <a:lstStyle/>
          <a:p>
            <a:r>
              <a:rPr lang="en-US" sz="3200" u="sng" dirty="0" smtClean="0"/>
              <a:t>Techniques of plant layout</a:t>
            </a:r>
            <a:endParaRPr lang="en-US" sz="3200" u="sng" dirty="0"/>
          </a:p>
        </p:txBody>
      </p:sp>
      <p:sp>
        <p:nvSpPr>
          <p:cNvPr id="3" name="Content Placeholder 2"/>
          <p:cNvSpPr>
            <a:spLocks noGrp="1"/>
          </p:cNvSpPr>
          <p:nvPr>
            <p:ph idx="1"/>
          </p:nvPr>
        </p:nvSpPr>
        <p:spPr>
          <a:xfrm>
            <a:off x="152400" y="762000"/>
            <a:ext cx="7848600" cy="5867400"/>
          </a:xfrm>
        </p:spPr>
        <p:txBody>
          <a:bodyPr>
            <a:normAutofit/>
          </a:bodyPr>
          <a:lstStyle/>
          <a:p>
            <a:pPr marL="514350" indent="-514350">
              <a:buFont typeface="+mj-lt"/>
              <a:buAutoNum type="arabicPeriod"/>
            </a:pPr>
            <a:r>
              <a:rPr lang="en-US" b="1" u="sng" dirty="0" smtClean="0"/>
              <a:t>Charts &amp; diagrams</a:t>
            </a:r>
          </a:p>
          <a:p>
            <a:pPr marL="514350" indent="-514350">
              <a:buNone/>
            </a:pPr>
            <a:r>
              <a:rPr lang="en-US" dirty="0" smtClean="0"/>
              <a:t>	</a:t>
            </a:r>
            <a:r>
              <a:rPr lang="en-US" sz="2000" dirty="0" err="1" smtClean="0"/>
              <a:t>i</a:t>
            </a:r>
            <a:r>
              <a:rPr lang="en-US" sz="2000" dirty="0" smtClean="0"/>
              <a:t>) </a:t>
            </a:r>
            <a:r>
              <a:rPr lang="en-US" sz="2000" b="1" i="1" dirty="0" smtClean="0"/>
              <a:t>Operational process chart: </a:t>
            </a:r>
            <a:r>
              <a:rPr lang="en-US" sz="2000" dirty="0" smtClean="0"/>
              <a:t>It helps divide then process to its separate sub operations. When variety of parts &amp; products are manufactured across several floor areas, an operational process chart may be necessary for the important material items/products. The flow lines on the chart indicate the sequence of all operations in the manufacturing cycle.</a:t>
            </a:r>
          </a:p>
          <a:p>
            <a:pPr marL="514350" indent="-514350">
              <a:buNone/>
            </a:pPr>
            <a:r>
              <a:rPr lang="en-US" sz="2000" dirty="0" smtClean="0"/>
              <a:t>	ii</a:t>
            </a:r>
            <a:r>
              <a:rPr lang="en-US" sz="2000" i="1" dirty="0" smtClean="0"/>
              <a:t>) </a:t>
            </a:r>
            <a:r>
              <a:rPr lang="en-US" sz="2000" b="1" i="1" dirty="0" smtClean="0"/>
              <a:t>Flow process chart</a:t>
            </a:r>
            <a:r>
              <a:rPr lang="en-US" sz="2000" dirty="0" smtClean="0"/>
              <a:t>: It represents a graphic summary of all the activities taking place in the production floor of an existing plant. This chart helps identify inflexible processes, which cannot be adapted to the output of redesigned models. </a:t>
            </a:r>
          </a:p>
          <a:p>
            <a:pPr marL="514350" indent="-514350">
              <a:buNone/>
            </a:pPr>
            <a:r>
              <a:rPr lang="en-US" dirty="0" smtClean="0"/>
              <a:t> 	</a:t>
            </a:r>
            <a:r>
              <a:rPr lang="en-US" sz="2000" dirty="0" smtClean="0"/>
              <a:t>iii) </a:t>
            </a:r>
            <a:r>
              <a:rPr lang="en-US" sz="2000" b="1" i="1" dirty="0" smtClean="0"/>
              <a:t>Process-flow diagram</a:t>
            </a:r>
            <a:r>
              <a:rPr lang="en-US" sz="2000" dirty="0" smtClean="0"/>
              <a:t>: It is the substitute of the flow- process chart. It helps trace the movement of material on the layout drawing. It is a good technique to show long material hauls &amp; back tracking, to indicate that present layout can be improved. The flow of several standard products can be shown by </a:t>
            </a:r>
            <a:r>
              <a:rPr lang="en-US" sz="2000" dirty="0" err="1" smtClean="0"/>
              <a:t>coloured</a:t>
            </a:r>
            <a:r>
              <a:rPr lang="en-US" sz="2000" dirty="0" smtClean="0"/>
              <a:t> lines.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467600" cy="304800"/>
          </a:xfrm>
        </p:spPr>
        <p:txBody>
          <a:bodyPr>
            <a:normAutofit fontScale="90000"/>
          </a:bodyPr>
          <a:lstStyle/>
          <a:p>
            <a:r>
              <a:rPr lang="en-US" sz="2800" dirty="0" smtClean="0"/>
              <a:t>Conti…..</a:t>
            </a:r>
            <a:endParaRPr lang="en-US" sz="2800" dirty="0"/>
          </a:p>
        </p:txBody>
      </p:sp>
      <p:sp>
        <p:nvSpPr>
          <p:cNvPr id="3" name="Content Placeholder 2"/>
          <p:cNvSpPr>
            <a:spLocks noGrp="1"/>
          </p:cNvSpPr>
          <p:nvPr>
            <p:ph idx="1"/>
          </p:nvPr>
        </p:nvSpPr>
        <p:spPr>
          <a:xfrm>
            <a:off x="228600" y="381000"/>
            <a:ext cx="7772400" cy="6477000"/>
          </a:xfrm>
        </p:spPr>
        <p:txBody>
          <a:bodyPr>
            <a:normAutofit fontScale="92500" lnSpcReduction="20000"/>
          </a:bodyPr>
          <a:lstStyle/>
          <a:p>
            <a:pPr marL="514350" indent="-514350">
              <a:buAutoNum type="arabicPeriod" startAt="2"/>
            </a:pPr>
            <a:r>
              <a:rPr lang="en-US" sz="2400" b="1" u="sng" dirty="0" smtClean="0"/>
              <a:t>Machine data chart</a:t>
            </a:r>
          </a:p>
          <a:p>
            <a:pPr marL="514350" indent="-514350">
              <a:buNone/>
            </a:pPr>
            <a:r>
              <a:rPr lang="en-US" b="1" dirty="0" smtClean="0"/>
              <a:t>	</a:t>
            </a:r>
            <a:r>
              <a:rPr lang="en-US" sz="2200" dirty="0" smtClean="0"/>
              <a:t>- Provides full information necessary for the placement &amp; layout of equipments.</a:t>
            </a:r>
          </a:p>
          <a:p>
            <a:pPr marL="514350" indent="-514350">
              <a:buNone/>
            </a:pPr>
            <a:r>
              <a:rPr lang="en-US" sz="2200" dirty="0" smtClean="0"/>
              <a:t>	- These cards are prepared separately for each machine.</a:t>
            </a:r>
          </a:p>
          <a:p>
            <a:pPr marL="514350" indent="-514350">
              <a:buNone/>
            </a:pPr>
            <a:r>
              <a:rPr lang="en-US" sz="2200" dirty="0" smtClean="0"/>
              <a:t>	- This card contains information about machine such as capacity of machine, space occupied, power requirements &amp; handling devices required.</a:t>
            </a:r>
          </a:p>
          <a:p>
            <a:pPr marL="514350" indent="-514350">
              <a:buAutoNum type="arabicPeriod" startAt="3"/>
            </a:pPr>
            <a:r>
              <a:rPr lang="en-US" sz="2400" b="1" u="sng" dirty="0" smtClean="0"/>
              <a:t>Templates</a:t>
            </a:r>
          </a:p>
          <a:p>
            <a:pPr marL="514350" indent="-514350">
              <a:buNone/>
            </a:pPr>
            <a:r>
              <a:rPr lang="en-US" b="1" dirty="0" smtClean="0"/>
              <a:t>	</a:t>
            </a:r>
            <a:r>
              <a:rPr lang="en-US" sz="2200" dirty="0" smtClean="0"/>
              <a:t>- Represents the drawing of machine or tool cut out from the sheet of paper.</a:t>
            </a:r>
          </a:p>
          <a:p>
            <a:pPr marL="514350" indent="-514350">
              <a:buNone/>
            </a:pPr>
            <a:r>
              <a:rPr lang="en-US" sz="2200" dirty="0" smtClean="0"/>
              <a:t>	- Templates representing machines, tools, convey furnaces, ovens, inspection stations, tanks, storages, bins, trucks are then laid out on the floor plan according to the sequence indicated on the process chart. </a:t>
            </a:r>
          </a:p>
          <a:p>
            <a:pPr marL="514350" indent="-514350">
              <a:buNone/>
            </a:pPr>
            <a:r>
              <a:rPr lang="en-US" sz="2200" dirty="0" smtClean="0"/>
              <a:t>	- The template technique is important because it:</a:t>
            </a:r>
          </a:p>
          <a:p>
            <a:pPr marL="514350" indent="-514350">
              <a:buNone/>
            </a:pPr>
            <a:r>
              <a:rPr lang="en-US" sz="2200" dirty="0" smtClean="0"/>
              <a:t>		&gt; Eliminates unnecessary handlings.</a:t>
            </a:r>
          </a:p>
          <a:p>
            <a:pPr marL="514350" indent="-514350">
              <a:buNone/>
            </a:pPr>
            <a:r>
              <a:rPr lang="en-US" sz="2200" dirty="0" smtClean="0"/>
              <a:t>	     &gt; Minimize backtracking of materials.</a:t>
            </a:r>
          </a:p>
          <a:p>
            <a:pPr marL="514350" indent="-514350">
              <a:buNone/>
            </a:pPr>
            <a:r>
              <a:rPr lang="en-US" sz="2200" dirty="0" smtClean="0"/>
              <a:t>	     &gt; It makes mechanical handling possible.</a:t>
            </a:r>
          </a:p>
          <a:p>
            <a:pPr marL="514350" indent="-514350">
              <a:buNone/>
            </a:pPr>
            <a:r>
              <a:rPr lang="en-US" sz="2200" dirty="0" smtClean="0"/>
              <a:t>	     &gt; it provides a visual picture of the proposed or existing  	   plan of layout at one place</a:t>
            </a:r>
          </a:p>
          <a:p>
            <a:pPr marL="514350" indent="-514350">
              <a:buNone/>
            </a:pPr>
            <a:r>
              <a:rPr lang="en-US" sz="2200" dirty="0" smtClean="0"/>
              <a:t> </a:t>
            </a: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543800" cy="457200"/>
          </a:xfrm>
        </p:spPr>
        <p:txBody>
          <a:bodyPr>
            <a:noAutofit/>
          </a:bodyPr>
          <a:lstStyle/>
          <a:p>
            <a:r>
              <a:rPr lang="en-US" sz="3200" dirty="0" smtClean="0"/>
              <a:t>Conti…..</a:t>
            </a:r>
            <a:endParaRPr lang="en-US" sz="2800" dirty="0"/>
          </a:p>
        </p:txBody>
      </p:sp>
      <p:sp>
        <p:nvSpPr>
          <p:cNvPr id="3" name="Content Placeholder 2"/>
          <p:cNvSpPr>
            <a:spLocks noGrp="1"/>
          </p:cNvSpPr>
          <p:nvPr>
            <p:ph idx="1"/>
          </p:nvPr>
        </p:nvSpPr>
        <p:spPr>
          <a:xfrm>
            <a:off x="228600" y="457200"/>
            <a:ext cx="7848600" cy="6248400"/>
          </a:xfrm>
        </p:spPr>
        <p:txBody>
          <a:bodyPr/>
          <a:lstStyle/>
          <a:p>
            <a:pPr marL="514350" indent="-514350">
              <a:buAutoNum type="arabicPeriod" startAt="4"/>
            </a:pPr>
            <a:r>
              <a:rPr lang="en-US" sz="2400" u="sng" dirty="0" smtClean="0"/>
              <a:t>Scale model</a:t>
            </a:r>
          </a:p>
          <a:p>
            <a:pPr marL="514350" indent="-514350">
              <a:buNone/>
            </a:pPr>
            <a:r>
              <a:rPr lang="en-US" dirty="0" smtClean="0"/>
              <a:t>	</a:t>
            </a:r>
            <a:r>
              <a:rPr lang="en-US" sz="2200" dirty="0" smtClean="0"/>
              <a:t>- Drawback of Template techniques is that it leaves the volume, depth, height &amp; clearance of machines imagination on the reader of the drawing.</a:t>
            </a:r>
          </a:p>
          <a:p>
            <a:pPr marL="514350" indent="-514350">
              <a:buNone/>
            </a:pPr>
            <a:r>
              <a:rPr lang="en-US" sz="2200" dirty="0" smtClean="0"/>
              <a:t>	- This drawback is removed through the development of miniature scale models of machinery &amp; equipments.</a:t>
            </a:r>
          </a:p>
          <a:p>
            <a:pPr marL="514350" indent="-514350">
              <a:buNone/>
            </a:pPr>
            <a:r>
              <a:rPr lang="en-US" sz="2200" dirty="0" smtClean="0"/>
              <a:t>	- With scale models, it has now become possible to move figures of men &amp; machines around in miniature factors.</a:t>
            </a:r>
          </a:p>
          <a:p>
            <a:pPr marL="514350" indent="-514350">
              <a:buNone/>
            </a:pPr>
            <a:endParaRPr lang="en-US" sz="2200" dirty="0" smtClean="0"/>
          </a:p>
          <a:p>
            <a:pPr marL="514350" indent="-514350">
              <a:buAutoNum type="arabicPeriod" startAt="5"/>
            </a:pPr>
            <a:r>
              <a:rPr lang="en-US" sz="2400" u="sng" dirty="0" smtClean="0"/>
              <a:t>Layout drawings</a:t>
            </a:r>
          </a:p>
          <a:p>
            <a:pPr marL="514350" indent="-514350">
              <a:buNone/>
            </a:pPr>
            <a:r>
              <a:rPr lang="en-US" sz="2400" dirty="0" smtClean="0"/>
              <a:t>	</a:t>
            </a:r>
            <a:r>
              <a:rPr lang="en-US" sz="2200" dirty="0" smtClean="0"/>
              <a:t>- Completed layout are generally presented by drawings of the plant showing walls columns, stairways, machines, equipments, storage area &amp; office areas.  </a:t>
            </a:r>
          </a:p>
          <a:p>
            <a:pPr marL="514350" indent="-514350">
              <a:buNone/>
            </a:pP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467600" cy="609600"/>
          </a:xfrm>
        </p:spPr>
        <p:txBody>
          <a:bodyPr>
            <a:normAutofit/>
          </a:bodyPr>
          <a:lstStyle/>
          <a:p>
            <a:r>
              <a:rPr lang="en-US" sz="3200" u="sng" dirty="0" smtClean="0"/>
              <a:t>Advantages of plant layout</a:t>
            </a:r>
            <a:endParaRPr lang="en-US" sz="3200" u="sng" dirty="0"/>
          </a:p>
        </p:txBody>
      </p:sp>
      <p:sp>
        <p:nvSpPr>
          <p:cNvPr id="3" name="Content Placeholder 2"/>
          <p:cNvSpPr>
            <a:spLocks noGrp="1"/>
          </p:cNvSpPr>
          <p:nvPr>
            <p:ph idx="1"/>
          </p:nvPr>
        </p:nvSpPr>
        <p:spPr>
          <a:xfrm>
            <a:off x="152400" y="685800"/>
            <a:ext cx="7848600" cy="6019800"/>
          </a:xfrm>
        </p:spPr>
        <p:txBody>
          <a:bodyPr/>
          <a:lstStyle/>
          <a:p>
            <a:r>
              <a:rPr lang="en-US" dirty="0" smtClean="0"/>
              <a:t> Better work conditions for workmen.</a:t>
            </a:r>
          </a:p>
          <a:p>
            <a:pPr>
              <a:buNone/>
            </a:pPr>
            <a:endParaRPr lang="en-US" dirty="0" smtClean="0"/>
          </a:p>
          <a:p>
            <a:r>
              <a:rPr lang="en-US" dirty="0" smtClean="0"/>
              <a:t> Minimize in material handling.</a:t>
            </a:r>
          </a:p>
          <a:p>
            <a:pPr>
              <a:buNone/>
            </a:pPr>
            <a:endParaRPr lang="en-US" dirty="0" smtClean="0"/>
          </a:p>
          <a:p>
            <a:r>
              <a:rPr lang="en-US" dirty="0" smtClean="0"/>
              <a:t> </a:t>
            </a:r>
            <a:r>
              <a:rPr lang="en-US" dirty="0" err="1" smtClean="0"/>
              <a:t>Minimisation</a:t>
            </a:r>
            <a:r>
              <a:rPr lang="en-US" dirty="0" smtClean="0"/>
              <a:t> in damage &amp; spoiling of materials.</a:t>
            </a:r>
          </a:p>
          <a:p>
            <a:pPr>
              <a:buNone/>
            </a:pPr>
            <a:endParaRPr lang="en-US" dirty="0" smtClean="0"/>
          </a:p>
          <a:p>
            <a:r>
              <a:rPr lang="en-US" dirty="0" smtClean="0"/>
              <a:t> </a:t>
            </a:r>
            <a:r>
              <a:rPr lang="en-US" dirty="0" err="1" smtClean="0"/>
              <a:t>Minimisation</a:t>
            </a:r>
            <a:r>
              <a:rPr lang="en-US" dirty="0" smtClean="0"/>
              <a:t> in congestion of materials, machinery &amp; workmen.</a:t>
            </a:r>
          </a:p>
          <a:p>
            <a:pPr>
              <a:buNone/>
            </a:pPr>
            <a:endParaRPr lang="en-US" dirty="0" smtClean="0"/>
          </a:p>
          <a:p>
            <a:r>
              <a:rPr lang="en-US" dirty="0" smtClean="0"/>
              <a:t> Flexibility in changing production conditions.</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371600"/>
          </a:xfrm>
        </p:spPr>
        <p:txBody>
          <a:bodyPr/>
          <a:lstStyle/>
          <a:p>
            <a:pPr algn="ctr"/>
            <a:r>
              <a:rPr lang="en-US" u="sng" dirty="0" smtClean="0"/>
              <a:t>Types of layout</a:t>
            </a:r>
            <a:endParaRPr lang="en-US" u="sng" dirty="0"/>
          </a:p>
        </p:txBody>
      </p:sp>
      <p:sp>
        <p:nvSpPr>
          <p:cNvPr id="3" name="Content Placeholder 2"/>
          <p:cNvSpPr>
            <a:spLocks noGrp="1"/>
          </p:cNvSpPr>
          <p:nvPr>
            <p:ph idx="1"/>
          </p:nvPr>
        </p:nvSpPr>
        <p:spPr>
          <a:xfrm>
            <a:off x="457200" y="1905000"/>
            <a:ext cx="7239000" cy="4550736"/>
          </a:xfrm>
        </p:spPr>
        <p:txBody>
          <a:bodyPr/>
          <a:lstStyle/>
          <a:p>
            <a:pPr marL="514350" indent="-514350">
              <a:buFont typeface="+mj-lt"/>
              <a:buAutoNum type="arabicPeriod"/>
            </a:pPr>
            <a:r>
              <a:rPr lang="en-US" dirty="0" smtClean="0"/>
              <a:t>Process or Functional Layout</a:t>
            </a:r>
          </a:p>
          <a:p>
            <a:pPr marL="514350" indent="-514350">
              <a:buFont typeface="+mj-lt"/>
              <a:buAutoNum type="arabicPeriod"/>
            </a:pPr>
            <a:endParaRPr lang="en-US" dirty="0" smtClean="0"/>
          </a:p>
          <a:p>
            <a:pPr marL="514350" indent="-514350">
              <a:buFont typeface="+mj-lt"/>
              <a:buAutoNum type="arabicPeriod"/>
            </a:pPr>
            <a:r>
              <a:rPr lang="en-US" dirty="0" smtClean="0"/>
              <a:t> Product or Line Layout</a:t>
            </a:r>
          </a:p>
          <a:p>
            <a:pPr marL="514350" indent="-514350">
              <a:buFont typeface="+mj-lt"/>
              <a:buAutoNum type="arabicPeriod"/>
            </a:pPr>
            <a:endParaRPr lang="en-US" dirty="0" smtClean="0"/>
          </a:p>
          <a:p>
            <a:pPr marL="514350" indent="-514350">
              <a:buFont typeface="+mj-lt"/>
              <a:buAutoNum type="arabicPeriod"/>
            </a:pPr>
            <a:r>
              <a:rPr lang="en-US" dirty="0" smtClean="0"/>
              <a:t> Project or Fixed Position Layout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066800"/>
          </a:xfrm>
        </p:spPr>
        <p:txBody>
          <a:bodyPr>
            <a:normAutofit fontScale="90000"/>
          </a:bodyPr>
          <a:lstStyle/>
          <a:p>
            <a:r>
              <a:rPr lang="en-US" sz="4000" u="sng" dirty="0" smtClean="0"/>
              <a:t>Plant Layout</a:t>
            </a:r>
            <a:br>
              <a:rPr lang="en-US" sz="4000" u="sng" dirty="0" smtClean="0"/>
            </a:br>
            <a:endParaRPr lang="en-US" dirty="0"/>
          </a:p>
        </p:txBody>
      </p:sp>
      <p:sp>
        <p:nvSpPr>
          <p:cNvPr id="3" name="Content Placeholder 2"/>
          <p:cNvSpPr>
            <a:spLocks noGrp="1"/>
          </p:cNvSpPr>
          <p:nvPr>
            <p:ph idx="1"/>
          </p:nvPr>
        </p:nvSpPr>
        <p:spPr>
          <a:xfrm>
            <a:off x="152400" y="914400"/>
            <a:ext cx="7848600" cy="5943600"/>
          </a:xfrm>
        </p:spPr>
        <p:txBody>
          <a:bodyPr>
            <a:normAutofit lnSpcReduction="10000"/>
          </a:bodyPr>
          <a:lstStyle/>
          <a:p>
            <a:r>
              <a:rPr lang="en-US" sz="2400" dirty="0" smtClean="0"/>
              <a:t>It is the plan or act of planning of facilities, including personnel, operating equipment, storage space, material handling equipment &amp; all other supporting services along with the design of the best structure to contain these facilities.</a:t>
            </a:r>
          </a:p>
          <a:p>
            <a:r>
              <a:rPr lang="en-US" sz="2400" dirty="0" smtClean="0"/>
              <a:t>Plant layout is the repositioning of machineries &amp; equipments of a plant for economic &amp; better quality productions.</a:t>
            </a:r>
          </a:p>
          <a:p>
            <a:r>
              <a:rPr lang="en-US" dirty="0" smtClean="0"/>
              <a:t> Plant layout begins with the selection of work site for the facilities required in production &amp; then arranging all the machineries so that there is a steady flow of production operations.</a:t>
            </a:r>
          </a:p>
          <a:p>
            <a:r>
              <a:rPr lang="en-US" dirty="0" smtClean="0"/>
              <a:t>Also, plant layout includes arrangement of workers, materials available, storage space &amp; all other supporting services such as design &amp; maintenance of a plant.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152400"/>
            <a:ext cx="7848600" cy="6553200"/>
          </a:xfrm>
        </p:spPr>
        <p:txBody>
          <a:bodyPr>
            <a:normAutofit/>
          </a:bodyPr>
          <a:lstStyle/>
          <a:p>
            <a:pPr marL="514350" indent="-514350">
              <a:buFont typeface="+mj-lt"/>
              <a:buAutoNum type="arabicPeriod"/>
            </a:pPr>
            <a:r>
              <a:rPr lang="en-US" b="1" u="sng" dirty="0" smtClean="0"/>
              <a:t>Process or Functional Layout</a:t>
            </a:r>
          </a:p>
          <a:p>
            <a:pPr marL="514350" indent="-514350">
              <a:buNone/>
            </a:pPr>
            <a:r>
              <a:rPr lang="en-US" dirty="0" smtClean="0"/>
              <a:t>	</a:t>
            </a:r>
            <a:r>
              <a:rPr lang="en-US" sz="2200" dirty="0" smtClean="0"/>
              <a:t>- The layout in which all the equipments performing similar tasks are grouped together is called the Process layout.</a:t>
            </a:r>
          </a:p>
          <a:p>
            <a:pPr marL="514350" indent="-514350">
              <a:buNone/>
            </a:pPr>
            <a:r>
              <a:rPr lang="en-US" sz="2200" dirty="0" smtClean="0"/>
              <a:t>	- It is also called as Functional layout, as the materials &amp; machinery required are grouped depending their functions.</a:t>
            </a:r>
          </a:p>
          <a:p>
            <a:pPr marL="514350" indent="-514350">
              <a:buNone/>
            </a:pPr>
            <a:r>
              <a:rPr lang="en-US" sz="2200" dirty="0" smtClean="0"/>
              <a:t>	- The milling machines can be grouped together &amp; grinding machines can be grouped together.</a:t>
            </a:r>
          </a:p>
          <a:p>
            <a:pPr marL="514350" indent="-514350">
              <a:buNone/>
            </a:pPr>
            <a:r>
              <a:rPr lang="en-US" sz="2200" dirty="0" smtClean="0"/>
              <a:t>	- Dividing the whole work place in small units helps in faster production &amp; better </a:t>
            </a:r>
            <a:r>
              <a:rPr lang="en-US" sz="2200" dirty="0" err="1" smtClean="0"/>
              <a:t>utilisation</a:t>
            </a:r>
            <a:r>
              <a:rPr lang="en-US" sz="2200" dirty="0" smtClean="0"/>
              <a:t> of the workplace.</a:t>
            </a:r>
          </a:p>
          <a:p>
            <a:pPr marL="514350" indent="-514350">
              <a:buNone/>
            </a:pPr>
            <a:r>
              <a:rPr lang="en-US" sz="2200" dirty="0" smtClean="0"/>
              <a:t>	- The process layout is helpful in such plants where the manufacture volume is low &amp; the variety of job is high.</a:t>
            </a:r>
          </a:p>
          <a:p>
            <a:pPr marL="514350" indent="-514350">
              <a:buNone/>
            </a:pPr>
            <a:r>
              <a:rPr lang="en-US" sz="2200" dirty="0" smtClean="0"/>
              <a:t>	- For example: in garment plant the stitching machines are placed in one place, then the pressing machines or irons are placed in one place</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152400"/>
            <a:ext cx="7848600" cy="6553200"/>
          </a:xfrm>
        </p:spPr>
        <p:txBody>
          <a:bodyPr>
            <a:normAutofit lnSpcReduction="10000"/>
          </a:bodyPr>
          <a:lstStyle/>
          <a:p>
            <a:r>
              <a:rPr lang="en-US" b="1" u="sng" dirty="0" smtClean="0"/>
              <a:t>Advantages of Process Layout</a:t>
            </a:r>
            <a:r>
              <a:rPr lang="en-US" dirty="0" smtClean="0"/>
              <a:t>	</a:t>
            </a:r>
          </a:p>
          <a:p>
            <a:pPr marL="571500" indent="-571500">
              <a:buNone/>
            </a:pPr>
            <a:r>
              <a:rPr lang="en-US" dirty="0" smtClean="0"/>
              <a:t>	</a:t>
            </a:r>
            <a:r>
              <a:rPr lang="en-US" sz="2400" dirty="0" smtClean="0"/>
              <a:t>a) Low capital investment as less number of  	machines are required.</a:t>
            </a:r>
          </a:p>
          <a:p>
            <a:pPr marL="571500" indent="-571500">
              <a:buNone/>
            </a:pPr>
            <a:r>
              <a:rPr lang="en-US" sz="2400" dirty="0" smtClean="0"/>
              <a:t>	b) Maximum </a:t>
            </a:r>
            <a:r>
              <a:rPr lang="en-US" sz="2400" dirty="0" err="1" smtClean="0"/>
              <a:t>utilisation</a:t>
            </a:r>
            <a:r>
              <a:rPr lang="en-US" sz="2400" dirty="0" smtClean="0"/>
              <a:t> of available space.</a:t>
            </a:r>
          </a:p>
          <a:p>
            <a:pPr marL="571500" indent="-571500">
              <a:buNone/>
            </a:pPr>
            <a:r>
              <a:rPr lang="en-US" sz="2400" dirty="0" smtClean="0"/>
              <a:t>	c) Flexibility in allocation of equipments to 	workmen.</a:t>
            </a:r>
          </a:p>
          <a:p>
            <a:pPr marL="571500" indent="-571500">
              <a:buNone/>
            </a:pPr>
            <a:r>
              <a:rPr lang="en-US" sz="2400" dirty="0" smtClean="0"/>
              <a:t>	d) Better &amp; faster production as breakdown of 	equipment, absenteeism of workmen does 	not affect the manufacturing activities</a:t>
            </a:r>
            <a:r>
              <a:rPr lang="en-US" sz="2800" dirty="0" smtClean="0"/>
              <a:t>. </a:t>
            </a:r>
          </a:p>
          <a:p>
            <a:pPr marL="571500" indent="-571500">
              <a:buNone/>
            </a:pPr>
            <a:r>
              <a:rPr lang="en-US" sz="2800" dirty="0" smtClean="0"/>
              <a:t>	</a:t>
            </a:r>
            <a:r>
              <a:rPr lang="en-US" sz="2400" dirty="0" smtClean="0"/>
              <a:t>e) Helps workmen to expertise in a particular 	machine as each workman is assigned a 	particular machine.</a:t>
            </a:r>
          </a:p>
          <a:p>
            <a:pPr marL="571500" indent="-571500">
              <a:buNone/>
            </a:pPr>
            <a:r>
              <a:rPr lang="en-US" sz="2400" dirty="0" smtClean="0"/>
              <a:t>	f) Problems in one section do not affect the other 	sections.</a:t>
            </a:r>
          </a:p>
          <a:p>
            <a:pPr marL="571500" indent="-571500">
              <a:buNone/>
            </a:pPr>
            <a:r>
              <a:rPr lang="en-US" sz="2400" dirty="0" smtClean="0"/>
              <a:t>	g) Increases the interest of workmen for work, as 	there are varieties of jobs.	</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228600" y="152400"/>
            <a:ext cx="7696200" cy="6553200"/>
          </a:xfrm>
        </p:spPr>
        <p:txBody>
          <a:bodyPr>
            <a:normAutofit fontScale="92500" lnSpcReduction="10000"/>
          </a:bodyPr>
          <a:lstStyle/>
          <a:p>
            <a:r>
              <a:rPr lang="en-US" b="1" u="sng" dirty="0" smtClean="0"/>
              <a:t>Disadvantages of Process Layout</a:t>
            </a:r>
          </a:p>
          <a:p>
            <a:pPr>
              <a:buNone/>
            </a:pPr>
            <a:endParaRPr lang="en-US" b="1" u="sng" dirty="0" smtClean="0"/>
          </a:p>
          <a:p>
            <a:pPr marL="571500" indent="-571500">
              <a:buNone/>
            </a:pPr>
            <a:r>
              <a:rPr lang="en-US" b="1" dirty="0" smtClean="0"/>
              <a:t>	</a:t>
            </a:r>
            <a:r>
              <a:rPr lang="en-US" sz="2800" dirty="0" smtClean="0"/>
              <a:t>a) Space requirement increases if the work 	volume increases.</a:t>
            </a:r>
          </a:p>
          <a:p>
            <a:pPr marL="571500" indent="-571500">
              <a:buNone/>
            </a:pPr>
            <a:r>
              <a:rPr lang="en-US" sz="2800" dirty="0" smtClean="0"/>
              <a:t>	b) Mechanization of material handling is not 	possible as it adds extra cost.</a:t>
            </a:r>
          </a:p>
          <a:p>
            <a:pPr marL="571500" indent="-571500">
              <a:buNone/>
            </a:pPr>
            <a:r>
              <a:rPr lang="en-US" sz="2800" dirty="0" smtClean="0"/>
              <a:t>	c) High work in progress inventory as jobs 	have to queue up for each operation.</a:t>
            </a:r>
          </a:p>
          <a:p>
            <a:pPr marL="571500" indent="-571500">
              <a:buNone/>
            </a:pPr>
            <a:r>
              <a:rPr lang="en-US" sz="2800" dirty="0" smtClean="0"/>
              <a:t>	d) Difficulty in scheduling work as different 	jobs have different operation sequence</a:t>
            </a:r>
            <a:r>
              <a:rPr lang="en-US" sz="3200" dirty="0" smtClean="0"/>
              <a:t>. </a:t>
            </a:r>
          </a:p>
          <a:p>
            <a:pPr marL="571500" indent="-571500">
              <a:buNone/>
            </a:pPr>
            <a:r>
              <a:rPr lang="en-US" sz="3200" dirty="0" smtClean="0"/>
              <a:t>	</a:t>
            </a:r>
            <a:r>
              <a:rPr lang="en-US" sz="2800" dirty="0" smtClean="0"/>
              <a:t>e) Inspection cost increases as inspection of 	product is required after each operation is 	passed to the next department.</a:t>
            </a:r>
          </a:p>
          <a:p>
            <a:pPr marL="571500" indent="-571500">
              <a:buNone/>
            </a:pPr>
            <a:r>
              <a:rPr lang="en-US" sz="2800" dirty="0" smtClean="0"/>
              <a:t>	f) Set up cost increases as the nature of job 	keeps changing.</a:t>
            </a:r>
          </a:p>
          <a:p>
            <a:pPr marL="571500" indent="-571500">
              <a:buNone/>
            </a:pPr>
            <a:r>
              <a:rPr lang="en-US" sz="2800"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0"/>
            <a:ext cx="7924800" cy="6705600"/>
          </a:xfrm>
        </p:spPr>
        <p:txBody>
          <a:bodyPr>
            <a:normAutofit/>
          </a:bodyPr>
          <a:lstStyle/>
          <a:p>
            <a:pPr marL="514350" indent="-514350">
              <a:buAutoNum type="arabicPeriod" startAt="2"/>
            </a:pPr>
            <a:endParaRPr lang="en-US" b="1" u="sng" dirty="0" smtClean="0"/>
          </a:p>
          <a:p>
            <a:pPr marL="514350" indent="-514350">
              <a:buAutoNum type="arabicPeriod" startAt="2"/>
            </a:pPr>
            <a:r>
              <a:rPr lang="en-US" b="1" u="sng" dirty="0" smtClean="0"/>
              <a:t>Product or Line Layout</a:t>
            </a:r>
          </a:p>
          <a:p>
            <a:pPr marL="514350" indent="-514350">
              <a:buNone/>
            </a:pPr>
            <a:r>
              <a:rPr lang="en-US" b="1" dirty="0" smtClean="0"/>
              <a:t>	</a:t>
            </a:r>
            <a:r>
              <a:rPr lang="en-US" sz="2200" b="1" dirty="0" smtClean="0"/>
              <a:t>- The layout in which the equipments are placed in the order in which they are used for producing the product is called Product Layout.</a:t>
            </a:r>
          </a:p>
          <a:p>
            <a:pPr marL="514350" indent="-514350">
              <a:buNone/>
            </a:pPr>
            <a:r>
              <a:rPr lang="en-US" sz="2200" b="1" dirty="0" smtClean="0"/>
              <a:t>	- It is also called as Line Layout, as the materials &amp; machineries required are placed in sequence.</a:t>
            </a:r>
          </a:p>
          <a:p>
            <a:pPr marL="514350" indent="-514350">
              <a:buNone/>
            </a:pPr>
            <a:r>
              <a:rPr lang="en-US" sz="2200" b="1" dirty="0" smtClean="0"/>
              <a:t>	- This type of layout is useful in automobile industries or industries where mainly assembling of materials &amp; parts takes place.</a:t>
            </a:r>
          </a:p>
          <a:p>
            <a:pPr marL="514350" indent="-514350">
              <a:buNone/>
            </a:pPr>
            <a:r>
              <a:rPr lang="en-US" sz="2200" b="1" dirty="0" smtClean="0"/>
              <a:t>	- In such industries, the process starts by feeding in the raw materials &amp; the process ends with the production of the final product.</a:t>
            </a:r>
          </a:p>
          <a:p>
            <a:pPr marL="514350" indent="-514350">
              <a:buNone/>
            </a:pPr>
            <a:r>
              <a:rPr lang="en-US" sz="2200" b="1" dirty="0" smtClean="0"/>
              <a:t>	- In this type of layout, workmen are required in less number that automatically reduces the cost &amp; leads to higher productivity, as the whole process is automatically.</a:t>
            </a:r>
          </a:p>
          <a:p>
            <a:pPr marL="514350" indent="-514350">
              <a:buNone/>
            </a:pPr>
            <a:endParaRPr lang="en-US" b="1" u="sng"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0"/>
            <a:ext cx="7848600" cy="6705600"/>
          </a:xfrm>
        </p:spPr>
        <p:txBody>
          <a:bodyPr>
            <a:normAutofit/>
          </a:bodyPr>
          <a:lstStyle/>
          <a:p>
            <a:pPr>
              <a:buNone/>
            </a:pPr>
            <a:r>
              <a:rPr lang="en-US" dirty="0" smtClean="0"/>
              <a:t> </a:t>
            </a:r>
          </a:p>
          <a:p>
            <a:r>
              <a:rPr lang="en-US" b="1" u="sng" dirty="0" smtClean="0"/>
              <a:t>Advantages of Product Layout</a:t>
            </a:r>
          </a:p>
          <a:p>
            <a:pPr>
              <a:buNone/>
            </a:pPr>
            <a:endParaRPr lang="en-US" b="1" u="sng" dirty="0" smtClean="0"/>
          </a:p>
          <a:p>
            <a:pPr marL="571500" indent="-571500">
              <a:buNone/>
            </a:pPr>
            <a:r>
              <a:rPr lang="en-US" b="1" dirty="0" smtClean="0"/>
              <a:t>	</a:t>
            </a:r>
            <a:r>
              <a:rPr lang="en-US" sz="2400" dirty="0" smtClean="0"/>
              <a:t>a) Work in process reduces, as the manufacturing cycle is small.</a:t>
            </a:r>
          </a:p>
          <a:p>
            <a:pPr marL="571500" indent="-571500">
              <a:buNone/>
            </a:pPr>
            <a:r>
              <a:rPr lang="en-US" sz="2400" dirty="0" smtClean="0"/>
              <a:t>	b) </a:t>
            </a:r>
            <a:r>
              <a:rPr lang="en-US" sz="2400" dirty="0" err="1" smtClean="0"/>
              <a:t>Minimises</a:t>
            </a:r>
            <a:r>
              <a:rPr lang="en-US" sz="2400" dirty="0" smtClean="0"/>
              <a:t> the material handling ,as the process is automatic.</a:t>
            </a:r>
          </a:p>
          <a:p>
            <a:pPr marL="571500" indent="-571500">
              <a:buNone/>
            </a:pPr>
            <a:r>
              <a:rPr lang="en-US" sz="2400" dirty="0" smtClean="0"/>
              <a:t>	c) </a:t>
            </a:r>
            <a:r>
              <a:rPr lang="en-US" sz="2400" dirty="0" err="1" smtClean="0"/>
              <a:t>Labour</a:t>
            </a:r>
            <a:r>
              <a:rPr lang="en-US" sz="2400" dirty="0" smtClean="0"/>
              <a:t> cost decreases, as the work is simple &amp; broken into parts.</a:t>
            </a:r>
          </a:p>
          <a:p>
            <a:pPr marL="571500" indent="-571500">
              <a:buNone/>
            </a:pPr>
            <a:r>
              <a:rPr lang="en-US" sz="2400" dirty="0" smtClean="0"/>
              <a:t>	d) Quality control is effective.</a:t>
            </a:r>
            <a:endParaRPr lang="en-US" sz="2800" dirty="0" smtClean="0"/>
          </a:p>
          <a:p>
            <a:pPr marL="571500" indent="-571500">
              <a:buNone/>
            </a:pPr>
            <a:r>
              <a:rPr lang="en-US" sz="2800" dirty="0" smtClean="0"/>
              <a:t>	</a:t>
            </a:r>
            <a:r>
              <a:rPr lang="en-US" sz="2400" dirty="0" smtClean="0"/>
              <a:t>e) Easy &amp; accurate scheduling of materials.</a:t>
            </a:r>
          </a:p>
          <a:p>
            <a:pPr marL="571500" indent="-571500">
              <a:buNone/>
            </a:pPr>
            <a:r>
              <a:rPr lang="en-US" sz="2400" dirty="0" smtClean="0"/>
              <a:t>	f) Production control is simple due to less product variety. </a:t>
            </a:r>
          </a:p>
          <a:p>
            <a:pPr marL="571500" indent="-571500">
              <a:buNone/>
            </a:pPr>
            <a:r>
              <a:rPr lang="en-US" sz="2800" dirty="0" smtClean="0"/>
              <a:t>	</a:t>
            </a:r>
            <a:endParaRPr lang="en-US" b="1" u="sng"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228600"/>
            <a:ext cx="7924800" cy="6477000"/>
          </a:xfrm>
        </p:spPr>
        <p:txBody>
          <a:bodyPr>
            <a:normAutofit fontScale="92500"/>
          </a:bodyPr>
          <a:lstStyle/>
          <a:p>
            <a:r>
              <a:rPr lang="en-US" dirty="0" smtClean="0"/>
              <a:t> </a:t>
            </a:r>
            <a:r>
              <a:rPr lang="en-US" b="1" u="sng" dirty="0" smtClean="0"/>
              <a:t>Disadvantages of Product Layout</a:t>
            </a:r>
          </a:p>
          <a:p>
            <a:endParaRPr lang="en-US" b="1" u="sng" dirty="0" smtClean="0"/>
          </a:p>
          <a:p>
            <a:pPr marL="571500" indent="-571500">
              <a:buNone/>
            </a:pPr>
            <a:r>
              <a:rPr lang="en-US" b="1" dirty="0" smtClean="0"/>
              <a:t>	</a:t>
            </a:r>
            <a:r>
              <a:rPr lang="en-US" sz="2800" dirty="0" smtClean="0"/>
              <a:t>a) Changes in the layout is required if the nature of work is changed.</a:t>
            </a:r>
          </a:p>
          <a:p>
            <a:pPr marL="571500" indent="-571500">
              <a:buNone/>
            </a:pPr>
            <a:r>
              <a:rPr lang="en-US" sz="2800" dirty="0" smtClean="0"/>
              <a:t>	b) The machines may not be used to the fullest.</a:t>
            </a:r>
          </a:p>
          <a:p>
            <a:pPr marL="571500" indent="-571500">
              <a:buNone/>
            </a:pPr>
            <a:r>
              <a:rPr lang="en-US" sz="2800" dirty="0" smtClean="0"/>
              <a:t>	c) The manufacturing cost increases if the volume of work increases.</a:t>
            </a:r>
          </a:p>
          <a:p>
            <a:pPr marL="571500" indent="-571500">
              <a:buNone/>
            </a:pPr>
            <a:r>
              <a:rPr lang="en-US" sz="2800" dirty="0" smtClean="0"/>
              <a:t>	d) Delay in work if any of the machines breaks down.</a:t>
            </a:r>
            <a:endParaRPr lang="en-US" sz="3200" dirty="0" smtClean="0"/>
          </a:p>
          <a:p>
            <a:pPr marL="571500" indent="-571500">
              <a:buNone/>
            </a:pPr>
            <a:r>
              <a:rPr lang="en-US" sz="3200" dirty="0" smtClean="0"/>
              <a:t>	</a:t>
            </a:r>
            <a:r>
              <a:rPr lang="en-US" sz="2800" dirty="0" smtClean="0"/>
              <a:t>e) Expansion of work area or insertion of any machine in between other machines is not possible.</a:t>
            </a:r>
          </a:p>
          <a:p>
            <a:pPr marL="571500" indent="-571500">
              <a:buNone/>
            </a:pPr>
            <a:r>
              <a:rPr lang="en-US" sz="2800" dirty="0" smtClean="0"/>
              <a:t>	</a:t>
            </a:r>
          </a:p>
          <a:p>
            <a:pPr marL="571500" indent="-571500">
              <a:buNone/>
            </a:pPr>
            <a:r>
              <a:rPr lang="en-US" sz="3200" dirty="0" smtClean="0"/>
              <a:t>	</a:t>
            </a:r>
            <a:endParaRPr lang="en-US" b="1" u="sng" dirty="0" smtClean="0"/>
          </a:p>
          <a:p>
            <a:pPr>
              <a:buNone/>
            </a:pPr>
            <a:endParaRPr lang="en-US" b="1" u="sng"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152400"/>
            <a:ext cx="7848600" cy="6477000"/>
          </a:xfrm>
        </p:spPr>
        <p:txBody>
          <a:bodyPr/>
          <a:lstStyle/>
          <a:p>
            <a:pPr marL="514350" indent="-514350">
              <a:buAutoNum type="arabicPeriod" startAt="3"/>
            </a:pPr>
            <a:r>
              <a:rPr lang="en-US" b="1" u="sng" dirty="0" smtClean="0"/>
              <a:t>Project or Fixed Position Layout</a:t>
            </a:r>
          </a:p>
          <a:p>
            <a:pPr marL="514350" indent="-514350">
              <a:buNone/>
            </a:pPr>
            <a:r>
              <a:rPr lang="en-US" b="1" dirty="0" smtClean="0"/>
              <a:t>	</a:t>
            </a:r>
            <a:r>
              <a:rPr lang="en-US" sz="2400" b="1" dirty="0" smtClean="0"/>
              <a:t>- The layout in which the raw materials are placed in a fixed position is called the Project Layout.</a:t>
            </a:r>
          </a:p>
          <a:p>
            <a:pPr marL="514350" indent="-514350">
              <a:buNone/>
            </a:pPr>
            <a:r>
              <a:rPr lang="en-US" sz="2400" b="1" dirty="0" smtClean="0"/>
              <a:t>	- The project layout is also called as fixed position layout, as the production operation is performed at one fixed position.</a:t>
            </a:r>
          </a:p>
          <a:p>
            <a:pPr marL="514350" indent="-514350">
              <a:buNone/>
            </a:pPr>
            <a:r>
              <a:rPr lang="en-US" sz="2400" b="1" dirty="0" smtClean="0"/>
              <a:t>	- In this type of layout, the machineries are heavy &amp; therefore they are fixed at one position.</a:t>
            </a:r>
          </a:p>
          <a:p>
            <a:pPr marL="514350" indent="-514350">
              <a:buNone/>
            </a:pPr>
            <a:r>
              <a:rPr lang="en-US" sz="2400" b="1" dirty="0" smtClean="0"/>
              <a:t>	- In the manufacturing of an </a:t>
            </a:r>
            <a:r>
              <a:rPr lang="en-US" sz="2400" b="1" dirty="0" err="1" smtClean="0"/>
              <a:t>aeroplane</a:t>
            </a:r>
            <a:r>
              <a:rPr lang="en-US" sz="2400" b="1" dirty="0" smtClean="0"/>
              <a:t>, the workmen, machines, &amp; tools are moved to the raw material.</a:t>
            </a:r>
          </a:p>
          <a:p>
            <a:pPr marL="514350" indent="-514350">
              <a:buNone/>
            </a:pPr>
            <a:r>
              <a:rPr lang="en-US" sz="2400" b="1" dirty="0" smtClean="0"/>
              <a:t>	- For example: Construction of Dams, Ship Manufacturing etc. </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228600" y="152400"/>
            <a:ext cx="7848600" cy="6553200"/>
          </a:xfrm>
        </p:spPr>
        <p:txBody>
          <a:bodyPr>
            <a:normAutofit fontScale="92500" lnSpcReduction="10000"/>
          </a:bodyPr>
          <a:lstStyle/>
          <a:p>
            <a:r>
              <a:rPr lang="en-US" dirty="0" smtClean="0"/>
              <a:t>   </a:t>
            </a:r>
            <a:r>
              <a:rPr lang="en-US" b="1" u="sng" dirty="0" smtClean="0"/>
              <a:t>Advantages of Project Layout</a:t>
            </a:r>
          </a:p>
          <a:p>
            <a:pPr marL="571500" indent="-571500">
              <a:buNone/>
            </a:pPr>
            <a:r>
              <a:rPr lang="en-US" dirty="0" smtClean="0"/>
              <a:t>	</a:t>
            </a:r>
            <a:r>
              <a:rPr lang="en-US" sz="2400" dirty="0" smtClean="0"/>
              <a:t>a) Reduces movement of machineries &amp; equipments.</a:t>
            </a:r>
          </a:p>
          <a:p>
            <a:pPr marL="571500" indent="-571500">
              <a:buNone/>
            </a:pPr>
            <a:r>
              <a:rPr lang="en-US" sz="2400" dirty="0" smtClean="0"/>
              <a:t>	b) </a:t>
            </a:r>
            <a:r>
              <a:rPr lang="en-US" sz="2400" dirty="0" err="1" smtClean="0"/>
              <a:t>Minimises</a:t>
            </a:r>
            <a:r>
              <a:rPr lang="en-US" sz="2400" dirty="0" smtClean="0"/>
              <a:t> damages or cost of moving.</a:t>
            </a:r>
          </a:p>
          <a:p>
            <a:pPr marL="571500" indent="-571500">
              <a:buNone/>
            </a:pPr>
            <a:r>
              <a:rPr lang="en-US" sz="2400" dirty="0" smtClean="0"/>
              <a:t>	c) More continuity of the assigned work force since there is no movement of raw material.</a:t>
            </a:r>
          </a:p>
          <a:p>
            <a:pPr marL="571500" indent="-571500">
              <a:buNone/>
            </a:pPr>
            <a:endParaRPr lang="en-US" sz="2400" dirty="0" smtClean="0"/>
          </a:p>
          <a:p>
            <a:pPr marL="571500" indent="-571500"/>
            <a:r>
              <a:rPr lang="en-US" sz="2400" b="1" u="sng" dirty="0" smtClean="0"/>
              <a:t>Disadvantages of Project Layout</a:t>
            </a:r>
          </a:p>
          <a:p>
            <a:pPr marL="571500" indent="-571500">
              <a:buNone/>
            </a:pPr>
            <a:r>
              <a:rPr lang="en-US" sz="2400" b="1" dirty="0" smtClean="0"/>
              <a:t>	</a:t>
            </a:r>
            <a:r>
              <a:rPr lang="en-US" sz="2400" dirty="0" smtClean="0"/>
              <a:t>a) Since the same worker are involved in more workers, skilled &amp; versatile workers are required. The necessary combination of skills may be difficult to find and high pay level may be necessary. </a:t>
            </a:r>
          </a:p>
          <a:p>
            <a:pPr marL="571500" indent="-571500">
              <a:buNone/>
            </a:pPr>
            <a:r>
              <a:rPr lang="en-US" sz="2400" dirty="0" smtClean="0"/>
              <a:t>	b) Movement of people &amp; material to and from the place may be expensive.</a:t>
            </a:r>
          </a:p>
          <a:p>
            <a:pPr marL="571500" indent="-571500">
              <a:buNone/>
            </a:pPr>
            <a:r>
              <a:rPr lang="en-US" sz="2400" dirty="0" smtClean="0"/>
              <a:t>	c) Equipment </a:t>
            </a:r>
            <a:r>
              <a:rPr lang="en-US" sz="2400" dirty="0" err="1" smtClean="0"/>
              <a:t>utilisation</a:t>
            </a:r>
            <a:r>
              <a:rPr lang="en-US" sz="2400" dirty="0" smtClean="0"/>
              <a:t> is low because the equipment may be left at a location where it will be needed again in few days rather than moved to another location where it would be productive.</a:t>
            </a:r>
          </a:p>
          <a:p>
            <a:pPr marL="571500" indent="-571500">
              <a:buNone/>
            </a:pPr>
            <a:r>
              <a:rPr lang="en-US" sz="2400"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543800" cy="1066800"/>
          </a:xfrm>
        </p:spPr>
        <p:txBody>
          <a:bodyPr>
            <a:normAutofit/>
          </a:bodyPr>
          <a:lstStyle/>
          <a:p>
            <a:r>
              <a:rPr lang="en-US" sz="3200" u="sng" dirty="0" smtClean="0"/>
              <a:t>Objectives of plant layout</a:t>
            </a:r>
            <a:endParaRPr lang="en-US" sz="3200" u="sng" dirty="0"/>
          </a:p>
        </p:txBody>
      </p:sp>
      <p:sp>
        <p:nvSpPr>
          <p:cNvPr id="3" name="Content Placeholder 2"/>
          <p:cNvSpPr>
            <a:spLocks noGrp="1"/>
          </p:cNvSpPr>
          <p:nvPr>
            <p:ph idx="1"/>
          </p:nvPr>
        </p:nvSpPr>
        <p:spPr>
          <a:xfrm>
            <a:off x="152400" y="1371600"/>
            <a:ext cx="7848600" cy="5334000"/>
          </a:xfrm>
        </p:spPr>
        <p:txBody>
          <a:bodyPr/>
          <a:lstStyle/>
          <a:p>
            <a:r>
              <a:rPr lang="en-US" dirty="0" smtClean="0"/>
              <a:t>Plant layout is to plan &amp; arrange materials &amp; facilities that ensure steady flow of production with minimum cost.</a:t>
            </a:r>
          </a:p>
          <a:p>
            <a:pPr>
              <a:buNone/>
            </a:pPr>
            <a:endParaRPr lang="en-US" dirty="0" smtClean="0"/>
          </a:p>
          <a:p>
            <a:r>
              <a:rPr lang="en-US" dirty="0" smtClean="0"/>
              <a:t>A good plant layout always results in comfort &amp; satisfaction of workmen that automatically increase the production.</a:t>
            </a:r>
          </a:p>
          <a:p>
            <a:pPr>
              <a:buNone/>
            </a:pPr>
            <a:endParaRPr lang="en-US" dirty="0" smtClean="0"/>
          </a:p>
          <a:p>
            <a:r>
              <a:rPr lang="en-US" dirty="0" smtClean="0"/>
              <a:t>A bad plant layout leads to mishaps &amp; unnecessary expenditure.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304800" y="152400"/>
            <a:ext cx="7391400" cy="6477000"/>
          </a:xfrm>
        </p:spPr>
        <p:txBody>
          <a:bodyPr>
            <a:noAutofit/>
          </a:bodyPr>
          <a:lstStyle/>
          <a:p>
            <a:r>
              <a:rPr lang="en-US" sz="2800" dirty="0" smtClean="0"/>
              <a:t>A good plant layout is designed to achieve the following objectives—</a:t>
            </a:r>
          </a:p>
          <a:p>
            <a:pPr marL="571500" indent="-571500">
              <a:buFont typeface="+mj-lt"/>
              <a:buAutoNum type="romanUcPeriod"/>
            </a:pPr>
            <a:r>
              <a:rPr lang="en-US" sz="2800" dirty="0" smtClean="0"/>
              <a:t>Economic handling of materials &amp; finished goods.</a:t>
            </a:r>
          </a:p>
          <a:p>
            <a:pPr marL="571500" indent="-571500">
              <a:buFont typeface="+mj-lt"/>
              <a:buAutoNum type="romanUcPeriod"/>
            </a:pPr>
            <a:r>
              <a:rPr lang="en-US" sz="2800" dirty="0" smtClean="0"/>
              <a:t>Better supervision for faster &amp; good quality production.</a:t>
            </a:r>
          </a:p>
          <a:p>
            <a:pPr marL="571500" indent="-571500">
              <a:buFont typeface="+mj-lt"/>
              <a:buAutoNum type="romanUcPeriod"/>
            </a:pPr>
            <a:r>
              <a:rPr lang="en-US" sz="2800" dirty="0" smtClean="0"/>
              <a:t>Better </a:t>
            </a:r>
            <a:r>
              <a:rPr lang="en-US" sz="2800" dirty="0" err="1" smtClean="0"/>
              <a:t>utilisation</a:t>
            </a:r>
            <a:r>
              <a:rPr lang="en-US" sz="2800" dirty="0" smtClean="0"/>
              <a:t> of available space.</a:t>
            </a:r>
          </a:p>
          <a:p>
            <a:pPr marL="571500" indent="-571500">
              <a:buFont typeface="+mj-lt"/>
              <a:buAutoNum type="romanUcPeriod"/>
            </a:pPr>
            <a:r>
              <a:rPr lang="en-US" sz="2800" dirty="0" smtClean="0"/>
              <a:t>Flexibility in change of plant design &amp; workspace expansion.</a:t>
            </a:r>
          </a:p>
          <a:p>
            <a:pPr marL="571500" indent="-571500">
              <a:buFont typeface="+mj-lt"/>
              <a:buAutoNum type="romanUcPeriod"/>
            </a:pPr>
            <a:r>
              <a:rPr lang="en-US" sz="2800" dirty="0" smtClean="0"/>
              <a:t>Improvement in work condition.</a:t>
            </a:r>
          </a:p>
          <a:p>
            <a:pPr marL="571500" indent="-571500">
              <a:buFont typeface="+mj-lt"/>
              <a:buAutoNum type="romanUcPeriod"/>
            </a:pPr>
            <a:r>
              <a:rPr lang="en-US" sz="2800" dirty="0" smtClean="0"/>
              <a:t>Unidirectional flow of production operation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467600" cy="533400"/>
          </a:xfrm>
        </p:spPr>
        <p:txBody>
          <a:bodyPr>
            <a:normAutofit/>
          </a:bodyPr>
          <a:lstStyle/>
          <a:p>
            <a:r>
              <a:rPr lang="en-US" sz="2800" u="sng" dirty="0" smtClean="0"/>
              <a:t>Factors affecting plant layout</a:t>
            </a:r>
            <a:endParaRPr lang="en-US" sz="2800" u="sng" dirty="0"/>
          </a:p>
        </p:txBody>
      </p:sp>
      <p:sp>
        <p:nvSpPr>
          <p:cNvPr id="3" name="Content Placeholder 2"/>
          <p:cNvSpPr>
            <a:spLocks noGrp="1"/>
          </p:cNvSpPr>
          <p:nvPr>
            <p:ph idx="1"/>
          </p:nvPr>
        </p:nvSpPr>
        <p:spPr>
          <a:xfrm>
            <a:off x="228600" y="609600"/>
            <a:ext cx="7772400" cy="6096000"/>
          </a:xfrm>
        </p:spPr>
        <p:txBody>
          <a:bodyPr>
            <a:normAutofit/>
          </a:bodyPr>
          <a:lstStyle/>
          <a:p>
            <a:pPr marL="514350" indent="-514350">
              <a:buFont typeface="+mj-lt"/>
              <a:buAutoNum type="arabicPeriod"/>
            </a:pPr>
            <a:r>
              <a:rPr lang="en-US" sz="2400" b="1" u="sng" dirty="0" smtClean="0"/>
              <a:t>Nature of the product</a:t>
            </a:r>
          </a:p>
          <a:p>
            <a:pPr marL="514350" indent="-514350">
              <a:buNone/>
            </a:pPr>
            <a:r>
              <a:rPr lang="en-US" dirty="0" smtClean="0"/>
              <a:t>	</a:t>
            </a:r>
            <a:r>
              <a:rPr lang="en-US" sz="2000" dirty="0" smtClean="0"/>
              <a:t>- The nature of the product to be manufactured significantly affects the layout of the plant.</a:t>
            </a:r>
          </a:p>
          <a:p>
            <a:pPr marL="514350" indent="-514350">
              <a:buNone/>
            </a:pPr>
            <a:r>
              <a:rPr lang="en-US" sz="2000" dirty="0" smtClean="0"/>
              <a:t>	- Stationary layout is most suitable for heavy products &amp; line layout is best suitable for the manufacture of light products because small &amp; light products can be moved from one machine to another machine very easily.</a:t>
            </a:r>
          </a:p>
          <a:p>
            <a:pPr marL="514350" indent="-514350">
              <a:buNone/>
            </a:pPr>
            <a:r>
              <a:rPr lang="en-US" sz="2000" dirty="0" smtClean="0"/>
              <a:t>	- Therefore, more attention has to be given to machine locations &amp; materials handling.</a:t>
            </a:r>
          </a:p>
          <a:p>
            <a:pPr marL="514350" indent="-514350">
              <a:buAutoNum type="arabicPeriod" startAt="2"/>
            </a:pPr>
            <a:r>
              <a:rPr lang="en-US" sz="2400" b="1" u="sng" dirty="0" smtClean="0"/>
              <a:t>Volume of production</a:t>
            </a:r>
          </a:p>
          <a:p>
            <a:pPr marL="514350" indent="-514350">
              <a:buNone/>
            </a:pPr>
            <a:r>
              <a:rPr lang="en-US" sz="2000" dirty="0" smtClean="0"/>
              <a:t>	- Volume of production &amp; the standardization of the product also affect the type of product.</a:t>
            </a:r>
          </a:p>
          <a:p>
            <a:pPr marL="514350" indent="-514350">
              <a:buNone/>
            </a:pPr>
            <a:r>
              <a:rPr lang="en-US" sz="2000" dirty="0" smtClean="0"/>
              <a:t>	- If standardized commodities are to be manufactured on large scale then line layout must be used.</a:t>
            </a:r>
          </a:p>
          <a:p>
            <a:pPr marL="514350" indent="-514350">
              <a:buNone/>
            </a:pPr>
            <a:r>
              <a:rPr lang="en-US" sz="2000" dirty="0" smtClean="0"/>
              <a:t>	- If the production is made on the order of the customers then the functional layout should be adopted. </a:t>
            </a:r>
          </a:p>
          <a:p>
            <a:pPr marL="514350" indent="-514350">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228600"/>
            <a:ext cx="7848600" cy="6400800"/>
          </a:xfrm>
        </p:spPr>
        <p:txBody>
          <a:bodyPr>
            <a:normAutofit fontScale="92500"/>
          </a:bodyPr>
          <a:lstStyle/>
          <a:p>
            <a:pPr marL="457200" indent="-457200">
              <a:buAutoNum type="arabicPeriod" startAt="3"/>
            </a:pPr>
            <a:r>
              <a:rPr lang="en-US" sz="2400" b="1" u="sng" dirty="0" smtClean="0"/>
              <a:t>Managerial policies &amp; decisions</a:t>
            </a:r>
          </a:p>
          <a:p>
            <a:pPr marL="514350" indent="-514350">
              <a:buNone/>
            </a:pPr>
            <a:r>
              <a:rPr lang="en-US" sz="2400" dirty="0" smtClean="0"/>
              <a:t>	- The type of layout also depends very much on the decisions &amp; policies of the management to be followed in producing a commodity with regard to the size of plant, kind &amp; quality of the product, scope for expansion, the extent to which the plant is to be integrated, amount of stocks to be carried at any time, the kind of employee facilities to be provided.</a:t>
            </a:r>
          </a:p>
          <a:p>
            <a:pPr marL="514350" indent="-514350">
              <a:buAutoNum type="arabicPeriod" startAt="4"/>
            </a:pPr>
            <a:r>
              <a:rPr lang="en-US" sz="2400" b="1" u="sng" dirty="0" smtClean="0"/>
              <a:t>Nature of plant location</a:t>
            </a:r>
          </a:p>
          <a:p>
            <a:pPr marL="514350" indent="-514350">
              <a:buNone/>
            </a:pPr>
            <a:r>
              <a:rPr lang="en-US" sz="2400" dirty="0" smtClean="0"/>
              <a:t>	- The size, shape &amp; topography (landscape) of the site at which plant is located also affects the type of layout.</a:t>
            </a:r>
          </a:p>
          <a:p>
            <a:pPr marL="514350" indent="-514350">
              <a:buNone/>
            </a:pPr>
            <a:r>
              <a:rPr lang="en-US" sz="2400" dirty="0" smtClean="0"/>
              <a:t>	- There should be maximum &amp; proper </a:t>
            </a:r>
            <a:r>
              <a:rPr lang="en-US" sz="2400" dirty="0" err="1" smtClean="0"/>
              <a:t>utilisation</a:t>
            </a:r>
            <a:r>
              <a:rPr lang="en-US" sz="2400" dirty="0" smtClean="0"/>
              <a:t> of available space.</a:t>
            </a:r>
          </a:p>
          <a:p>
            <a:pPr marL="514350" indent="-514350">
              <a:buNone/>
            </a:pPr>
            <a:r>
              <a:rPr lang="en-US" sz="2400" dirty="0" smtClean="0"/>
              <a:t>	- If the site is near the railway line, the arrangement of general layout for receiving &amp; shipping and for the best flow of production in &amp; out of the plant can be made by the side of the railway line.</a:t>
            </a:r>
          </a:p>
          <a:p>
            <a:pPr marL="514350" indent="-51435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152400"/>
            <a:ext cx="7848600" cy="6553200"/>
          </a:xfrm>
        </p:spPr>
        <p:txBody>
          <a:bodyPr>
            <a:normAutofit fontScale="32500" lnSpcReduction="20000"/>
          </a:bodyPr>
          <a:lstStyle/>
          <a:p>
            <a:pPr marL="514350" indent="-514350">
              <a:buAutoNum type="arabicPeriod" startAt="5"/>
            </a:pPr>
            <a:r>
              <a:rPr lang="en-US" sz="7400" b="1" u="sng" dirty="0" smtClean="0"/>
              <a:t>Type of industry process</a:t>
            </a:r>
          </a:p>
          <a:p>
            <a:pPr marL="514350" indent="-514350">
              <a:buNone/>
            </a:pPr>
            <a:endParaRPr lang="en-US" sz="5100" b="1" u="sng" dirty="0" smtClean="0"/>
          </a:p>
          <a:p>
            <a:pPr marL="514350" indent="-514350">
              <a:buNone/>
            </a:pPr>
            <a:r>
              <a:rPr lang="en-US" dirty="0" smtClean="0"/>
              <a:t>	</a:t>
            </a:r>
            <a:r>
              <a:rPr lang="en-US" sz="2400" dirty="0" smtClean="0"/>
              <a:t>- </a:t>
            </a:r>
            <a:r>
              <a:rPr lang="en-US" sz="6200" dirty="0" smtClean="0"/>
              <a:t>Generally, the type of layout particularly the arrangement of machines, work </a:t>
            </a:r>
            <a:r>
              <a:rPr lang="en-US" sz="6200" dirty="0" err="1" smtClean="0"/>
              <a:t>centres</a:t>
            </a:r>
            <a:r>
              <a:rPr lang="en-US" sz="6200" dirty="0" smtClean="0"/>
              <a:t> and the location of workmen vary according to the nature of the industry.</a:t>
            </a:r>
          </a:p>
          <a:p>
            <a:pPr marL="514350" indent="-514350">
              <a:buNone/>
            </a:pPr>
            <a:r>
              <a:rPr lang="en-US" sz="6200" dirty="0" smtClean="0"/>
              <a:t>	- </a:t>
            </a:r>
            <a:r>
              <a:rPr lang="en-US" sz="6200" b="1" dirty="0" smtClean="0"/>
              <a:t>The Intermittent industries </a:t>
            </a:r>
            <a:r>
              <a:rPr lang="en-US" sz="6200" dirty="0" smtClean="0"/>
              <a:t>are those that manufacture different components on different machines. Such industries many manufacture the parts store them for some time and assemble them as &amp; when required according to the market needs(ship building plants, cycle manufacturing plants).</a:t>
            </a:r>
          </a:p>
          <a:p>
            <a:pPr marL="514350" indent="-514350">
              <a:buNone/>
            </a:pPr>
            <a:r>
              <a:rPr lang="en-US" sz="6200" dirty="0" smtClean="0"/>
              <a:t>	- </a:t>
            </a:r>
            <a:r>
              <a:rPr lang="en-US" sz="6200" b="1" dirty="0" smtClean="0"/>
              <a:t>The Continuous industries </a:t>
            </a:r>
            <a:r>
              <a:rPr lang="en-US" sz="6200" dirty="0" smtClean="0"/>
              <a:t>are those industries that receives raw materials at one end &amp; finished product at the other end.</a:t>
            </a:r>
          </a:p>
          <a:p>
            <a:pPr marL="514350" indent="-514350">
              <a:buNone/>
            </a:pPr>
            <a:r>
              <a:rPr lang="en-US" sz="6200" dirty="0" smtClean="0"/>
              <a:t>	     - A continuous industry may either be analytical or </a:t>
            </a:r>
            <a:r>
              <a:rPr lang="en-US" sz="6200" dirty="0" err="1" smtClean="0"/>
              <a:t>synthetical</a:t>
            </a:r>
            <a:r>
              <a:rPr lang="en-US" sz="6200" dirty="0" smtClean="0"/>
              <a:t>.</a:t>
            </a:r>
          </a:p>
          <a:p>
            <a:pPr marL="514350" indent="-514350">
              <a:buNone/>
            </a:pPr>
            <a:r>
              <a:rPr lang="en-US" sz="6200" dirty="0" smtClean="0"/>
              <a:t>	     - An Analytical industry breaks up raw material into several parts during the production process or changes its form.</a:t>
            </a:r>
          </a:p>
          <a:p>
            <a:pPr marL="514350" indent="-514350">
              <a:buNone/>
            </a:pPr>
            <a:r>
              <a:rPr lang="en-US" sz="6200" dirty="0" smtClean="0"/>
              <a:t>	     - A </a:t>
            </a:r>
            <a:r>
              <a:rPr lang="en-US" sz="6200" dirty="0" err="1" smtClean="0"/>
              <a:t>Synthetical</a:t>
            </a:r>
            <a:r>
              <a:rPr lang="en-US" sz="6200" dirty="0" smtClean="0"/>
              <a:t> industry, mixes two or more materials to manufacture one finished product(Automobile industry).</a:t>
            </a:r>
          </a:p>
          <a:p>
            <a:pPr marL="514350" indent="-514350">
              <a:buNone/>
            </a:pPr>
            <a:endParaRPr lang="en-US" sz="2400" dirty="0" smtClean="0"/>
          </a:p>
          <a:p>
            <a:pPr marL="514350" indent="-514350">
              <a:buNone/>
            </a:pPr>
            <a:endParaRPr lang="en-US" sz="2400" dirty="0" smtClean="0"/>
          </a:p>
          <a:p>
            <a:pPr marL="514350" indent="-514350">
              <a:buNone/>
            </a:pPr>
            <a:endParaRPr lang="en-US" sz="2400" dirty="0" smtClean="0"/>
          </a:p>
          <a:p>
            <a:pPr marL="514350" indent="-514350">
              <a:buNone/>
            </a:pPr>
            <a:r>
              <a:rPr lang="en-US" sz="2400" dirty="0" smtClean="0"/>
              <a:t>9</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152400"/>
            <a:ext cx="7848600" cy="6553200"/>
          </a:xfrm>
        </p:spPr>
        <p:txBody>
          <a:bodyPr>
            <a:normAutofit lnSpcReduction="10000"/>
          </a:bodyPr>
          <a:lstStyle/>
          <a:p>
            <a:pPr marL="514350" indent="-514350">
              <a:buAutoNum type="arabicPeriod" startAt="6"/>
            </a:pPr>
            <a:r>
              <a:rPr lang="en-US" b="1" u="sng" dirty="0" smtClean="0"/>
              <a:t>Methods of production</a:t>
            </a:r>
          </a:p>
          <a:p>
            <a:pPr marL="514350" indent="-514350">
              <a:buNone/>
            </a:pPr>
            <a:r>
              <a:rPr lang="en-US" dirty="0" smtClean="0"/>
              <a:t>	</a:t>
            </a:r>
            <a:r>
              <a:rPr lang="en-US" sz="2800" dirty="0" smtClean="0"/>
              <a:t>- </a:t>
            </a:r>
            <a:r>
              <a:rPr lang="en-US" sz="2400" b="1" u="sng" dirty="0" smtClean="0"/>
              <a:t>Job order production</a:t>
            </a:r>
            <a:r>
              <a:rPr lang="en-US" sz="2400" b="1" dirty="0" smtClean="0"/>
              <a:t>: </a:t>
            </a:r>
            <a:r>
              <a:rPr lang="en-US" sz="2400" dirty="0" smtClean="0"/>
              <a:t>Under job order production, goods are produced according to the order of the customers. Therefore, the product specifications vary from customer to customer because of which production can not be standardized. The machines &amp; equipments can be arranged in a manner to suit the need of all type of customers.</a:t>
            </a:r>
          </a:p>
          <a:p>
            <a:pPr marL="514350" indent="-514350">
              <a:buNone/>
            </a:pPr>
            <a:r>
              <a:rPr lang="en-US" sz="2400" dirty="0" smtClean="0"/>
              <a:t>	- </a:t>
            </a:r>
            <a:r>
              <a:rPr lang="en-US" sz="2400" b="1" u="sng" dirty="0" smtClean="0"/>
              <a:t>Batch production</a:t>
            </a:r>
            <a:r>
              <a:rPr lang="en-US" sz="2400" dirty="0" smtClean="0"/>
              <a:t>: It involves production of goods in batches or groups at various intervals. In this type of manufacturing, the product is standardized &amp; production is made generally in anticipation of sales. In such cases functional or process layout may be adopted</a:t>
            </a:r>
          </a:p>
          <a:p>
            <a:pPr marL="514350" indent="-514350">
              <a:buNone/>
            </a:pPr>
            <a:r>
              <a:rPr lang="en-US" sz="2800" dirty="0" smtClean="0"/>
              <a:t>	- </a:t>
            </a:r>
            <a:r>
              <a:rPr lang="en-US" sz="2400" b="1" u="sng" dirty="0" smtClean="0"/>
              <a:t>Mass production</a:t>
            </a:r>
            <a:r>
              <a:rPr lang="en-US" sz="2400" dirty="0" smtClean="0"/>
              <a:t>: In case of Mass production, the standardized goods are produce Line layout is most suitable form of layout for this type of process.</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45719"/>
          </a:xfrm>
        </p:spPr>
        <p:txBody>
          <a:bodyPr>
            <a:normAutofit fontScale="90000"/>
          </a:bodyPr>
          <a:lstStyle/>
          <a:p>
            <a:endParaRPr lang="en-US" dirty="0"/>
          </a:p>
        </p:txBody>
      </p:sp>
      <p:sp>
        <p:nvSpPr>
          <p:cNvPr id="3" name="Content Placeholder 2"/>
          <p:cNvSpPr>
            <a:spLocks noGrp="1"/>
          </p:cNvSpPr>
          <p:nvPr>
            <p:ph idx="1"/>
          </p:nvPr>
        </p:nvSpPr>
        <p:spPr>
          <a:xfrm>
            <a:off x="152400" y="0"/>
            <a:ext cx="7848600" cy="6705600"/>
          </a:xfrm>
        </p:spPr>
        <p:txBody>
          <a:bodyPr/>
          <a:lstStyle/>
          <a:p>
            <a:pPr marL="514350" indent="-514350">
              <a:buAutoNum type="arabicPeriod" startAt="7"/>
            </a:pPr>
            <a:r>
              <a:rPr lang="en-US" sz="2400" b="1" u="sng" dirty="0" smtClean="0"/>
              <a:t>Nature of machines</a:t>
            </a:r>
          </a:p>
          <a:p>
            <a:pPr marL="514350" indent="-514350">
              <a:buNone/>
            </a:pPr>
            <a:r>
              <a:rPr lang="en-US" dirty="0" smtClean="0"/>
              <a:t>	</a:t>
            </a:r>
            <a:r>
              <a:rPr lang="en-US" sz="2000" dirty="0" smtClean="0"/>
              <a:t>- Nature of machines or equipments also affects the layout of plant.</a:t>
            </a:r>
          </a:p>
          <a:p>
            <a:pPr marL="514350" indent="-514350">
              <a:buNone/>
            </a:pPr>
            <a:r>
              <a:rPr lang="en-US" sz="2000" dirty="0" smtClean="0"/>
              <a:t>	- If machines are heavy in weight or create noisy atmosphere, then the stationary layout will be suitable.</a:t>
            </a:r>
          </a:p>
          <a:p>
            <a:pPr marL="514350" indent="-514350">
              <a:buNone/>
            </a:pPr>
            <a:r>
              <a:rPr lang="en-US" sz="2000" dirty="0" smtClean="0"/>
              <a:t>	- Heavy machines are generally fixed on the ground floor.</a:t>
            </a:r>
          </a:p>
          <a:p>
            <a:pPr marL="514350" indent="-514350">
              <a:buNone/>
            </a:pPr>
            <a:r>
              <a:rPr lang="en-US" sz="2000" dirty="0" smtClean="0"/>
              <a:t>	- Ample space should be provided for complicated machines to avoid accidents.</a:t>
            </a:r>
          </a:p>
          <a:p>
            <a:pPr marL="514350" indent="-514350">
              <a:buNone/>
            </a:pPr>
            <a:endParaRPr lang="en-US" sz="2000" dirty="0" smtClean="0"/>
          </a:p>
          <a:p>
            <a:pPr marL="514350" indent="-514350">
              <a:buAutoNum type="arabicPeriod" startAt="8"/>
            </a:pPr>
            <a:r>
              <a:rPr lang="en-US" sz="2400" b="1" u="sng" dirty="0" smtClean="0"/>
              <a:t>Climate</a:t>
            </a:r>
            <a:r>
              <a:rPr lang="en-US" sz="2000" dirty="0" smtClean="0"/>
              <a:t> </a:t>
            </a:r>
          </a:p>
          <a:p>
            <a:pPr marL="514350" indent="-514350">
              <a:buNone/>
            </a:pPr>
            <a:r>
              <a:rPr lang="en-US" sz="2000" dirty="0" smtClean="0"/>
              <a:t>	- Sometimes temperature, illumination &amp; air also act as important factors in deciding the locations of machines &amp; their establishments.</a:t>
            </a:r>
          </a:p>
          <a:p>
            <a:pPr marL="514350" indent="-514350">
              <a:buNone/>
            </a:pPr>
            <a:r>
              <a:rPr lang="en-US" sz="2000" dirty="0" smtClean="0"/>
              <a:t>	- For example, in lantern manufacturing industry, the spray painting room is built along the factory wall to ensure the required temperature control &amp; air expulsion and then the process of spray painting may be undertaken.</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568</TotalTime>
  <Words>681</Words>
  <Application>Microsoft Office PowerPoint</Application>
  <PresentationFormat>On-screen Show (4:3)</PresentationFormat>
  <Paragraphs>204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Layout</vt:lpstr>
      <vt:lpstr>Plant Layout </vt:lpstr>
      <vt:lpstr>Objectives of plant layout</vt:lpstr>
      <vt:lpstr>PowerPoint Presentation</vt:lpstr>
      <vt:lpstr>Factors affecting plant layout</vt:lpstr>
      <vt:lpstr>PowerPoint Presentation</vt:lpstr>
      <vt:lpstr>PowerPoint Presentation</vt:lpstr>
      <vt:lpstr>PowerPoint Presentation</vt:lpstr>
      <vt:lpstr>PowerPoint Presentation</vt:lpstr>
      <vt:lpstr>PowerPoint Presentation</vt:lpstr>
      <vt:lpstr>PowerPoint Presentation</vt:lpstr>
      <vt:lpstr>Characteristics of an efficient layout</vt:lpstr>
      <vt:lpstr>Conti…..</vt:lpstr>
      <vt:lpstr>Conti…..</vt:lpstr>
      <vt:lpstr>Techniques of plant layout</vt:lpstr>
      <vt:lpstr>Conti…..</vt:lpstr>
      <vt:lpstr>Conti…..</vt:lpstr>
      <vt:lpstr>Advantages of plant layout</vt:lpstr>
      <vt:lpstr>Types of layout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Layout</dc:title>
  <dc:creator>mgtscissp</dc:creator>
  <cp:lastModifiedBy>HP-4</cp:lastModifiedBy>
  <cp:revision>55</cp:revision>
  <dcterms:created xsi:type="dcterms:W3CDTF">2013-01-29T08:53:58Z</dcterms:created>
  <dcterms:modified xsi:type="dcterms:W3CDTF">2018-09-04T20:06:23Z</dcterms:modified>
</cp:coreProperties>
</file>