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1475A8-5F5C-4A24-8231-7B3805855357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92B66-66C5-4AFF-B3A6-EF26AC1A30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3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C0911B-1C53-471A-9C98-ADAF6CEBF89B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CE6FAA2-2F97-428A-9D3A-3815D26F5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C0911B-1C53-471A-9C98-ADAF6CEBF89B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E6FAA2-2F97-428A-9D3A-3815D26F5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4C0911B-1C53-471A-9C98-ADAF6CEBF89B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CE6FAA2-2F97-428A-9D3A-3815D26F5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C0911B-1C53-471A-9C98-ADAF6CEBF89B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E6FAA2-2F97-428A-9D3A-3815D26F5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C0911B-1C53-471A-9C98-ADAF6CEBF89B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CE6FAA2-2F97-428A-9D3A-3815D26F5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C0911B-1C53-471A-9C98-ADAF6CEBF89B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E6FAA2-2F97-428A-9D3A-3815D26F5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C0911B-1C53-471A-9C98-ADAF6CEBF89B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E6FAA2-2F97-428A-9D3A-3815D26F5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C0911B-1C53-471A-9C98-ADAF6CEBF89B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E6FAA2-2F97-428A-9D3A-3815D26F5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C0911B-1C53-471A-9C98-ADAF6CEBF89B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E6FAA2-2F97-428A-9D3A-3815D26F5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C0911B-1C53-471A-9C98-ADAF6CEBF89B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E6FAA2-2F97-428A-9D3A-3815D26F5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C0911B-1C53-471A-9C98-ADAF6CEBF89B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E6FAA2-2F97-428A-9D3A-3815D26F52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4C0911B-1C53-471A-9C98-ADAF6CEBF89B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CE6FAA2-2F97-428A-9D3A-3815D26F5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533400"/>
            <a:ext cx="6400800" cy="3276600"/>
          </a:xfrm>
        </p:spPr>
        <p:txBody>
          <a:bodyPr/>
          <a:lstStyle/>
          <a:p>
            <a:r>
              <a:rPr lang="en-US" sz="3600" u="sng" dirty="0" smtClean="0"/>
              <a:t>Maintenance Management</a:t>
            </a:r>
            <a:endParaRPr lang="en-US" sz="36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5334000"/>
            <a:ext cx="5484758" cy="1219200"/>
          </a:xfrm>
        </p:spPr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Shweta</a:t>
            </a:r>
            <a:r>
              <a:rPr lang="en-US" dirty="0" smtClean="0"/>
              <a:t> </a:t>
            </a:r>
            <a:r>
              <a:rPr lang="en-US" dirty="0" err="1" smtClean="0"/>
              <a:t>Patil</a:t>
            </a:r>
            <a:r>
              <a:rPr lang="en-US" dirty="0" smtClean="0"/>
              <a:t> </a:t>
            </a:r>
            <a:r>
              <a:rPr lang="en-US" dirty="0" err="1" smtClean="0"/>
              <a:t>Rajale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7848600" cy="6477000"/>
          </a:xfrm>
        </p:spPr>
        <p:txBody>
          <a:bodyPr/>
          <a:lstStyle/>
          <a:p>
            <a:r>
              <a:rPr lang="en-US" sz="2800" b="1" u="sng" dirty="0" smtClean="0"/>
              <a:t>Types of Maintenance Systems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400" b="1" u="sng" dirty="0" smtClean="0"/>
              <a:t>The Planned Maintenance System</a:t>
            </a:r>
          </a:p>
          <a:p>
            <a:pPr marL="514350" indent="-514350">
              <a:buNone/>
            </a:pPr>
            <a:r>
              <a:rPr lang="en-US" sz="2400" dirty="0" smtClean="0"/>
              <a:t>	a) Preventive Maintenance System</a:t>
            </a:r>
          </a:p>
          <a:p>
            <a:pPr marL="1970532" lvl="6" indent="-571500">
              <a:buFont typeface="+mj-lt"/>
              <a:buAutoNum type="romanLcPeriod"/>
            </a:pPr>
            <a:r>
              <a:rPr lang="en-US" sz="2400" dirty="0" smtClean="0"/>
              <a:t>Running maintenance</a:t>
            </a:r>
          </a:p>
          <a:p>
            <a:pPr marL="1970532" lvl="6" indent="-571500">
              <a:buFont typeface="+mj-lt"/>
              <a:buAutoNum type="romanLcPeriod"/>
            </a:pPr>
            <a:r>
              <a:rPr lang="en-US" sz="2400" dirty="0" smtClean="0"/>
              <a:t>Shutdown Maintenance			</a:t>
            </a:r>
          </a:p>
          <a:p>
            <a:pPr marL="514350" indent="-514350">
              <a:buNone/>
            </a:pPr>
            <a:r>
              <a:rPr lang="en-US" sz="2400" dirty="0" smtClean="0"/>
              <a:t>	b) Corrective Maintenance System</a:t>
            </a:r>
          </a:p>
          <a:p>
            <a:pPr marL="1970532" lvl="6" indent="-571500">
              <a:buFont typeface="+mj-lt"/>
              <a:buAutoNum type="romanLcPeriod"/>
            </a:pPr>
            <a:r>
              <a:rPr lang="en-US" sz="2400" dirty="0" smtClean="0"/>
              <a:t>Design-out maintenance</a:t>
            </a:r>
          </a:p>
          <a:p>
            <a:pPr marL="1970532" lvl="6" indent="-571500">
              <a:buFont typeface="+mj-lt"/>
              <a:buAutoNum type="romanLcPeriod"/>
            </a:pPr>
            <a:r>
              <a:rPr lang="en-US" sz="2400" dirty="0" smtClean="0"/>
              <a:t>Design-in maintenance</a:t>
            </a:r>
          </a:p>
          <a:p>
            <a:pPr marL="514350" indent="-514350">
              <a:buAutoNum type="arabicParenR" startAt="2"/>
            </a:pPr>
            <a:r>
              <a:rPr lang="en-US" sz="2400" b="1" u="sng" dirty="0" smtClean="0"/>
              <a:t>The Unplanned Maintenance System</a:t>
            </a:r>
          </a:p>
          <a:p>
            <a:pPr marL="998982" lvl="2" indent="-514350">
              <a:buFont typeface="+mj-lt"/>
              <a:buAutoNum type="alphaLcParenR"/>
            </a:pPr>
            <a:endParaRPr lang="en-US" sz="2400" dirty="0" smtClean="0"/>
          </a:p>
          <a:p>
            <a:pPr marL="998982" lvl="2" indent="-514350">
              <a:buNone/>
            </a:pPr>
            <a:r>
              <a:rPr lang="en-US" sz="2400" dirty="0" smtClean="0"/>
              <a:t>a)  Emergency Maintenance</a:t>
            </a:r>
          </a:p>
          <a:p>
            <a:pPr marL="998982" lvl="2" indent="-514350">
              <a:buFont typeface="+mj-lt"/>
              <a:buAutoNum type="alphaLcParenR"/>
            </a:pPr>
            <a:endParaRPr lang="en-US" sz="2400" dirty="0" smtClean="0"/>
          </a:p>
          <a:p>
            <a:pPr marL="998982" lvl="2" indent="-514350">
              <a:buNone/>
            </a:pPr>
            <a:r>
              <a:rPr lang="en-US" sz="2400" dirty="0" smtClean="0"/>
              <a:t>b)  Breakdown Maintenance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72390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7772400" cy="6705600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u="sng" dirty="0" smtClean="0"/>
              <a:t>Functions of Maintenance Management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Inspection Maintenance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 the worn out or deteriorated machine parts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The machine parts with corrosion(rusted)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Loosely held nuts or bolts in a machine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Improper alignments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Defects in machine due to overheating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Lubrication Maintenance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Identifying right parts of machine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Cleaning of oil tanks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Plunger pumps cleaning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Bearing lubrication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Lubricating oil pumps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Replacing gaskets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Replacing wicks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Lubrication of grinding machines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Scheduling the frequency of lubrication 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Deciding the amount of lubrication required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Selecting the right lubricant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Lubrication responsibility body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609600"/>
            <a:ext cx="7239000" cy="609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7772400" cy="6553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Cleaning Maintenance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Cleaning of transformers or resisters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Electrical fuses, buttons or switches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Filters, tool posts &amp; slides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Hand chucks, air chucks &amp; pneumatic chucks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Motor &amp; fan blades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Motor bearing &amp; bearing covers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Oil tanks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Carbon brushes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Entire machine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Machine parts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Frequent checks &amp; repairs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Record Maintenance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Manufacturer’s instruction manual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Drawing of parts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Spare parts manual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Circuit diagrams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Machine details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/>
              <a:t>Machine records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152400"/>
            <a:ext cx="7239000" cy="152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7772400" cy="65532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Record Analysis 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Identify reasons for frequent failures of the machines &amp; taking preventive actions for them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Scheduling the regular preventive inspections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Identify defects &amp; forming a plan to rectify them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Identifying the performance standard of machine for planning the production process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Selecting worn &amp; torn machines or parts and buying new ones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Spare Parts Maintenance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Servicing Maintenance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Re-Constructing Maintenance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Withdraw the damaged machine from production line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Disintegrate if in smaller units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Examine the faults in the machine or identify the non-functioning parts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Make the machine run by adjusting the parts of the machine &amp; if it does not work, replace the worn part by a new one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Re-constructing the machine with proper accuracy to get desired results  </a:t>
            </a:r>
          </a:p>
          <a:p>
            <a:pPr lvl="2">
              <a:buFont typeface="Wingdings" pitchFamily="2" charset="2"/>
              <a:buChar char="ü"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72390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7848600" cy="6477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Designing Maintenance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Worn-out parts Maintenance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Emergency Repair Maintenance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Machine breakdown Maintenance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Maintenance training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Performance Standards Maintenance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7772400" cy="6553200"/>
          </a:xfrm>
        </p:spPr>
        <p:txBody>
          <a:bodyPr/>
          <a:lstStyle/>
          <a:p>
            <a:pPr algn="just"/>
            <a:r>
              <a:rPr lang="en-US" dirty="0" smtClean="0"/>
              <a:t>According to Allen Kent “Maintenance Management is defined as the management of  activities required to keep a facility in as-built condition, continuing to have its original productive capacity.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It involves maintenance of machineries, their automation and complex designing.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As the capital investment made in the industrial plant is high, so should be taken care of the down time cost of these plants.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7772400" cy="64770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Performance of the machines gets affected, either by the functional default or due to temperature variation, rusting or accumulating of dust. Therefore maintenance of machinery should be done.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Maintenance of a plant is necessary to check the manufacturing of the machineries in the plant at regular intervals. The systematic maintenance of machinery can help you avoid the disruption of work.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 deterioration of machines, caused due to time or environment factors, cannot be completely prevented but it can be lowered &amp; managed for a specified time.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72390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7848600" cy="6553200"/>
          </a:xfrm>
        </p:spPr>
        <p:txBody>
          <a:bodyPr/>
          <a:lstStyle/>
          <a:p>
            <a:r>
              <a:rPr lang="en-US" b="1" dirty="0" smtClean="0"/>
              <a:t>Conditions to identify the deterioration process of a machine-</a:t>
            </a:r>
          </a:p>
          <a:p>
            <a:pPr marL="571500" indent="-571500">
              <a:buFont typeface="+mj-lt"/>
              <a:buAutoNum type="romanUcPeriod"/>
            </a:pPr>
            <a:endParaRPr lang="en-US" dirty="0" smtClean="0"/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The machine is not able to take up a particular load.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The machine is not able to run at a specified speed.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The machine is not able to produce quality goods.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Failure of some parts of the machine at regular intervals.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Hazardous to the safety of people working in the plant.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7696200" cy="6477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Following factors can serve as warnings against plant breakdown</a:t>
            </a:r>
            <a:r>
              <a:rPr lang="en-US" dirty="0" smtClean="0"/>
              <a:t>: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The machine is not installed properly.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The components of the machine are not properly designed.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The cooling system is not proper due to defective grills &amp; ducts.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The defective parts of the machine are not replaced on time.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Increase in the friction between the parts of the machine.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Minor faults like variation in temperature or vibration are neglected.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Wrong fuel is used in the machine.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Machine is overloaded.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Machine operators are not properly trained.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Metal fatigue in contact springs &amp; locking devices.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7239000" cy="152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7772400" cy="6477000"/>
          </a:xfrm>
        </p:spPr>
        <p:txBody>
          <a:bodyPr/>
          <a:lstStyle/>
          <a:p>
            <a:r>
              <a:rPr lang="en-US" dirty="0" smtClean="0"/>
              <a:t>Lack of maintenance management may result in both tangible &amp; intangible losses to the plant. Following are the tangible costs, which may result due to a plant breakdown: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Extra cost for the purchase of new parts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Overtime payments to maintenance staff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Idle state salaries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Plant down time cost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Increase in work in progress </a:t>
            </a:r>
            <a:r>
              <a:rPr lang="en-US" smtClean="0"/>
              <a:t>investment cost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228600"/>
            <a:ext cx="7239000" cy="228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7772400" cy="6477000"/>
          </a:xfrm>
        </p:spPr>
        <p:txBody>
          <a:bodyPr/>
          <a:lstStyle/>
          <a:p>
            <a:r>
              <a:rPr lang="en-US" b="1" dirty="0" smtClean="0"/>
              <a:t>Following are the tangible cost, which may result due to a plant breakdown-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Extra cost fro the purchase of new parts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Overtime payment to maintenance staff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Idle state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Plant downtime cost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Increase in Work-in-Progress investment cost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Damaged material loss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Production cost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Idle time of dependent machine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Expediting cost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Accident cost &amp; compensation</a:t>
            </a:r>
          </a:p>
          <a:p>
            <a:pPr marL="571500" indent="-571500">
              <a:buFont typeface="+mj-lt"/>
              <a:buAutoNum type="romanLcPeriod"/>
            </a:pPr>
            <a:endParaRPr lang="en-US" dirty="0" smtClean="0"/>
          </a:p>
          <a:p>
            <a:pPr marL="571500" indent="-571500">
              <a:buFont typeface="+mj-lt"/>
              <a:buAutoNum type="romanLcPeriod"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72390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7696200" cy="6553200"/>
          </a:xfrm>
        </p:spPr>
        <p:txBody>
          <a:bodyPr>
            <a:normAutofit/>
          </a:bodyPr>
          <a:lstStyle/>
          <a:p>
            <a:r>
              <a:rPr lang="en-US" b="1" dirty="0" smtClean="0"/>
              <a:t>Following are the intangible cost, which may result due to a plant breakdown-</a:t>
            </a:r>
          </a:p>
          <a:p>
            <a:pPr marL="571500" indent="-571500">
              <a:buFont typeface="+mj-lt"/>
              <a:buAutoNum type="romanLcPeriod"/>
            </a:pPr>
            <a:endParaRPr lang="en-US" dirty="0" smtClean="0"/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Cost of additional stored machine or parts</a:t>
            </a:r>
          </a:p>
          <a:p>
            <a:pPr marL="571500" indent="-571500">
              <a:buFont typeface="+mj-lt"/>
              <a:buAutoNum type="romanLcPeriod"/>
            </a:pPr>
            <a:endParaRPr lang="en-US" dirty="0" smtClean="0"/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Short life of equipments</a:t>
            </a:r>
          </a:p>
          <a:p>
            <a:pPr marL="571500" indent="-571500">
              <a:buFont typeface="+mj-lt"/>
              <a:buAutoNum type="romanLcPeriod"/>
            </a:pPr>
            <a:endParaRPr lang="en-US" dirty="0" smtClean="0"/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Effect on deadlines</a:t>
            </a:r>
          </a:p>
          <a:p>
            <a:pPr marL="571500" indent="-571500">
              <a:buFont typeface="+mj-lt"/>
              <a:buAutoNum type="romanLcPeriod"/>
            </a:pPr>
            <a:endParaRPr lang="en-US" dirty="0" smtClean="0"/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Low morale of employees</a:t>
            </a:r>
          </a:p>
          <a:p>
            <a:pPr marL="571500" indent="-571500">
              <a:buFont typeface="+mj-lt"/>
              <a:buAutoNum type="romanLcPeriod"/>
            </a:pPr>
            <a:endParaRPr lang="en-US" dirty="0" smtClean="0"/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Inventory Investment</a:t>
            </a:r>
          </a:p>
          <a:p>
            <a:pPr marL="514350" indent="-51435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72390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7772400" cy="6553200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Objectives of Maintenance Management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Continuous &amp; regular increase in the production through improved overhauling of the machines in a plant at scheduled intervals.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Eliminating any risk of accidents in the plant that might be the cause of a machine breakdown or that might occur due to improper functioning of machines.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Proper maintenance of the machines &amp; their parts to prevent and decrease the wearing &amp; tearing of the machines &amp; their parts.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Thorough examination of the machines against their productivity &amp; accuracy level.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Delivery timeline &amp; customer satisfaction are ensured by making a plant functional throughout the year by minimizing the plant shut down time.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158</TotalTime>
  <Words>882</Words>
  <Application>Microsoft Office PowerPoint</Application>
  <PresentationFormat>On-screen Show (4:3)</PresentationFormat>
  <Paragraphs>150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Opulent</vt:lpstr>
      <vt:lpstr>Maintenance Management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Maintenance Management</dc:title>
  <dc:creator>mgtscissp</dc:creator>
  <cp:lastModifiedBy>HP-4</cp:lastModifiedBy>
  <cp:revision>22</cp:revision>
  <dcterms:created xsi:type="dcterms:W3CDTF">2013-03-01T10:01:35Z</dcterms:created>
  <dcterms:modified xsi:type="dcterms:W3CDTF">2018-09-04T20:01:32Z</dcterms:modified>
</cp:coreProperties>
</file>