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D99E8C9-47E1-4D60-B8B5-5841285C49AA}" type="datetimeFigureOut">
              <a:rPr lang="en-US" smtClean="0"/>
              <a:t>9/5/2018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945BB98-A18D-41A5-A389-AED94A1CA15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99E8C9-47E1-4D60-B8B5-5841285C49AA}" type="datetimeFigureOut">
              <a:rPr lang="en-US" smtClean="0"/>
              <a:t>9/5/2018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45BB98-A18D-41A5-A389-AED94A1CA1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99E8C9-47E1-4D60-B8B5-5841285C49AA}" type="datetimeFigureOut">
              <a:rPr lang="en-US" smtClean="0"/>
              <a:t>9/5/2018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45BB98-A18D-41A5-A389-AED94A1CA1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D99E8C9-47E1-4D60-B8B5-5841285C49AA}" type="datetimeFigureOut">
              <a:rPr lang="en-US" smtClean="0"/>
              <a:t>9/5/2018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45BB98-A18D-41A5-A389-AED94A1CA151}"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D99E8C9-47E1-4D60-B8B5-5841285C49AA}" type="datetimeFigureOut">
              <a:rPr lang="en-US" smtClean="0"/>
              <a:t>9/5/2018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945BB98-A18D-41A5-A389-AED94A1CA151}"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D99E8C9-47E1-4D60-B8B5-5841285C49AA}" type="datetimeFigureOut">
              <a:rPr lang="en-US" smtClean="0"/>
              <a:t>9/5/2018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945BB98-A18D-41A5-A389-AED94A1CA151}"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D99E8C9-47E1-4D60-B8B5-5841285C49AA}" type="datetimeFigureOut">
              <a:rPr lang="en-US" smtClean="0"/>
              <a:t>9/5/2018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945BB98-A18D-41A5-A389-AED94A1CA15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D99E8C9-47E1-4D60-B8B5-5841285C49AA}" type="datetimeFigureOut">
              <a:rPr lang="en-US" smtClean="0"/>
              <a:t>9/5/2018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945BB98-A18D-41A5-A389-AED94A1CA151}"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D99E8C9-47E1-4D60-B8B5-5841285C49AA}" type="datetimeFigureOut">
              <a:rPr lang="en-US" smtClean="0"/>
              <a:t>9/5/2018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945BB98-A18D-41A5-A389-AED94A1CA1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D99E8C9-47E1-4D60-B8B5-5841285C49AA}" type="datetimeFigureOut">
              <a:rPr lang="en-US" smtClean="0"/>
              <a:t>9/5/2018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945BB98-A18D-41A5-A389-AED94A1CA15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D99E8C9-47E1-4D60-B8B5-5841285C49AA}" type="datetimeFigureOut">
              <a:rPr lang="en-US" smtClean="0"/>
              <a:t>9/5/2018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945BB98-A18D-41A5-A389-AED94A1CA151}"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D99E8C9-47E1-4D60-B8B5-5841285C49AA}" type="datetimeFigureOut">
              <a:rPr lang="en-US" smtClean="0"/>
              <a:t>9/5/2018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945BB98-A18D-41A5-A389-AED94A1CA1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600200"/>
            <a:ext cx="8458200" cy="2133600"/>
          </a:xfrm>
        </p:spPr>
        <p:txBody>
          <a:bodyPr/>
          <a:lstStyle/>
          <a:p>
            <a:r>
              <a:rPr lang="en-US" b="1" dirty="0"/>
              <a:t>Family Influences and Decision Making </a:t>
            </a:r>
            <a:endParaRPr lang="en-US" dirty="0"/>
          </a:p>
        </p:txBody>
      </p:sp>
      <p:sp>
        <p:nvSpPr>
          <p:cNvPr id="3" name="Subtitle 2"/>
          <p:cNvSpPr>
            <a:spLocks noGrp="1"/>
          </p:cNvSpPr>
          <p:nvPr>
            <p:ph type="subTitle" idx="1"/>
          </p:nvPr>
        </p:nvSpPr>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956452127"/>
              </p:ext>
            </p:extLst>
          </p:nvPr>
        </p:nvGraphicFramePr>
        <p:xfrm>
          <a:off x="3733800" y="5867400"/>
          <a:ext cx="2133600" cy="177165"/>
        </p:xfrm>
        <a:graphic>
          <a:graphicData uri="http://schemas.openxmlformats.org/drawingml/2006/table">
            <a:tbl>
              <a:tblPr>
                <a:tableStyleId>{5C22544A-7EE6-4342-B048-85BDC9FD1C3A}</a:tableStyleId>
              </a:tblPr>
              <a:tblGrid>
                <a:gridCol w="2133600"/>
              </a:tblGrid>
              <a:tr h="152400">
                <a:tc>
                  <a:txBody>
                    <a:bodyPr/>
                    <a:lstStyle/>
                    <a:p>
                      <a:pPr algn="l" fontAlgn="ctr"/>
                      <a:r>
                        <a:rPr lang="en-US" sz="1100" u="none" strike="noStrike" dirty="0">
                          <a:effectLst/>
                        </a:rPr>
                        <a:t>Dr. </a:t>
                      </a:r>
                      <a:r>
                        <a:rPr lang="en-US" sz="1100" u="none" strike="noStrike" dirty="0" err="1">
                          <a:effectLst/>
                        </a:rPr>
                        <a:t>Sweta</a:t>
                      </a:r>
                      <a:r>
                        <a:rPr lang="en-US" sz="1100" u="none" strike="noStrike" dirty="0">
                          <a:effectLst/>
                        </a:rPr>
                        <a:t> </a:t>
                      </a:r>
                      <a:r>
                        <a:rPr lang="en-US" sz="1100" u="none" strike="noStrike" dirty="0" err="1">
                          <a:effectLst/>
                        </a:rPr>
                        <a:t>Patil</a:t>
                      </a:r>
                      <a:r>
                        <a:rPr lang="en-US" sz="1100" u="none" strike="noStrike" dirty="0">
                          <a:effectLst/>
                        </a:rPr>
                        <a:t> </a:t>
                      </a:r>
                      <a:r>
                        <a:rPr lang="en-US" sz="1100" u="none" strike="noStrike" dirty="0" err="1">
                          <a:effectLst/>
                        </a:rPr>
                        <a:t>Rajale</a:t>
                      </a:r>
                      <a:endParaRPr lang="en-US" sz="1100" b="0"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2414577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762999" cy="6477000"/>
          </a:xfrm>
        </p:spPr>
        <p:txBody>
          <a:bodyPr>
            <a:normAutofit fontScale="92500" lnSpcReduction="10000"/>
          </a:bodyPr>
          <a:lstStyle/>
          <a:p>
            <a:pPr marL="109728" indent="0" algn="just">
              <a:buNone/>
            </a:pPr>
            <a:r>
              <a:rPr lang="en-US" b="1" dirty="0"/>
              <a:t>(2) Emotional Support </a:t>
            </a:r>
            <a:endParaRPr lang="en-US" dirty="0"/>
          </a:p>
          <a:p>
            <a:pPr algn="just"/>
            <a:r>
              <a:rPr lang="en-US" dirty="0" smtClean="0"/>
              <a:t>The </a:t>
            </a:r>
            <a:r>
              <a:rPr lang="en-US" dirty="0"/>
              <a:t>provision of emotional nourishment (including love, affection, and intimacy) to its members is an important basic function of the contemporary family. </a:t>
            </a:r>
            <a:endParaRPr lang="en-US" dirty="0" smtClean="0"/>
          </a:p>
          <a:p>
            <a:pPr algn="just"/>
            <a:r>
              <a:rPr lang="en-US" dirty="0" smtClean="0"/>
              <a:t>In </a:t>
            </a:r>
            <a:r>
              <a:rPr lang="en-US" dirty="0"/>
              <a:t>fulfilling this function, the family provides support and encouragement and assists its members in coping with personal or social problems</a:t>
            </a:r>
            <a:r>
              <a:rPr lang="en-US" dirty="0" smtClean="0"/>
              <a:t>.</a:t>
            </a:r>
          </a:p>
          <a:p>
            <a:pPr algn="just"/>
            <a:r>
              <a:rPr lang="en-US" dirty="0" smtClean="0"/>
              <a:t> </a:t>
            </a:r>
            <a:r>
              <a:rPr lang="en-US" dirty="0"/>
              <a:t>To make it easier for working parents to show their love affection and support for their children, greeting-card companies have been marketing cards especially for parent to give to their children. </a:t>
            </a:r>
            <a:endParaRPr lang="en-US" dirty="0" smtClean="0"/>
          </a:p>
          <a:p>
            <a:pPr algn="just"/>
            <a:r>
              <a:rPr lang="en-US" dirty="0" smtClean="0"/>
              <a:t>For </a:t>
            </a:r>
            <a:r>
              <a:rPr lang="en-US" dirty="0"/>
              <a:t>instance, in most communities, many educational and psychological centers are available that are designed to assist parents who want to help their children improve their learning and communication skills, or generally, better adjust to their environments. </a:t>
            </a:r>
          </a:p>
        </p:txBody>
      </p:sp>
      <p:sp>
        <p:nvSpPr>
          <p:cNvPr id="3" name="Title 2"/>
          <p:cNvSpPr>
            <a:spLocks noGrp="1"/>
          </p:cNvSpPr>
          <p:nvPr>
            <p:ph type="title"/>
          </p:nvPr>
        </p:nvSpPr>
        <p:spPr>
          <a:xfrm flipV="1">
            <a:off x="457200" y="228600"/>
            <a:ext cx="8229600" cy="109728"/>
          </a:xfrm>
        </p:spPr>
        <p:txBody>
          <a:bodyPr>
            <a:normAutofit fontScale="90000"/>
          </a:bodyPr>
          <a:lstStyle/>
          <a:p>
            <a:endParaRPr lang="en-US" dirty="0"/>
          </a:p>
        </p:txBody>
      </p:sp>
    </p:spTree>
    <p:extLst>
      <p:ext uri="{BB962C8B-B14F-4D97-AF65-F5344CB8AC3E}">
        <p14:creationId xmlns:p14="http://schemas.microsoft.com/office/powerpoint/2010/main" val="3972438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304800"/>
            <a:ext cx="8763000" cy="6324600"/>
          </a:xfrm>
        </p:spPr>
        <p:txBody>
          <a:bodyPr>
            <a:normAutofit fontScale="92500" lnSpcReduction="10000"/>
          </a:bodyPr>
          <a:lstStyle/>
          <a:p>
            <a:pPr marL="109728" indent="0">
              <a:buNone/>
            </a:pPr>
            <a:r>
              <a:rPr lang="en-US" b="1" dirty="0"/>
              <a:t>(3) Suitable Family Lifestyles </a:t>
            </a:r>
            <a:endParaRPr lang="en-US" dirty="0"/>
          </a:p>
          <a:p>
            <a:r>
              <a:rPr lang="en-US" dirty="0"/>
              <a:t>Another important family function in terms of consumer behavior is the establishment of a suitable lifestyle for the family. Family lifestyle commitments, including the allocation of time, greatly influence consumption patterns. For example, the increase in the number of married women working outside the home has reduced the time they have available for household chores, and has created a market for convenience products and fast-food restaurants. Also, with both parents working, an increased emphasis is placed on the notion of “quality time”, rather than the “quantity of time” spent with children and other family members. Realizing the scarcity of quality family time, Hotels feature a variety of weekend packages targeted to couples and their children. </a:t>
            </a:r>
          </a:p>
        </p:txBody>
      </p:sp>
      <p:sp>
        <p:nvSpPr>
          <p:cNvPr id="3" name="Title 2"/>
          <p:cNvSpPr>
            <a:spLocks noGrp="1"/>
          </p:cNvSpPr>
          <p:nvPr>
            <p:ph type="title"/>
          </p:nvPr>
        </p:nvSpPr>
        <p:spPr>
          <a:xfrm flipV="1">
            <a:off x="457200" y="76200"/>
            <a:ext cx="8229600" cy="198438"/>
          </a:xfrm>
        </p:spPr>
        <p:txBody>
          <a:bodyPr>
            <a:normAutofit fontScale="90000"/>
          </a:bodyPr>
          <a:lstStyle/>
          <a:p>
            <a:endParaRPr lang="en-US" dirty="0"/>
          </a:p>
        </p:txBody>
      </p:sp>
    </p:spTree>
    <p:extLst>
      <p:ext uri="{BB962C8B-B14F-4D97-AF65-F5344CB8AC3E}">
        <p14:creationId xmlns:p14="http://schemas.microsoft.com/office/powerpoint/2010/main" val="3943218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304800"/>
            <a:ext cx="8915400" cy="6400800"/>
          </a:xfrm>
        </p:spPr>
        <p:txBody>
          <a:bodyPr>
            <a:normAutofit fontScale="92500"/>
          </a:bodyPr>
          <a:lstStyle/>
          <a:p>
            <a:pPr marL="109728" indent="0">
              <a:buNone/>
            </a:pPr>
            <a:r>
              <a:rPr lang="en-US" b="1" dirty="0"/>
              <a:t>(4) Socialization of Children and Other Family Members </a:t>
            </a:r>
            <a:endParaRPr lang="en-US" dirty="0"/>
          </a:p>
          <a:p>
            <a:r>
              <a:rPr lang="en-US" dirty="0"/>
              <a:t>The socialization of family members, especially young children, is a central family function. In large part, this process consists of imparting to children the basic value and modes of behavior consistent with the culture. These generally include moral and religious principles, interpersonal skills, dress and grooming standard, appropriate manners and speech, and the selection of suitable educational and occupational or career goals. Socialization skills (manners, goals, values, and other qualities) are imparted to a child directly through instruction and indirectly through observation of the behavior of parents and older siblings. Marketers often target parents looking for assistance in the task of socializing preadolescent children. </a:t>
            </a:r>
          </a:p>
        </p:txBody>
      </p:sp>
      <p:sp>
        <p:nvSpPr>
          <p:cNvPr id="3" name="Title 2"/>
          <p:cNvSpPr>
            <a:spLocks noGrp="1"/>
          </p:cNvSpPr>
          <p:nvPr>
            <p:ph type="title"/>
          </p:nvPr>
        </p:nvSpPr>
        <p:spPr>
          <a:xfrm flipV="1">
            <a:off x="457200" y="0"/>
            <a:ext cx="8229600" cy="274638"/>
          </a:xfrm>
        </p:spPr>
        <p:txBody>
          <a:bodyPr>
            <a:normAutofit fontScale="90000"/>
          </a:bodyPr>
          <a:lstStyle/>
          <a:p>
            <a:endParaRPr lang="en-US" dirty="0"/>
          </a:p>
        </p:txBody>
      </p:sp>
    </p:spTree>
    <p:extLst>
      <p:ext uri="{BB962C8B-B14F-4D97-AF65-F5344CB8AC3E}">
        <p14:creationId xmlns:p14="http://schemas.microsoft.com/office/powerpoint/2010/main" val="2940275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686800" cy="6477000"/>
          </a:xfrm>
        </p:spPr>
        <p:txBody>
          <a:bodyPr>
            <a:normAutofit lnSpcReduction="10000"/>
          </a:bodyPr>
          <a:lstStyle/>
          <a:p>
            <a:pPr marL="109728" indent="0">
              <a:buNone/>
            </a:pPr>
            <a:r>
              <a:rPr lang="en-US" sz="2800" b="1" u="sng" dirty="0"/>
              <a:t>Family Life Cycles </a:t>
            </a:r>
            <a:endParaRPr lang="en-US" sz="2800" u="sng" dirty="0"/>
          </a:p>
          <a:p>
            <a:r>
              <a:rPr lang="en-US" dirty="0">
                <a:solidFill>
                  <a:srgbClr val="FF0000"/>
                </a:solidFill>
              </a:rPr>
              <a:t>Families pass through a series of stages that change them over time. This process historically has been </a:t>
            </a:r>
            <a:r>
              <a:rPr lang="en-US" dirty="0" smtClean="0">
                <a:solidFill>
                  <a:srgbClr val="FF0000"/>
                </a:solidFill>
              </a:rPr>
              <a:t>c</a:t>
            </a:r>
          </a:p>
          <a:p>
            <a:endParaRPr lang="en-US" b="1" dirty="0" smtClean="0"/>
          </a:p>
          <a:p>
            <a:pPr marL="109728" indent="0">
              <a:buNone/>
            </a:pPr>
            <a:r>
              <a:rPr lang="en-US" b="1" u="sng" dirty="0" smtClean="0"/>
              <a:t>Family </a:t>
            </a:r>
            <a:r>
              <a:rPr lang="en-US" b="1" u="sng" dirty="0"/>
              <a:t>Life Cycle Characteristics </a:t>
            </a:r>
            <a:endParaRPr lang="en-US" u="sng" dirty="0"/>
          </a:p>
          <a:p>
            <a:pPr algn="just">
              <a:lnSpc>
                <a:spcPct val="150000"/>
              </a:lnSpc>
            </a:pPr>
            <a:r>
              <a:rPr lang="en-US" dirty="0"/>
              <a:t>The traditional FLC describes family patterns as consumers marry, have children, leave home, lose a spouse, and retire. These stages are described in Table along with consumer behaviors associated with each stage. </a:t>
            </a:r>
            <a:r>
              <a:rPr lang="en-US" dirty="0" err="1" smtClean="0"/>
              <a:t>alled</a:t>
            </a:r>
            <a:r>
              <a:rPr lang="en-US" dirty="0" smtClean="0"/>
              <a:t> </a:t>
            </a:r>
            <a:r>
              <a:rPr lang="en-US" dirty="0"/>
              <a:t>the </a:t>
            </a:r>
            <a:r>
              <a:rPr lang="en-US" b="1" dirty="0"/>
              <a:t>family life cycle </a:t>
            </a:r>
            <a:r>
              <a:rPr lang="en-US" dirty="0"/>
              <a:t>(FLC). </a:t>
            </a:r>
          </a:p>
        </p:txBody>
      </p:sp>
      <p:sp>
        <p:nvSpPr>
          <p:cNvPr id="3" name="Title 2"/>
          <p:cNvSpPr>
            <a:spLocks noGrp="1"/>
          </p:cNvSpPr>
          <p:nvPr>
            <p:ph type="title"/>
          </p:nvPr>
        </p:nvSpPr>
        <p:spPr>
          <a:xfrm>
            <a:off x="457200" y="274638"/>
            <a:ext cx="8229600" cy="106362"/>
          </a:xfrm>
        </p:spPr>
        <p:txBody>
          <a:bodyPr>
            <a:normAutofit fontScale="90000"/>
          </a:bodyPr>
          <a:lstStyle/>
          <a:p>
            <a:endParaRPr lang="en-US" dirty="0"/>
          </a:p>
        </p:txBody>
      </p:sp>
    </p:spTree>
    <p:extLst>
      <p:ext uri="{BB962C8B-B14F-4D97-AF65-F5344CB8AC3E}">
        <p14:creationId xmlns:p14="http://schemas.microsoft.com/office/powerpoint/2010/main" val="29228170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30550993"/>
              </p:ext>
            </p:extLst>
          </p:nvPr>
        </p:nvGraphicFramePr>
        <p:xfrm>
          <a:off x="152400" y="76200"/>
          <a:ext cx="8839200" cy="7290268"/>
        </p:xfrm>
        <a:graphic>
          <a:graphicData uri="http://schemas.openxmlformats.org/drawingml/2006/table">
            <a:tbl>
              <a:tblPr firstRow="1" bandRow="1">
                <a:tableStyleId>{5C22544A-7EE6-4342-B048-85BDC9FD1C3A}</a:tableStyleId>
              </a:tblPr>
              <a:tblGrid>
                <a:gridCol w="2819400"/>
                <a:gridCol w="3073400"/>
                <a:gridCol w="2946400"/>
              </a:tblGrid>
              <a:tr h="788336">
                <a:tc>
                  <a:txBody>
                    <a:bodyPr/>
                    <a:lstStyle/>
                    <a:p>
                      <a:pPr algn="just"/>
                      <a:r>
                        <a:rPr lang="en-US" sz="1800" b="1" i="0" u="none" strike="noStrike" baseline="0" dirty="0" smtClean="0">
                          <a:solidFill>
                            <a:srgbClr val="000000"/>
                          </a:solidFill>
                          <a:latin typeface="Minion Pro"/>
                        </a:rPr>
                        <a:t>Stages in Family Life Cycle </a:t>
                      </a:r>
                      <a:r>
                        <a:rPr lang="en-US" sz="1800" b="0" i="0" u="none" strike="noStrike" baseline="0" dirty="0" smtClean="0">
                          <a:solidFill>
                            <a:srgbClr val="000000"/>
                          </a:solidFill>
                          <a:latin typeface="Minion Pro"/>
                        </a:rPr>
                        <a:t>		</a:t>
                      </a:r>
                    </a:p>
                  </a:txBody>
                  <a:tcPr/>
                </a:tc>
                <a:tc>
                  <a:txBody>
                    <a:bodyPr/>
                    <a:lstStyle/>
                    <a:p>
                      <a:pPr algn="just"/>
                      <a:r>
                        <a:rPr lang="en-US" sz="1800" b="1" i="0" u="none" strike="noStrike" baseline="0" dirty="0" smtClean="0">
                          <a:solidFill>
                            <a:srgbClr val="000000"/>
                          </a:solidFill>
                          <a:latin typeface="Minion Pro"/>
                        </a:rPr>
                        <a:t>Economic Circumstances </a:t>
                      </a:r>
                      <a:r>
                        <a:rPr lang="en-US" sz="1800" b="0" i="0" u="none" strike="noStrike" baseline="0" dirty="0" smtClean="0">
                          <a:solidFill>
                            <a:srgbClr val="000000"/>
                          </a:solidFill>
                          <a:latin typeface="Minion Pro"/>
                        </a:rPr>
                        <a:t>		</a:t>
                      </a:r>
                    </a:p>
                  </a:txBody>
                  <a:tcPr/>
                </a:tc>
                <a:tc>
                  <a:txBody>
                    <a:bodyPr/>
                    <a:lstStyle/>
                    <a:p>
                      <a:pPr algn="just"/>
                      <a:r>
                        <a:rPr lang="en-US" sz="1800" b="1" i="0" u="none" strike="noStrike" baseline="0" dirty="0" smtClean="0">
                          <a:solidFill>
                            <a:srgbClr val="000000"/>
                          </a:solidFill>
                          <a:latin typeface="Minion Pro"/>
                        </a:rPr>
                        <a:t>Likely Buying Behavior </a:t>
                      </a:r>
                      <a:r>
                        <a:rPr lang="en-US" sz="1800" b="0" i="0" u="none" strike="noStrike" baseline="0" dirty="0" smtClean="0">
                          <a:solidFill>
                            <a:srgbClr val="000000"/>
                          </a:solidFill>
                          <a:latin typeface="Minion Pro"/>
                        </a:rPr>
                        <a:t>	</a:t>
                      </a:r>
                    </a:p>
                  </a:txBody>
                  <a:tcPr/>
                </a:tc>
              </a:tr>
              <a:tr h="1229805">
                <a:tc>
                  <a:txBody>
                    <a:bodyPr/>
                    <a:lstStyle/>
                    <a:p>
                      <a:r>
                        <a:rPr lang="en-US" sz="1800" b="0" i="0" u="none" strike="noStrike" kern="1200" baseline="0" dirty="0" smtClean="0">
                          <a:solidFill>
                            <a:schemeClr val="dk1"/>
                          </a:solidFill>
                          <a:latin typeface="+mn-lt"/>
                          <a:ea typeface="+mn-ea"/>
                          <a:cs typeface="+mn-cs"/>
                        </a:rPr>
                        <a:t>Bachelorhood </a:t>
                      </a:r>
                    </a:p>
                    <a:p>
                      <a:r>
                        <a:rPr lang="en-US" sz="1800" b="0" i="0" u="none" strike="noStrike" kern="1200" baseline="0" dirty="0" smtClean="0">
                          <a:solidFill>
                            <a:schemeClr val="dk1"/>
                          </a:solidFill>
                          <a:latin typeface="+mn-lt"/>
                          <a:ea typeface="+mn-ea"/>
                          <a:cs typeface="+mn-cs"/>
                        </a:rPr>
                        <a:t>(Young, single staying alone) 	</a:t>
                      </a:r>
                    </a:p>
                    <a:p>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Earning reasonable good salary, no financial burdens 	</a:t>
                      </a:r>
                    </a:p>
                    <a:p>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Buy, basic kitchen equipment basic furniture, two wheeler, vacation with friends 	</a:t>
                      </a:r>
                    </a:p>
                  </a:txBody>
                  <a:tcPr/>
                </a:tc>
              </a:tr>
              <a:tr h="1229805">
                <a:tc>
                  <a:txBody>
                    <a:bodyPr/>
                    <a:lstStyle/>
                    <a:p>
                      <a:r>
                        <a:rPr lang="en-US" sz="1800" b="0" i="0" u="none" strike="noStrike" kern="1200" baseline="0" dirty="0" smtClean="0">
                          <a:solidFill>
                            <a:schemeClr val="dk1"/>
                          </a:solidFill>
                          <a:latin typeface="+mn-lt"/>
                          <a:ea typeface="+mn-ea"/>
                          <a:cs typeface="+mn-cs"/>
                        </a:rPr>
                        <a:t>Parenthood </a:t>
                      </a:r>
                    </a:p>
                    <a:p>
                      <a:r>
                        <a:rPr lang="en-US" sz="1800" b="0" i="0" u="none" strike="noStrike" kern="1200" baseline="0" dirty="0" smtClean="0">
                          <a:solidFill>
                            <a:schemeClr val="dk1"/>
                          </a:solidFill>
                          <a:latin typeface="+mn-lt"/>
                          <a:ea typeface="+mn-ea"/>
                          <a:cs typeface="+mn-cs"/>
                        </a:rPr>
                        <a:t>(young married just attained parenthood) 	</a:t>
                      </a:r>
                    </a:p>
                    <a:p>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Better off financially, though home purchases at peak, less liquid assets, not able to save more.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Buys baby food, toys, diapers, chest &amp; cough medicines 	</a:t>
                      </a:r>
                    </a:p>
                    <a:p>
                      <a:endParaRPr lang="en-US" sz="1800" dirty="0"/>
                    </a:p>
                  </a:txBody>
                  <a:tcPr/>
                </a:tc>
              </a:tr>
              <a:tr h="17974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Post parenthood (growing children or grown up children) 		</a:t>
                      </a:r>
                    </a:p>
                    <a:p>
                      <a:endParaRPr lang="en-US" sz="1800" dirty="0"/>
                    </a:p>
                  </a:txBody>
                  <a:tcPr/>
                </a:tc>
                <a:tc>
                  <a:txBody>
                    <a:bodyPr/>
                    <a:lstStyle/>
                    <a:p>
                      <a:r>
                        <a:rPr lang="en-US" sz="1800" b="0" i="0" u="none" strike="noStrike" kern="1200" baseline="0" dirty="0" smtClean="0">
                          <a:solidFill>
                            <a:schemeClr val="dk1"/>
                          </a:solidFill>
                          <a:latin typeface="+mn-lt"/>
                          <a:ea typeface="+mn-ea"/>
                          <a:cs typeface="+mn-cs"/>
                        </a:rPr>
                        <a:t>Financial position improved with wife working, probability of home ownership on the higher side). </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Concentrates on home improvements. Buy more tasteful furniture, car, home appliances, and magazines. Interested in vacation packages. 	</a:t>
                      </a:r>
                    </a:p>
                  </a:txBody>
                  <a:tcPr/>
                </a:tc>
              </a:tr>
              <a:tr h="1797407">
                <a:tc>
                  <a:txBody>
                    <a:bodyPr/>
                    <a:lstStyle/>
                    <a:p>
                      <a:r>
                        <a:rPr lang="en-US" sz="1800" b="0" i="0" u="none" strike="noStrike" kern="1200" baseline="0" dirty="0" smtClean="0">
                          <a:solidFill>
                            <a:schemeClr val="dk1"/>
                          </a:solidFill>
                          <a:latin typeface="+mn-lt"/>
                          <a:ea typeface="+mn-ea"/>
                          <a:cs typeface="+mn-cs"/>
                        </a:rPr>
                        <a:t>Dissolution </a:t>
                      </a:r>
                    </a:p>
                    <a:p>
                      <a:r>
                        <a:rPr lang="en-US" sz="1800" b="0" i="0" u="none" strike="noStrike" kern="1200" baseline="0" dirty="0" smtClean="0">
                          <a:solidFill>
                            <a:schemeClr val="dk1"/>
                          </a:solidFill>
                          <a:latin typeface="+mn-lt"/>
                          <a:ea typeface="+mn-ea"/>
                          <a:cs typeface="+mn-cs"/>
                        </a:rPr>
                        <a:t>(retired &amp; lone surviving spouse) 		</a:t>
                      </a:r>
                    </a:p>
                    <a:p>
                      <a:endParaRPr lang="en-US" sz="1800" dirty="0"/>
                    </a:p>
                  </a:txBody>
                  <a:tcPr/>
                </a:tc>
                <a:tc>
                  <a:txBody>
                    <a:bodyPr/>
                    <a:lstStyle/>
                    <a:p>
                      <a:r>
                        <a:rPr lang="en-US" sz="1800" b="0" i="0" u="none" strike="noStrike" kern="1200" baseline="0" dirty="0" smtClean="0">
                          <a:solidFill>
                            <a:schemeClr val="dk1"/>
                          </a:solidFill>
                          <a:latin typeface="+mn-lt"/>
                          <a:ea typeface="+mn-ea"/>
                          <a:cs typeface="+mn-cs"/>
                        </a:rPr>
                        <a:t>Income though good, not interested in spending. At times drastic cut in income is likely. </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smtClean="0">
                          <a:solidFill>
                            <a:schemeClr val="dk1"/>
                          </a:solidFill>
                          <a:latin typeface="+mn-lt"/>
                          <a:ea typeface="+mn-ea"/>
                          <a:cs typeface="+mn-cs"/>
                        </a:rPr>
                        <a:t>Buy more medicinal products ant other products like the retired people. Seeks more of attention, affection and security conscious. 	</a:t>
                      </a:r>
                    </a:p>
                  </a:txBody>
                  <a:tcPr/>
                </a:tc>
              </a:tr>
            </a:tbl>
          </a:graphicData>
        </a:graphic>
      </p:graphicFrame>
      <p:sp>
        <p:nvSpPr>
          <p:cNvPr id="3" name="Title 2"/>
          <p:cNvSpPr>
            <a:spLocks noGrp="1"/>
          </p:cNvSpPr>
          <p:nvPr>
            <p:ph type="title"/>
          </p:nvPr>
        </p:nvSpPr>
        <p:spPr>
          <a:xfrm>
            <a:off x="457200" y="-381000"/>
            <a:ext cx="8229600" cy="457200"/>
          </a:xfrm>
        </p:spPr>
        <p:txBody>
          <a:bodyPr>
            <a:normAutofit fontScale="90000"/>
          </a:bodyPr>
          <a:lstStyle/>
          <a:p>
            <a:endParaRPr lang="en-US" dirty="0"/>
          </a:p>
        </p:txBody>
      </p:sp>
    </p:spTree>
    <p:extLst>
      <p:ext uri="{BB962C8B-B14F-4D97-AF65-F5344CB8AC3E}">
        <p14:creationId xmlns:p14="http://schemas.microsoft.com/office/powerpoint/2010/main" val="1324189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a:t>Family Decision-Making </a:t>
            </a:r>
            <a:endParaRPr lang="en-US" dirty="0"/>
          </a:p>
          <a:p>
            <a:r>
              <a:rPr lang="en-US" dirty="0"/>
              <a:t>Families use products even though individuals usually buy them. Determining what products should be bought, which retail outlet to </a:t>
            </a:r>
            <a:r>
              <a:rPr lang="en-US" dirty="0" smtClean="0"/>
              <a:t>use</a:t>
            </a:r>
            <a:r>
              <a:rPr lang="en-US" dirty="0"/>
              <a:t>, how and when products are used, and who should buy them is a complicated process involving a variety </a:t>
            </a:r>
            <a:r>
              <a:rPr lang="en-US" dirty="0" smtClean="0"/>
              <a:t>of </a:t>
            </a:r>
            <a:r>
              <a:rPr lang="en-US" dirty="0"/>
              <a:t>roles and actors. </a:t>
            </a:r>
            <a:endParaRPr lang="en-US" dirty="0" smtClean="0"/>
          </a:p>
          <a:p>
            <a:r>
              <a:rPr lang="en-US" b="1" dirty="0"/>
              <a:t>Role Behavior </a:t>
            </a:r>
            <a:endParaRPr lang="en-US" dirty="0"/>
          </a:p>
          <a:p>
            <a:r>
              <a:rPr lang="en-US" b="1" dirty="0" smtClean="0"/>
              <a:t>Instrumental </a:t>
            </a:r>
            <a:r>
              <a:rPr lang="en-US" b="1" dirty="0"/>
              <a:t>roles, </a:t>
            </a:r>
            <a:r>
              <a:rPr lang="en-US" dirty="0"/>
              <a:t>also known as functional or economic roles, involve financial, performance, and other functions performed by group members. </a:t>
            </a:r>
          </a:p>
          <a:p>
            <a:r>
              <a:rPr lang="en-US" b="1" dirty="0"/>
              <a:t>Expressive roles </a:t>
            </a:r>
            <a:r>
              <a:rPr lang="en-US" dirty="0"/>
              <a:t>involve supporting other family members in the decision-making process and expressing the family’s aesthetic or emotional needs, including upholding family norms. </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628306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52400"/>
            <a:ext cx="8915400" cy="6553200"/>
          </a:xfrm>
        </p:spPr>
        <p:txBody>
          <a:bodyPr>
            <a:normAutofit/>
          </a:bodyPr>
          <a:lstStyle/>
          <a:p>
            <a:pPr marL="109728" indent="0">
              <a:buNone/>
            </a:pPr>
            <a:r>
              <a:rPr lang="en-US" b="1" u="sng" dirty="0"/>
              <a:t>Individual Roles in Family Purchases </a:t>
            </a:r>
            <a:endParaRPr lang="en-US" u="sng" dirty="0"/>
          </a:p>
          <a:p>
            <a:r>
              <a:rPr lang="en-US" dirty="0"/>
              <a:t>Family consumption decisions involve at least five definable roles, which may be assumed by spouses, children, or other members of a household. Both multiple roles and multiple actors are normal. Marketers need to communicate with consumers assuming each of these roles, remembering that different family members will assume different roles depending on the situation and product. Children, for example, are users of cereals, toys, clothing, and many other products but may not be the buyers. One or both of the parents may be the decider and the buyer, although the children may be important as influencers and users. </a:t>
            </a:r>
          </a:p>
        </p:txBody>
      </p:sp>
      <p:sp>
        <p:nvSpPr>
          <p:cNvPr id="3" name="Title 2"/>
          <p:cNvSpPr>
            <a:spLocks noGrp="1"/>
          </p:cNvSpPr>
          <p:nvPr>
            <p:ph type="title"/>
          </p:nvPr>
        </p:nvSpPr>
        <p:spPr>
          <a:xfrm>
            <a:off x="533400" y="-990600"/>
            <a:ext cx="8229600" cy="1143000"/>
          </a:xfrm>
        </p:spPr>
        <p:txBody>
          <a:bodyPr/>
          <a:lstStyle/>
          <a:p>
            <a:endParaRPr lang="en-US" dirty="0"/>
          </a:p>
        </p:txBody>
      </p:sp>
    </p:spTree>
    <p:extLst>
      <p:ext uri="{BB962C8B-B14F-4D97-AF65-F5344CB8AC3E}">
        <p14:creationId xmlns:p14="http://schemas.microsoft.com/office/powerpoint/2010/main" val="3481240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
            <a:ext cx="8534400" cy="6400800"/>
          </a:xfrm>
        </p:spPr>
        <p:txBody>
          <a:bodyPr>
            <a:normAutofit/>
          </a:bodyPr>
          <a:lstStyle/>
          <a:p>
            <a:pPr marL="109728" indent="0">
              <a:buNone/>
            </a:pPr>
            <a:r>
              <a:rPr lang="en-US" b="1" u="sng" dirty="0"/>
              <a:t>Key Family Consumption Roles </a:t>
            </a:r>
            <a:endParaRPr lang="en-US" u="sng" dirty="0"/>
          </a:p>
          <a:p>
            <a:pPr algn="just"/>
            <a:r>
              <a:rPr lang="en-US" dirty="0"/>
              <a:t>The roles played by the different family members will vary from product to product. While shopping in the market, a housewife comes across a new variety of juice that she buys for the family. Her decision to </a:t>
            </a:r>
            <a:r>
              <a:rPr lang="en-US" dirty="0" smtClean="0"/>
              <a:t>purchase </a:t>
            </a:r>
            <a:r>
              <a:rPr lang="en-US" dirty="0"/>
              <a:t>does not directly involve the influence of other family members. She is the decider, buyer; but she may or may not be the preparer and is not the only user. In case of products such as television, car, music systems, furniture or any other product which is likely to be used by some or all the family members, the purchase decision is likely to be joint or group decision. </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001361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52400"/>
            <a:ext cx="8915400" cy="6400800"/>
          </a:xfrm>
        </p:spPr>
        <p:txBody>
          <a:bodyPr>
            <a:normAutofit fontScale="77500" lnSpcReduction="20000"/>
          </a:bodyPr>
          <a:lstStyle/>
          <a:p>
            <a:pPr>
              <a:lnSpc>
                <a:spcPct val="170000"/>
              </a:lnSpc>
            </a:pPr>
            <a:r>
              <a:rPr lang="en-US" dirty="0"/>
              <a:t>There are eight distinct roles in the family decision-making process. A look at these roles provides further insight into how family members act in their various consumption-related roles: </a:t>
            </a:r>
          </a:p>
          <a:p>
            <a:pPr marL="457200" indent="-457200">
              <a:lnSpc>
                <a:spcPct val="170000"/>
              </a:lnSpc>
              <a:buFont typeface="+mj-lt"/>
              <a:buAutoNum type="arabicPeriod"/>
            </a:pPr>
            <a:r>
              <a:rPr lang="en-US" b="1" dirty="0" smtClean="0"/>
              <a:t>Influencers</a:t>
            </a:r>
          </a:p>
          <a:p>
            <a:pPr marL="457200" indent="-457200">
              <a:lnSpc>
                <a:spcPct val="170000"/>
              </a:lnSpc>
              <a:buFont typeface="+mj-lt"/>
              <a:buAutoNum type="arabicPeriod"/>
            </a:pPr>
            <a:r>
              <a:rPr lang="en-US" b="1" dirty="0" smtClean="0"/>
              <a:t>Gatekeepers</a:t>
            </a:r>
            <a:endParaRPr lang="en-US" dirty="0"/>
          </a:p>
          <a:p>
            <a:pPr marL="457200" indent="-457200">
              <a:lnSpc>
                <a:spcPct val="170000"/>
              </a:lnSpc>
              <a:buFont typeface="+mj-lt"/>
              <a:buAutoNum type="arabicPeriod"/>
            </a:pPr>
            <a:r>
              <a:rPr lang="en-US" b="1" dirty="0" smtClean="0"/>
              <a:t>Deciders</a:t>
            </a:r>
          </a:p>
          <a:p>
            <a:pPr marL="457200" indent="-457200">
              <a:lnSpc>
                <a:spcPct val="170000"/>
              </a:lnSpc>
              <a:buFont typeface="+mj-lt"/>
              <a:buAutoNum type="arabicPeriod"/>
            </a:pPr>
            <a:r>
              <a:rPr lang="en-US" b="1" dirty="0" smtClean="0"/>
              <a:t>Buyers</a:t>
            </a:r>
          </a:p>
          <a:p>
            <a:pPr marL="457200" indent="-457200">
              <a:lnSpc>
                <a:spcPct val="170000"/>
              </a:lnSpc>
              <a:buFont typeface="+mj-lt"/>
              <a:buAutoNum type="arabicPeriod"/>
            </a:pPr>
            <a:r>
              <a:rPr lang="en-US" b="1" dirty="0" smtClean="0"/>
              <a:t>Preparers </a:t>
            </a:r>
          </a:p>
          <a:p>
            <a:pPr marL="457200" indent="-457200">
              <a:lnSpc>
                <a:spcPct val="170000"/>
              </a:lnSpc>
              <a:buFont typeface="+mj-lt"/>
              <a:buAutoNum type="arabicPeriod"/>
            </a:pPr>
            <a:r>
              <a:rPr lang="en-US" b="1" dirty="0" smtClean="0"/>
              <a:t>Users</a:t>
            </a:r>
          </a:p>
          <a:p>
            <a:pPr marL="457200" indent="-457200">
              <a:lnSpc>
                <a:spcPct val="170000"/>
              </a:lnSpc>
              <a:buFont typeface="+mj-lt"/>
              <a:buAutoNum type="arabicPeriod"/>
            </a:pPr>
            <a:r>
              <a:rPr lang="en-US" b="1" dirty="0" smtClean="0"/>
              <a:t>Maintainers</a:t>
            </a:r>
          </a:p>
          <a:p>
            <a:pPr marL="457200" indent="-457200">
              <a:lnSpc>
                <a:spcPct val="170000"/>
              </a:lnSpc>
              <a:buFont typeface="+mj-lt"/>
              <a:buAutoNum type="arabicPeriod"/>
            </a:pPr>
            <a:r>
              <a:rPr lang="en-US" b="1" dirty="0" smtClean="0"/>
              <a:t>Disposers </a:t>
            </a:r>
            <a:endParaRPr lang="en-US" b="1" dirty="0"/>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35014743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52400"/>
            <a:ext cx="8915400" cy="6705600"/>
          </a:xfrm>
        </p:spPr>
        <p:txBody>
          <a:bodyPr>
            <a:normAutofit fontScale="55000" lnSpcReduction="20000"/>
          </a:bodyPr>
          <a:lstStyle/>
          <a:p>
            <a:pPr marL="109728" indent="0">
              <a:buNone/>
            </a:pPr>
            <a:r>
              <a:rPr lang="en-US" sz="4400" b="1" u="sng" dirty="0"/>
              <a:t>Influencing Spouses and Resolving Consumer Conflicts </a:t>
            </a:r>
            <a:endParaRPr lang="en-US" sz="4400" u="sng" dirty="0"/>
          </a:p>
          <a:p>
            <a:pPr algn="just">
              <a:lnSpc>
                <a:spcPct val="120000"/>
              </a:lnSpc>
            </a:pPr>
            <a:endParaRPr lang="en-US" sz="3600" dirty="0" smtClean="0"/>
          </a:p>
          <a:p>
            <a:pPr algn="just">
              <a:lnSpc>
                <a:spcPct val="120000"/>
              </a:lnSpc>
            </a:pPr>
            <a:r>
              <a:rPr lang="en-US" sz="3600" dirty="0" smtClean="0"/>
              <a:t>When </a:t>
            </a:r>
            <a:r>
              <a:rPr lang="en-US" sz="3600" dirty="0"/>
              <a:t>making consumer decisions, husbands and wives commonly attempt to influence each other to arrive at what they feel to be the best outcome. Six influence strategies for resolving husband/wife consumption-related conflicts have been identified: </a:t>
            </a:r>
          </a:p>
          <a:p>
            <a:pPr algn="just">
              <a:lnSpc>
                <a:spcPct val="120000"/>
              </a:lnSpc>
            </a:pPr>
            <a:r>
              <a:rPr lang="en-US" sz="3600" b="1" dirty="0"/>
              <a:t>Expert: </a:t>
            </a:r>
            <a:r>
              <a:rPr lang="en-US" sz="3600" dirty="0"/>
              <a:t>At attempt by a spouse to use his or her superior information about decision alternatives to influence the other spouse. (Cooking Oil) </a:t>
            </a:r>
          </a:p>
          <a:p>
            <a:pPr algn="just">
              <a:lnSpc>
                <a:spcPct val="120000"/>
              </a:lnSpc>
            </a:pPr>
            <a:r>
              <a:rPr lang="en-US" sz="3600" b="1" dirty="0"/>
              <a:t>Legitimacy: </a:t>
            </a:r>
            <a:r>
              <a:rPr lang="en-US" sz="3600" dirty="0"/>
              <a:t>An attempt by a spouse to influence the other spouse on the basis of position in the household.(Buying a house) </a:t>
            </a:r>
          </a:p>
          <a:p>
            <a:pPr algn="just">
              <a:lnSpc>
                <a:spcPct val="120000"/>
              </a:lnSpc>
            </a:pPr>
            <a:r>
              <a:rPr lang="en-US" sz="3600" b="1" dirty="0"/>
              <a:t>Bargaining: </a:t>
            </a:r>
            <a:r>
              <a:rPr lang="en-US" sz="3600" dirty="0"/>
              <a:t>An attempt by a spouse to secure influence now that will be exchanged with the other spouse at some future date. (Jewelry) </a:t>
            </a:r>
          </a:p>
          <a:p>
            <a:pPr algn="just">
              <a:lnSpc>
                <a:spcPct val="120000"/>
              </a:lnSpc>
            </a:pPr>
            <a:r>
              <a:rPr lang="en-US" sz="3600" b="1" dirty="0"/>
              <a:t>Reward: </a:t>
            </a:r>
            <a:r>
              <a:rPr lang="en-US" sz="3600" dirty="0"/>
              <a:t>An attempt by a spouse to influence the behavior of the other spouse by offering a </a:t>
            </a:r>
            <a:r>
              <a:rPr lang="en-US" sz="3600" dirty="0" smtClean="0"/>
              <a:t>reward</a:t>
            </a:r>
          </a:p>
          <a:p>
            <a:pPr algn="just">
              <a:lnSpc>
                <a:spcPct val="120000"/>
              </a:lnSpc>
            </a:pPr>
            <a:r>
              <a:rPr lang="en-US" sz="3600" b="1" dirty="0" smtClean="0"/>
              <a:t>Emotional</a:t>
            </a:r>
            <a:r>
              <a:rPr lang="en-US" sz="3600" b="1" dirty="0"/>
              <a:t>: </a:t>
            </a:r>
            <a:r>
              <a:rPr lang="en-US" sz="3600" dirty="0"/>
              <a:t>An attempt by spouse to use an emotion-laden reaction to influence the other spouse’s behavior</a:t>
            </a:r>
            <a:r>
              <a:rPr lang="en-US" sz="3600" dirty="0" smtClean="0"/>
              <a:t>.(</a:t>
            </a:r>
            <a:r>
              <a:rPr lang="en-US" sz="3600" b="1" dirty="0" smtClean="0"/>
              <a:t>Impression</a:t>
            </a:r>
            <a:r>
              <a:rPr lang="en-US" sz="3600" b="1" dirty="0"/>
              <a:t>: </a:t>
            </a:r>
            <a:r>
              <a:rPr lang="en-US" sz="3600" dirty="0"/>
              <a:t>Any persuasive attempts by one spouse to influence the behavior of the other.(Fixated buyer behavior) </a:t>
            </a:r>
          </a:p>
          <a:p>
            <a:pPr>
              <a:lnSpc>
                <a:spcPct val="120000"/>
              </a:lnSpc>
            </a:pPr>
            <a:endParaRPr lang="en-US" dirty="0"/>
          </a:p>
          <a:p>
            <a:pPr>
              <a:lnSpc>
                <a:spcPct val="120000"/>
              </a:lnSpc>
            </a:pPr>
            <a:endParaRPr lang="en-US" dirty="0"/>
          </a:p>
        </p:txBody>
      </p:sp>
      <p:sp>
        <p:nvSpPr>
          <p:cNvPr id="3" name="Title 2"/>
          <p:cNvSpPr>
            <a:spLocks noGrp="1"/>
          </p:cNvSpPr>
          <p:nvPr>
            <p:ph type="title"/>
          </p:nvPr>
        </p:nvSpPr>
        <p:spPr>
          <a:xfrm flipV="1">
            <a:off x="457200" y="228600"/>
            <a:ext cx="8229600" cy="46038"/>
          </a:xfrm>
        </p:spPr>
        <p:txBody>
          <a:bodyPr>
            <a:normAutofit fontScale="90000"/>
          </a:bodyPr>
          <a:lstStyle/>
          <a:p>
            <a:endParaRPr lang="en-US" dirty="0"/>
          </a:p>
        </p:txBody>
      </p:sp>
    </p:spTree>
    <p:extLst>
      <p:ext uri="{BB962C8B-B14F-4D97-AF65-F5344CB8AC3E}">
        <p14:creationId xmlns:p14="http://schemas.microsoft.com/office/powerpoint/2010/main" val="1817850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04800"/>
            <a:ext cx="8686799" cy="6400800"/>
          </a:xfrm>
        </p:spPr>
        <p:txBody>
          <a:bodyPr>
            <a:normAutofit fontScale="85000" lnSpcReduction="10000"/>
          </a:bodyPr>
          <a:lstStyle/>
          <a:p>
            <a:pPr algn="just">
              <a:lnSpc>
                <a:spcPct val="150000"/>
              </a:lnSpc>
              <a:buFont typeface="Wingdings" pitchFamily="2" charset="2"/>
              <a:buChar char="Ø"/>
            </a:pPr>
            <a:r>
              <a:rPr lang="en-US" dirty="0" smtClean="0"/>
              <a:t> </a:t>
            </a:r>
            <a:r>
              <a:rPr lang="en-US" sz="2800" dirty="0" smtClean="0"/>
              <a:t>The </a:t>
            </a:r>
            <a:r>
              <a:rPr lang="en-US" sz="2800" dirty="0"/>
              <a:t>family is a major influence on the consumer behavior of its members. </a:t>
            </a:r>
            <a:endParaRPr lang="en-US" sz="2800" dirty="0" smtClean="0"/>
          </a:p>
          <a:p>
            <a:pPr algn="just">
              <a:lnSpc>
                <a:spcPct val="150000"/>
              </a:lnSpc>
              <a:buFont typeface="Wingdings" pitchFamily="2" charset="2"/>
              <a:buChar char="Ø"/>
            </a:pPr>
            <a:r>
              <a:rPr lang="en-US" sz="2800" dirty="0"/>
              <a:t> </a:t>
            </a:r>
            <a:r>
              <a:rPr lang="en-US" sz="2800" dirty="0" smtClean="0"/>
              <a:t>A </a:t>
            </a:r>
            <a:r>
              <a:rPr lang="en-US" sz="2800" dirty="0"/>
              <a:t>child learns how to enjoy candy by observing an older brother </a:t>
            </a:r>
            <a:r>
              <a:rPr lang="en-US" sz="2800" i="1" dirty="0"/>
              <a:t>or </a:t>
            </a:r>
            <a:r>
              <a:rPr lang="en-US" sz="2800" dirty="0"/>
              <a:t>sister; learns the use and value </a:t>
            </a:r>
            <a:r>
              <a:rPr lang="en-US" sz="2800" i="1" dirty="0"/>
              <a:t>of </a:t>
            </a:r>
            <a:r>
              <a:rPr lang="en-US" sz="2800" dirty="0"/>
              <a:t>money by listening to and watching his </a:t>
            </a:r>
            <a:r>
              <a:rPr lang="en-US" sz="2800" i="1" dirty="0"/>
              <a:t>or </a:t>
            </a:r>
            <a:r>
              <a:rPr lang="en-US" sz="2800" dirty="0"/>
              <a:t>her parents. </a:t>
            </a:r>
            <a:endParaRPr lang="en-US" sz="2800" dirty="0" smtClean="0"/>
          </a:p>
          <a:p>
            <a:pPr algn="just">
              <a:lnSpc>
                <a:spcPct val="150000"/>
              </a:lnSpc>
              <a:buFont typeface="Wingdings" pitchFamily="2" charset="2"/>
              <a:buChar char="Ø"/>
            </a:pPr>
            <a:r>
              <a:rPr lang="en-US" sz="2800" dirty="0" smtClean="0"/>
              <a:t>Decisions </a:t>
            </a:r>
            <a:r>
              <a:rPr lang="en-US" sz="2800" dirty="0"/>
              <a:t>about a new car, a vacation trip, or whether to go to a local or an out-of-town college are consumption decisions usually made within the context of a family setting. </a:t>
            </a:r>
            <a:endParaRPr lang="en-US" sz="2800" dirty="0" smtClean="0"/>
          </a:p>
          <a:p>
            <a:pPr algn="just">
              <a:lnSpc>
                <a:spcPct val="150000"/>
              </a:lnSpc>
              <a:buFont typeface="Wingdings" pitchFamily="2" charset="2"/>
              <a:buChar char="Ø"/>
            </a:pPr>
            <a:r>
              <a:rPr lang="en-US" sz="2800" dirty="0" smtClean="0"/>
              <a:t>As </a:t>
            </a:r>
            <a:r>
              <a:rPr lang="en-US" sz="2800" dirty="0"/>
              <a:t>a major consumption unit, the family is also a prime target </a:t>
            </a:r>
            <a:r>
              <a:rPr lang="en-US" sz="2800" i="1" dirty="0"/>
              <a:t>for </a:t>
            </a:r>
            <a:r>
              <a:rPr lang="en-US" sz="2800" dirty="0"/>
              <a:t>the marketing of many products and services. </a:t>
            </a:r>
          </a:p>
        </p:txBody>
      </p:sp>
      <p:sp>
        <p:nvSpPr>
          <p:cNvPr id="3" name="Title 2"/>
          <p:cNvSpPr>
            <a:spLocks noGrp="1"/>
          </p:cNvSpPr>
          <p:nvPr>
            <p:ph type="title"/>
          </p:nvPr>
        </p:nvSpPr>
        <p:spPr>
          <a:xfrm flipV="1">
            <a:off x="457200" y="76200"/>
            <a:ext cx="8229600" cy="262128"/>
          </a:xfrm>
        </p:spPr>
        <p:txBody>
          <a:bodyPr>
            <a:normAutofit fontScale="90000"/>
          </a:bodyPr>
          <a:lstStyle/>
          <a:p>
            <a:endParaRPr lang="en-US" dirty="0"/>
          </a:p>
        </p:txBody>
      </p:sp>
    </p:spTree>
    <p:extLst>
      <p:ext uri="{BB962C8B-B14F-4D97-AF65-F5344CB8AC3E}">
        <p14:creationId xmlns:p14="http://schemas.microsoft.com/office/powerpoint/2010/main" val="499217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381000"/>
            <a:ext cx="8686800" cy="6324600"/>
          </a:xfrm>
        </p:spPr>
        <p:txBody>
          <a:bodyPr>
            <a:normAutofit/>
          </a:bodyPr>
          <a:lstStyle/>
          <a:p>
            <a:pPr marL="109728" indent="0">
              <a:buNone/>
            </a:pPr>
            <a:r>
              <a:rPr lang="en-US" b="1" u="sng" dirty="0"/>
              <a:t>Influences on the Decision Process </a:t>
            </a:r>
            <a:endParaRPr lang="en-US" u="sng" dirty="0"/>
          </a:p>
          <a:p>
            <a:pPr algn="just"/>
            <a:r>
              <a:rPr lang="en-US" dirty="0"/>
              <a:t>How do husbands and wives perceive their relative influence on decision making across the decision stages? And what does this mean for marketers? </a:t>
            </a:r>
            <a:endParaRPr lang="en-US" dirty="0" smtClean="0"/>
          </a:p>
          <a:p>
            <a:pPr algn="just"/>
            <a:r>
              <a:rPr lang="en-US" dirty="0" smtClean="0"/>
              <a:t>Joint </a:t>
            </a:r>
            <a:r>
              <a:rPr lang="en-US" dirty="0"/>
              <a:t>decisions tend to be made about vacations, </a:t>
            </a:r>
            <a:r>
              <a:rPr lang="en-US" dirty="0" smtClean="0"/>
              <a:t>televisions</a:t>
            </a:r>
            <a:r>
              <a:rPr lang="en-US" dirty="0"/>
              <a:t>, refrigerators, and living room furniture. </a:t>
            </a:r>
            <a:endParaRPr lang="en-US" dirty="0" smtClean="0"/>
          </a:p>
          <a:p>
            <a:pPr algn="just"/>
            <a:r>
              <a:rPr lang="en-US" dirty="0"/>
              <a:t>M</a:t>
            </a:r>
            <a:r>
              <a:rPr lang="en-US" dirty="0" smtClean="0"/>
              <a:t>arketers </a:t>
            </a:r>
            <a:r>
              <a:rPr lang="en-US" dirty="0"/>
              <a:t>can try to determine which aspects of specific product to advertise to different household members and which media will reach the influential family member</a:t>
            </a:r>
            <a:r>
              <a:rPr lang="en-US" dirty="0" smtClean="0"/>
              <a:t>.</a:t>
            </a:r>
          </a:p>
          <a:p>
            <a:pPr algn="just"/>
            <a:r>
              <a:rPr lang="en-US" b="1" dirty="0"/>
              <a:t>Influence of Employment </a:t>
            </a:r>
            <a:endParaRPr lang="en-US" b="1" dirty="0" smtClean="0"/>
          </a:p>
          <a:p>
            <a:pPr algn="just"/>
            <a:r>
              <a:rPr lang="en-US" b="1" dirty="0"/>
              <a:t>Influence of Gender </a:t>
            </a:r>
            <a:r>
              <a:rPr lang="en-US" dirty="0" smtClean="0"/>
              <a:t> </a:t>
            </a:r>
            <a:endParaRPr lang="en-US" dirty="0"/>
          </a:p>
        </p:txBody>
      </p:sp>
      <p:sp>
        <p:nvSpPr>
          <p:cNvPr id="3" name="Title 2"/>
          <p:cNvSpPr>
            <a:spLocks noGrp="1"/>
          </p:cNvSpPr>
          <p:nvPr>
            <p:ph type="title"/>
          </p:nvPr>
        </p:nvSpPr>
        <p:spPr>
          <a:xfrm flipV="1">
            <a:off x="457200" y="152400"/>
            <a:ext cx="8229600" cy="122238"/>
          </a:xfrm>
        </p:spPr>
        <p:txBody>
          <a:bodyPr>
            <a:normAutofit fontScale="90000"/>
          </a:bodyPr>
          <a:lstStyle/>
          <a:p>
            <a:endParaRPr lang="en-US" dirty="0"/>
          </a:p>
        </p:txBody>
      </p:sp>
    </p:spTree>
    <p:extLst>
      <p:ext uri="{BB962C8B-B14F-4D97-AF65-F5344CB8AC3E}">
        <p14:creationId xmlns:p14="http://schemas.microsoft.com/office/powerpoint/2010/main" val="1429360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762999" cy="6705600"/>
          </a:xfrm>
        </p:spPr>
        <p:txBody>
          <a:bodyPr>
            <a:normAutofit fontScale="92500" lnSpcReduction="20000"/>
          </a:bodyPr>
          <a:lstStyle/>
          <a:p>
            <a:pPr marL="109728" indent="0">
              <a:buNone/>
            </a:pPr>
            <a:r>
              <a:rPr lang="en-US" sz="3000" b="1" u="sng" dirty="0"/>
              <a:t>The Family </a:t>
            </a:r>
            <a:endParaRPr lang="en-US" sz="3000" u="sng" dirty="0"/>
          </a:p>
          <a:p>
            <a:pPr marL="109728" indent="0">
              <a:buNone/>
            </a:pPr>
            <a:r>
              <a:rPr lang="en-US" dirty="0" smtClean="0"/>
              <a:t>The </a:t>
            </a:r>
            <a:r>
              <a:rPr lang="en-US" dirty="0"/>
              <a:t>importance of the family or household unit in consumer behavior arises for two reasons: </a:t>
            </a:r>
          </a:p>
          <a:p>
            <a:pPr algn="just"/>
            <a:r>
              <a:rPr lang="en-US" b="1" dirty="0"/>
              <a:t>Many products are purchased by a family unit. </a:t>
            </a:r>
          </a:p>
          <a:p>
            <a:pPr algn="just"/>
            <a:r>
              <a:rPr lang="en-US" b="1" dirty="0"/>
              <a:t>Individuals’ buying decisions may be heavily influenced by other family members. </a:t>
            </a:r>
          </a:p>
          <a:p>
            <a:pPr marL="109728" indent="0" algn="just">
              <a:buNone/>
            </a:pPr>
            <a:endParaRPr lang="en-US" dirty="0"/>
          </a:p>
          <a:p>
            <a:pPr algn="just"/>
            <a:r>
              <a:rPr lang="en-US" dirty="0"/>
              <a:t>How families or households make purchase decisions depends on the roles of the various family members in the </a:t>
            </a:r>
            <a:r>
              <a:rPr lang="en-US" i="1" dirty="0"/>
              <a:t>purchase, consumption, </a:t>
            </a:r>
            <a:r>
              <a:rPr lang="en-US" dirty="0"/>
              <a:t>and </a:t>
            </a:r>
            <a:r>
              <a:rPr lang="en-US" i="1" dirty="0"/>
              <a:t>influence </a:t>
            </a:r>
            <a:r>
              <a:rPr lang="en-US" dirty="0"/>
              <a:t>of products</a:t>
            </a:r>
            <a:r>
              <a:rPr lang="en-US" dirty="0" smtClean="0"/>
              <a:t>.</a:t>
            </a:r>
          </a:p>
          <a:p>
            <a:pPr algn="just"/>
            <a:r>
              <a:rPr lang="en-US" dirty="0" smtClean="0"/>
              <a:t>Household </a:t>
            </a:r>
            <a:r>
              <a:rPr lang="en-US" dirty="0"/>
              <a:t>products like food and soaps may be purchased by a person but consumed by many, whereas personal care items, such as cosmetics or shaving cream, might be purchased by an individual family member for his or her own consumption</a:t>
            </a:r>
            <a:r>
              <a:rPr lang="en-US" dirty="0" smtClean="0"/>
              <a:t>.</a:t>
            </a:r>
          </a:p>
          <a:p>
            <a:pPr algn="just"/>
            <a:r>
              <a:rPr lang="en-US" dirty="0" smtClean="0"/>
              <a:t> </a:t>
            </a:r>
            <a:r>
              <a:rPr lang="en-US" dirty="0"/>
              <a:t>Homes and cars, on the other hand, are often purchased by both spouses, perhaps with involvement from children or other member of the extended </a:t>
            </a:r>
            <a:r>
              <a:rPr lang="en-US" dirty="0" smtClean="0"/>
              <a:t> family.</a:t>
            </a:r>
            <a:endParaRPr lang="en-US" dirty="0"/>
          </a:p>
        </p:txBody>
      </p:sp>
      <p:sp>
        <p:nvSpPr>
          <p:cNvPr id="3" name="Title 2"/>
          <p:cNvSpPr>
            <a:spLocks noGrp="1"/>
          </p:cNvSpPr>
          <p:nvPr>
            <p:ph type="title"/>
          </p:nvPr>
        </p:nvSpPr>
        <p:spPr>
          <a:xfrm flipV="1">
            <a:off x="457200" y="0"/>
            <a:ext cx="8229600" cy="338328"/>
          </a:xfrm>
        </p:spPr>
        <p:txBody>
          <a:bodyPr>
            <a:normAutofit fontScale="90000"/>
          </a:bodyPr>
          <a:lstStyle/>
          <a:p>
            <a:endParaRPr lang="en-US" dirty="0"/>
          </a:p>
        </p:txBody>
      </p:sp>
    </p:spTree>
    <p:extLst>
      <p:ext uri="{BB962C8B-B14F-4D97-AF65-F5344CB8AC3E}">
        <p14:creationId xmlns:p14="http://schemas.microsoft.com/office/powerpoint/2010/main" val="4018797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839200" cy="6705600"/>
          </a:xfrm>
        </p:spPr>
        <p:txBody>
          <a:bodyPr>
            <a:normAutofit lnSpcReduction="10000"/>
          </a:bodyPr>
          <a:lstStyle/>
          <a:p>
            <a:pPr marL="109728" indent="0">
              <a:buNone/>
            </a:pPr>
            <a:r>
              <a:rPr lang="en-US" b="1" u="sng" dirty="0"/>
              <a:t>What is a Family</a:t>
            </a:r>
            <a:r>
              <a:rPr lang="en-US" b="1" dirty="0"/>
              <a:t>? </a:t>
            </a:r>
            <a:endParaRPr lang="en-US" dirty="0"/>
          </a:p>
          <a:p>
            <a:pPr lvl="1"/>
            <a:r>
              <a:rPr lang="en-US" sz="2400" i="1" dirty="0"/>
              <a:t>A </a:t>
            </a:r>
            <a:r>
              <a:rPr lang="en-US" sz="2400" b="1" i="1" dirty="0"/>
              <a:t>family </a:t>
            </a:r>
            <a:r>
              <a:rPr lang="en-US" sz="2400" i="1" dirty="0"/>
              <a:t>is a group of two or more persons related by blood, marriage, or adoption who reside together. The </a:t>
            </a:r>
            <a:r>
              <a:rPr lang="en-US" sz="2400" b="1" i="1" dirty="0"/>
              <a:t>nuclear family </a:t>
            </a:r>
            <a:r>
              <a:rPr lang="en-US" sz="2400" i="1" dirty="0" smtClean="0"/>
              <a:t>&amp; the </a:t>
            </a:r>
            <a:r>
              <a:rPr lang="en-US" sz="2400" b="1" i="1" dirty="0"/>
              <a:t>extended </a:t>
            </a:r>
            <a:r>
              <a:rPr lang="en-US" sz="2400" b="1" i="1" dirty="0" smtClean="0"/>
              <a:t>family</a:t>
            </a:r>
            <a:r>
              <a:rPr lang="en-US" sz="2400" i="1" dirty="0" smtClean="0"/>
              <a:t>.</a:t>
            </a:r>
          </a:p>
          <a:p>
            <a:pPr lvl="1"/>
            <a:endParaRPr lang="en-US" sz="2400" i="1" dirty="0" smtClean="0"/>
          </a:p>
          <a:p>
            <a:pPr marL="109728" indent="0">
              <a:buNone/>
            </a:pPr>
            <a:r>
              <a:rPr lang="en-US" b="1" u="sng" dirty="0"/>
              <a:t>What is a Household</a:t>
            </a:r>
            <a:r>
              <a:rPr lang="en-US" b="1" dirty="0"/>
              <a:t>? </a:t>
            </a:r>
            <a:endParaRPr lang="en-US" dirty="0"/>
          </a:p>
          <a:p>
            <a:r>
              <a:rPr lang="en-US" dirty="0"/>
              <a:t>The term </a:t>
            </a:r>
            <a:r>
              <a:rPr lang="en-US" b="1" dirty="0"/>
              <a:t>household </a:t>
            </a:r>
            <a:r>
              <a:rPr lang="en-US" dirty="0"/>
              <a:t>is used to describe all person, both related and unrelated, who occupy a housing unit. </a:t>
            </a:r>
            <a:endParaRPr lang="en-US" dirty="0" smtClean="0"/>
          </a:p>
          <a:p>
            <a:r>
              <a:rPr lang="en-US" dirty="0" smtClean="0"/>
              <a:t>There </a:t>
            </a:r>
            <a:r>
              <a:rPr lang="en-US" dirty="0"/>
              <a:t>are significant differences between the terms household and family even though they are sometimes used interchangeably. </a:t>
            </a:r>
            <a:endParaRPr lang="en-US" dirty="0" smtClean="0"/>
          </a:p>
          <a:p>
            <a:r>
              <a:rPr lang="en-US" dirty="0" smtClean="0"/>
              <a:t>It </a:t>
            </a:r>
            <a:r>
              <a:rPr lang="en-US" dirty="0"/>
              <a:t>is important to distinguish between these </a:t>
            </a:r>
            <a:r>
              <a:rPr lang="en-US" dirty="0" smtClean="0"/>
              <a:t>terms. </a:t>
            </a:r>
          </a:p>
          <a:p>
            <a:r>
              <a:rPr lang="en-US" dirty="0"/>
              <a:t>For example, persons of Opposite Sex Sharing Living Quarters, friends living together, and same sex </a:t>
            </a:r>
            <a:r>
              <a:rPr lang="en-US" dirty="0" smtClean="0"/>
              <a:t>couples, living alone</a:t>
            </a:r>
            <a:r>
              <a:rPr lang="en-US" i="1" dirty="0" smtClean="0"/>
              <a:t> </a:t>
            </a:r>
            <a:endParaRPr lang="en-US" dirty="0"/>
          </a:p>
        </p:txBody>
      </p:sp>
      <p:sp>
        <p:nvSpPr>
          <p:cNvPr id="3" name="Title 2"/>
          <p:cNvSpPr>
            <a:spLocks noGrp="1"/>
          </p:cNvSpPr>
          <p:nvPr>
            <p:ph type="title"/>
          </p:nvPr>
        </p:nvSpPr>
        <p:spPr>
          <a:xfrm>
            <a:off x="457200" y="-45719"/>
            <a:ext cx="8229600" cy="45719"/>
          </a:xfrm>
        </p:spPr>
        <p:txBody>
          <a:bodyPr>
            <a:normAutofit fontScale="90000"/>
          </a:bodyPr>
          <a:lstStyle/>
          <a:p>
            <a:endParaRPr lang="en-US" dirty="0"/>
          </a:p>
        </p:txBody>
      </p:sp>
    </p:spTree>
    <p:extLst>
      <p:ext uri="{BB962C8B-B14F-4D97-AF65-F5344CB8AC3E}">
        <p14:creationId xmlns:p14="http://schemas.microsoft.com/office/powerpoint/2010/main" val="3898195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76200"/>
            <a:ext cx="8839200" cy="6629400"/>
          </a:xfrm>
        </p:spPr>
        <p:txBody>
          <a:bodyPr>
            <a:normAutofit fontScale="92500" lnSpcReduction="20000"/>
          </a:bodyPr>
          <a:lstStyle/>
          <a:p>
            <a:pPr marL="109728" indent="0">
              <a:buNone/>
            </a:pPr>
            <a:r>
              <a:rPr lang="en-US" sz="3000" b="1" u="sng" dirty="0"/>
              <a:t>Structural Variables Affecting Families and Households </a:t>
            </a:r>
            <a:endParaRPr lang="en-US" sz="3000" u="sng" dirty="0"/>
          </a:p>
          <a:p>
            <a:pPr algn="just">
              <a:lnSpc>
                <a:spcPct val="120000"/>
              </a:lnSpc>
            </a:pPr>
            <a:r>
              <a:rPr lang="en-US" dirty="0"/>
              <a:t>Structural variables include the age of the head of household or family, marital status, presence of children, and employment status. For example, consumer analysts have enormous interest in whether families have children and how many they have. Children increase family demand for clothing, food, furniture, homes, medical care, and education, while they decrease demand for many discretionary items, including travel, higher-riced restaurants, and adult clothing. </a:t>
            </a:r>
          </a:p>
          <a:p>
            <a:pPr algn="just">
              <a:lnSpc>
                <a:spcPct val="120000"/>
              </a:lnSpc>
            </a:pPr>
            <a:r>
              <a:rPr lang="en-US" dirty="0"/>
              <a:t>Other structural changes affect the types of products that are manufactured. For example, in Japan, high-tech companies have formed a consortium to standardize technology that has been developed to monitor and manage households. </a:t>
            </a:r>
          </a:p>
        </p:txBody>
      </p:sp>
      <p:sp>
        <p:nvSpPr>
          <p:cNvPr id="3" name="Title 2"/>
          <p:cNvSpPr>
            <a:spLocks noGrp="1"/>
          </p:cNvSpPr>
          <p:nvPr>
            <p:ph type="title"/>
          </p:nvPr>
        </p:nvSpPr>
        <p:spPr>
          <a:xfrm flipV="1">
            <a:off x="457200" y="-381000"/>
            <a:ext cx="8229600" cy="228600"/>
          </a:xfrm>
        </p:spPr>
        <p:txBody>
          <a:bodyPr>
            <a:normAutofit fontScale="90000"/>
          </a:bodyPr>
          <a:lstStyle/>
          <a:p>
            <a:endParaRPr lang="en-US" dirty="0"/>
          </a:p>
        </p:txBody>
      </p:sp>
    </p:spTree>
    <p:extLst>
      <p:ext uri="{BB962C8B-B14F-4D97-AF65-F5344CB8AC3E}">
        <p14:creationId xmlns:p14="http://schemas.microsoft.com/office/powerpoint/2010/main" val="3813429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457200"/>
            <a:ext cx="8229600" cy="6019800"/>
          </a:xfrm>
        </p:spPr>
        <p:txBody>
          <a:bodyPr/>
          <a:lstStyle/>
          <a:p>
            <a:pPr marL="109728" indent="0">
              <a:buNone/>
            </a:pPr>
            <a:r>
              <a:rPr lang="en-US" sz="3200" b="1" u="sng" dirty="0"/>
              <a:t>Sociological Variables Affecting Families and Households </a:t>
            </a:r>
            <a:endParaRPr lang="en-US" sz="3200" b="1" u="sng" dirty="0" smtClean="0"/>
          </a:p>
          <a:p>
            <a:pPr marL="109728" indent="0">
              <a:buNone/>
            </a:pPr>
            <a:endParaRPr lang="en-US" sz="3200" b="1" u="sng" dirty="0" smtClean="0"/>
          </a:p>
          <a:p>
            <a:pPr algn="just"/>
            <a:r>
              <a:rPr lang="en-US" dirty="0"/>
              <a:t>Marketers can understand family and household decisions better by examining the sociological dimensions of how families make consumer decisions. </a:t>
            </a:r>
            <a:endParaRPr lang="en-US" dirty="0" smtClean="0"/>
          </a:p>
          <a:p>
            <a:pPr algn="just"/>
            <a:r>
              <a:rPr lang="en-US" dirty="0" smtClean="0"/>
              <a:t>Three </a:t>
            </a:r>
            <a:r>
              <a:rPr lang="en-US" dirty="0"/>
              <a:t>sociological variables that help explain how family’s function includes cohesion, adaptability, and communication. </a:t>
            </a:r>
          </a:p>
        </p:txBody>
      </p:sp>
      <p:sp>
        <p:nvSpPr>
          <p:cNvPr id="3" name="Title 2"/>
          <p:cNvSpPr>
            <a:spLocks noGrp="1"/>
          </p:cNvSpPr>
          <p:nvPr>
            <p:ph type="title"/>
          </p:nvPr>
        </p:nvSpPr>
        <p:spPr>
          <a:xfrm flipV="1">
            <a:off x="457200" y="152400"/>
            <a:ext cx="8229600" cy="122238"/>
          </a:xfrm>
        </p:spPr>
        <p:txBody>
          <a:bodyPr>
            <a:normAutofit fontScale="90000"/>
          </a:bodyPr>
          <a:lstStyle/>
          <a:p>
            <a:endParaRPr lang="en-US" dirty="0"/>
          </a:p>
        </p:txBody>
      </p:sp>
    </p:spTree>
    <p:extLst>
      <p:ext uri="{BB962C8B-B14F-4D97-AF65-F5344CB8AC3E}">
        <p14:creationId xmlns:p14="http://schemas.microsoft.com/office/powerpoint/2010/main" val="567393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2400"/>
            <a:ext cx="8839200" cy="6553200"/>
          </a:xfrm>
        </p:spPr>
        <p:txBody>
          <a:bodyPr>
            <a:normAutofit fontScale="62500" lnSpcReduction="20000"/>
          </a:bodyPr>
          <a:lstStyle/>
          <a:p>
            <a:endParaRPr lang="en-US" dirty="0"/>
          </a:p>
          <a:p>
            <a:pPr marL="624078" indent="-514350" algn="just">
              <a:lnSpc>
                <a:spcPct val="120000"/>
              </a:lnSpc>
              <a:buFont typeface="+mj-lt"/>
              <a:buAutoNum type="alphaLcPeriod"/>
            </a:pPr>
            <a:r>
              <a:rPr lang="en-US" sz="3200" b="1" dirty="0"/>
              <a:t>Cohesion </a:t>
            </a:r>
            <a:r>
              <a:rPr lang="en-US" sz="3200" dirty="0"/>
              <a:t>is the emotional bonding between family members. It measures how close to each other family members feel on an emotional level. </a:t>
            </a:r>
            <a:endParaRPr lang="en-US" sz="3200" dirty="0" smtClean="0"/>
          </a:p>
          <a:p>
            <a:pPr marL="624078" indent="-514350" algn="just">
              <a:lnSpc>
                <a:spcPct val="120000"/>
              </a:lnSpc>
              <a:buFont typeface="+mj-lt"/>
              <a:buAutoNum type="alphaLcPeriod"/>
            </a:pPr>
            <a:r>
              <a:rPr lang="en-US" sz="3200" b="1" dirty="0" smtClean="0"/>
              <a:t>Adaptability </a:t>
            </a:r>
            <a:r>
              <a:rPr lang="en-US" sz="3200" dirty="0"/>
              <a:t>measures the ability of a family to change its power structure, role relationships, and relationship rules in response to situational and developmental stress. The degree of adaptability shows how well a family can meet the challenges presented by changing situations. </a:t>
            </a:r>
            <a:endParaRPr lang="en-US" sz="3200" dirty="0" smtClean="0"/>
          </a:p>
          <a:p>
            <a:pPr marL="624078" indent="-514350" algn="just">
              <a:lnSpc>
                <a:spcPct val="120000"/>
              </a:lnSpc>
              <a:buFont typeface="+mj-lt"/>
              <a:buAutoNum type="alphaLcPeriod"/>
            </a:pPr>
            <a:r>
              <a:rPr lang="en-US" sz="3200" b="1" dirty="0" smtClean="0"/>
              <a:t>Communication </a:t>
            </a:r>
            <a:r>
              <a:rPr lang="en-US" sz="3200" dirty="0"/>
              <a:t>is a facilitating dimension, critical to movement on the other two dimensions. Positive communication skills (such as empathy, reflective listening, and supportive comments) enable family members to share their changing needs as they relate </a:t>
            </a:r>
            <a:r>
              <a:rPr lang="en-US" sz="3200" dirty="0" smtClean="0"/>
              <a:t>to cohesion </a:t>
            </a:r>
            <a:r>
              <a:rPr lang="en-US" sz="3200" dirty="0"/>
              <a:t>and adaptability. Negative communication skills (such as double messages, double binds, criticism) minimize the ability to share feelings, thereby restricting movement in the dimensions of cohesion and adaptability. Understanding whether family members are satisfied with family purchase requires communication within the family. </a:t>
            </a:r>
          </a:p>
          <a:p>
            <a:endParaRPr lang="en-US" dirty="0"/>
          </a:p>
        </p:txBody>
      </p:sp>
      <p:sp>
        <p:nvSpPr>
          <p:cNvPr id="3" name="Title 2"/>
          <p:cNvSpPr>
            <a:spLocks noGrp="1"/>
          </p:cNvSpPr>
          <p:nvPr>
            <p:ph type="title"/>
          </p:nvPr>
        </p:nvSpPr>
        <p:spPr>
          <a:xfrm flipV="1">
            <a:off x="457200" y="-381000"/>
            <a:ext cx="8229600" cy="381000"/>
          </a:xfrm>
        </p:spPr>
        <p:txBody>
          <a:bodyPr>
            <a:normAutofit fontScale="90000"/>
          </a:bodyPr>
          <a:lstStyle/>
          <a:p>
            <a:endParaRPr lang="en-US" dirty="0"/>
          </a:p>
        </p:txBody>
      </p:sp>
    </p:spTree>
    <p:extLst>
      <p:ext uri="{BB962C8B-B14F-4D97-AF65-F5344CB8AC3E}">
        <p14:creationId xmlns:p14="http://schemas.microsoft.com/office/powerpoint/2010/main" val="1811597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81000"/>
            <a:ext cx="8229600" cy="6248400"/>
          </a:xfrm>
        </p:spPr>
        <p:txBody>
          <a:bodyPr/>
          <a:lstStyle/>
          <a:p>
            <a:pPr marL="109728" indent="0">
              <a:buNone/>
            </a:pPr>
            <a:r>
              <a:rPr lang="en-US" sz="2800" b="1" u="sng" dirty="0"/>
              <a:t>Functions of The Family </a:t>
            </a:r>
            <a:endParaRPr lang="en-US" sz="2800" u="sng" dirty="0"/>
          </a:p>
          <a:p>
            <a:pPr algn="just">
              <a:lnSpc>
                <a:spcPct val="150000"/>
              </a:lnSpc>
            </a:pPr>
            <a:r>
              <a:rPr lang="en-US" dirty="0"/>
              <a:t>Four basic functions provided by the family are particularly relevant to a discussion of consumer behavior. These include </a:t>
            </a:r>
            <a:endParaRPr lang="en-US" dirty="0" smtClean="0"/>
          </a:p>
          <a:p>
            <a:pPr marL="109728" indent="0" algn="just">
              <a:lnSpc>
                <a:spcPct val="150000"/>
              </a:lnSpc>
              <a:buNone/>
            </a:pPr>
            <a:r>
              <a:rPr lang="en-US" dirty="0" smtClean="0"/>
              <a:t>(</a:t>
            </a:r>
            <a:r>
              <a:rPr lang="en-US" dirty="0"/>
              <a:t>1) Economic well-being, </a:t>
            </a:r>
            <a:endParaRPr lang="en-US" dirty="0" smtClean="0"/>
          </a:p>
          <a:p>
            <a:pPr marL="109728" indent="0" algn="just">
              <a:lnSpc>
                <a:spcPct val="150000"/>
              </a:lnSpc>
              <a:buNone/>
            </a:pPr>
            <a:r>
              <a:rPr lang="en-US" dirty="0" smtClean="0"/>
              <a:t>(</a:t>
            </a:r>
            <a:r>
              <a:rPr lang="en-US" dirty="0"/>
              <a:t>2) Emotional support, </a:t>
            </a:r>
            <a:endParaRPr lang="en-US" dirty="0" smtClean="0"/>
          </a:p>
          <a:p>
            <a:pPr marL="109728" indent="0" algn="just">
              <a:lnSpc>
                <a:spcPct val="150000"/>
              </a:lnSpc>
              <a:buNone/>
            </a:pPr>
            <a:r>
              <a:rPr lang="en-US" dirty="0" smtClean="0"/>
              <a:t>(3</a:t>
            </a:r>
            <a:r>
              <a:rPr lang="en-US" dirty="0"/>
              <a:t>) Suitable family </a:t>
            </a:r>
            <a:r>
              <a:rPr lang="en-US" dirty="0" smtClean="0"/>
              <a:t>lifestyles</a:t>
            </a:r>
          </a:p>
          <a:p>
            <a:pPr marL="109728" indent="0" algn="just">
              <a:lnSpc>
                <a:spcPct val="150000"/>
              </a:lnSpc>
              <a:buNone/>
            </a:pPr>
            <a:r>
              <a:rPr lang="en-US" dirty="0" smtClean="0"/>
              <a:t>(</a:t>
            </a:r>
            <a:r>
              <a:rPr lang="en-US" dirty="0"/>
              <a:t>4) Family-member socialization. </a:t>
            </a:r>
          </a:p>
        </p:txBody>
      </p:sp>
      <p:sp>
        <p:nvSpPr>
          <p:cNvPr id="3" name="Title 2"/>
          <p:cNvSpPr>
            <a:spLocks noGrp="1"/>
          </p:cNvSpPr>
          <p:nvPr>
            <p:ph type="title"/>
          </p:nvPr>
        </p:nvSpPr>
        <p:spPr>
          <a:xfrm flipV="1">
            <a:off x="457200" y="76200"/>
            <a:ext cx="8229600" cy="198438"/>
          </a:xfrm>
        </p:spPr>
        <p:txBody>
          <a:bodyPr>
            <a:normAutofit fontScale="90000"/>
          </a:bodyPr>
          <a:lstStyle/>
          <a:p>
            <a:endParaRPr lang="en-US" dirty="0"/>
          </a:p>
        </p:txBody>
      </p:sp>
    </p:spTree>
    <p:extLst>
      <p:ext uri="{BB962C8B-B14F-4D97-AF65-F5344CB8AC3E}">
        <p14:creationId xmlns:p14="http://schemas.microsoft.com/office/powerpoint/2010/main" val="297808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763000" cy="6477000"/>
          </a:xfrm>
        </p:spPr>
        <p:txBody>
          <a:bodyPr>
            <a:normAutofit/>
          </a:bodyPr>
          <a:lstStyle/>
          <a:p>
            <a:pPr marL="109728" indent="0">
              <a:buNone/>
            </a:pPr>
            <a:r>
              <a:rPr lang="en-US" b="1" dirty="0"/>
              <a:t>(1) Economic Well-Being </a:t>
            </a:r>
            <a:endParaRPr lang="en-US" dirty="0"/>
          </a:p>
          <a:p>
            <a:pPr algn="just"/>
            <a:r>
              <a:rPr lang="en-US" dirty="0"/>
              <a:t>Providing financial means to its dependents is unquestionably a basic family function</a:t>
            </a:r>
            <a:r>
              <a:rPr lang="en-US" dirty="0" smtClean="0"/>
              <a:t>.</a:t>
            </a:r>
          </a:p>
          <a:p>
            <a:pPr algn="just"/>
            <a:r>
              <a:rPr lang="en-US" dirty="0" smtClean="0"/>
              <a:t> </a:t>
            </a:r>
            <a:r>
              <a:rPr lang="en-US" dirty="0"/>
              <a:t>How the family divides its responsibilities for providing economic well-being has changed considerably</a:t>
            </a:r>
            <a:r>
              <a:rPr lang="en-US" dirty="0" smtClean="0"/>
              <a:t>.</a:t>
            </a:r>
          </a:p>
          <a:p>
            <a:pPr algn="just"/>
            <a:r>
              <a:rPr lang="en-US" dirty="0" smtClean="0"/>
              <a:t> </a:t>
            </a:r>
            <a:r>
              <a:rPr lang="en-US" dirty="0"/>
              <a:t>The traditional roles of husband as economic provider and wife as homemaker and child </a:t>
            </a:r>
            <a:r>
              <a:rPr lang="en-US" dirty="0" smtClean="0"/>
              <a:t>infrequent </a:t>
            </a:r>
            <a:r>
              <a:rPr lang="en-US" dirty="0"/>
              <a:t>are still valid. </a:t>
            </a:r>
            <a:endParaRPr lang="en-US" dirty="0" smtClean="0"/>
          </a:p>
          <a:p>
            <a:pPr algn="just"/>
            <a:r>
              <a:rPr lang="en-US" dirty="0" smtClean="0"/>
              <a:t>The </a:t>
            </a:r>
            <a:r>
              <a:rPr lang="en-US" dirty="0"/>
              <a:t>economic role of children has changed. Today, even if some teenage children work, they rarely assist the family financially. Their parents are still expected to provide for their needs. But some of them get enough pocket-money to decide their consumption of discretionary items. </a:t>
            </a:r>
          </a:p>
        </p:txBody>
      </p:sp>
      <p:sp>
        <p:nvSpPr>
          <p:cNvPr id="3" name="Title 2"/>
          <p:cNvSpPr>
            <a:spLocks noGrp="1"/>
          </p:cNvSpPr>
          <p:nvPr>
            <p:ph type="title"/>
          </p:nvPr>
        </p:nvSpPr>
        <p:spPr>
          <a:xfrm flipV="1">
            <a:off x="457200" y="0"/>
            <a:ext cx="8229600" cy="274638"/>
          </a:xfrm>
        </p:spPr>
        <p:txBody>
          <a:bodyPr>
            <a:normAutofit fontScale="90000"/>
          </a:bodyPr>
          <a:lstStyle/>
          <a:p>
            <a:endParaRPr lang="en-US" dirty="0"/>
          </a:p>
        </p:txBody>
      </p:sp>
    </p:spTree>
    <p:extLst>
      <p:ext uri="{BB962C8B-B14F-4D97-AF65-F5344CB8AC3E}">
        <p14:creationId xmlns:p14="http://schemas.microsoft.com/office/powerpoint/2010/main" val="4390100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345</TotalTime>
  <Words>2131</Words>
  <Application>Microsoft Office PowerPoint</Application>
  <PresentationFormat>On-screen Show (4:3)</PresentationFormat>
  <Paragraphs>113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Family Influences and Decision Making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User7</dc:creator>
  <cp:lastModifiedBy>HP-4</cp:lastModifiedBy>
  <cp:revision>31</cp:revision>
  <dcterms:created xsi:type="dcterms:W3CDTF">2017-11-02T09:23:54Z</dcterms:created>
  <dcterms:modified xsi:type="dcterms:W3CDTF">2018-09-05T19:56:31Z</dcterms:modified>
</cp:coreProperties>
</file>