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4529AE-D507-4129-9B98-B82CBD0D9D5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AD6D4A-800A-484A-BB35-213FAE804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2895600"/>
            <a:ext cx="8382000" cy="202985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6000" dirty="0" smtClean="0"/>
              <a:t>Consumer Motivation</a:t>
            </a:r>
            <a:endParaRPr lang="en-US" sz="6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25226"/>
              </p:ext>
            </p:extLst>
          </p:nvPr>
        </p:nvGraphicFramePr>
        <p:xfrm>
          <a:off x="3200400" y="5334000"/>
          <a:ext cx="25908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/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Dr. </a:t>
                      </a:r>
                      <a:r>
                        <a:rPr lang="en-US" sz="1800" b="1" u="none" strike="noStrike" dirty="0" err="1">
                          <a:effectLst/>
                        </a:rPr>
                        <a:t>Sweta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Patil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Rajale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8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7010400"/>
            <a:ext cx="6512511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963891" cy="6705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u="sng" dirty="0" smtClean="0"/>
              <a:t> Positive </a:t>
            </a:r>
            <a:r>
              <a:rPr lang="en-US" sz="2800" b="1" u="sng" dirty="0"/>
              <a:t>or Negative Motivation </a:t>
            </a:r>
            <a:endParaRPr lang="en-US" sz="2800" u="sng" dirty="0"/>
          </a:p>
          <a:p>
            <a:pPr>
              <a:lnSpc>
                <a:spcPct val="200000"/>
              </a:lnSpc>
            </a:pPr>
            <a:r>
              <a:rPr lang="en-US" sz="2800" dirty="0" smtClean="0"/>
              <a:t>Motivation </a:t>
            </a:r>
            <a:r>
              <a:rPr lang="en-US" sz="2800" dirty="0"/>
              <a:t>can be either </a:t>
            </a:r>
            <a:r>
              <a:rPr lang="en-US" sz="2800" b="1" dirty="0"/>
              <a:t>positive or negative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positive motivation happens when an individual experiences a driving force towards an object or person or situation. 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On </a:t>
            </a:r>
            <a:r>
              <a:rPr lang="en-US" sz="2800" dirty="0"/>
              <a:t>the other hand, a driving force compelling the person to move away from someone or something will be known as </a:t>
            </a:r>
            <a:r>
              <a:rPr lang="en-US" sz="2800" b="1" dirty="0"/>
              <a:t>negative motivation</a:t>
            </a:r>
            <a:r>
              <a:rPr lang="en-US" sz="2800" dirty="0"/>
              <a:t>.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629400"/>
            <a:ext cx="6512511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8915400" cy="6705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u="sng" dirty="0"/>
              <a:t>Consumer Motivation </a:t>
            </a:r>
            <a:endParaRPr lang="en-US" sz="2800" u="sng" dirty="0"/>
          </a:p>
          <a:p>
            <a:pPr>
              <a:lnSpc>
                <a:spcPct val="150000"/>
              </a:lnSpc>
            </a:pPr>
            <a:r>
              <a:rPr lang="en-US" sz="2400" dirty="0"/>
              <a:t>The study of </a:t>
            </a:r>
            <a:r>
              <a:rPr lang="en-US" sz="2400" b="1" dirty="0"/>
              <a:t>Consumer Motivation </a:t>
            </a:r>
            <a:r>
              <a:rPr lang="en-US" sz="2400" dirty="0"/>
              <a:t>essentially addresses the question: “Why do people shop</a:t>
            </a:r>
            <a:r>
              <a:rPr lang="en-US" sz="2400" dirty="0" smtClean="0"/>
              <a:t>?”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answer, really, is that people shop for a variety of reasons and it is very difficult to make generalizations. Shopping for food can, on one level, is seen as satisfying some basic survival need.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problem with that, </a:t>
            </a:r>
            <a:r>
              <a:rPr lang="en-US" sz="2400" dirty="0" smtClean="0"/>
              <a:t>is </a:t>
            </a:r>
            <a:r>
              <a:rPr lang="en-US" sz="2400" dirty="0"/>
              <a:t>that most of us buy far more food than we would actually need for basic </a:t>
            </a:r>
            <a:r>
              <a:rPr lang="en-US" sz="2400" dirty="0" smtClean="0"/>
              <a:t>survival </a:t>
            </a:r>
            <a:r>
              <a:rPr lang="en-US" sz="2400" dirty="0"/>
              <a:t>and many of the items we purchase in a supermarket are “luxuries</a:t>
            </a:r>
            <a:r>
              <a:rPr lang="en-US" sz="2400" dirty="0" smtClean="0"/>
              <a:t>”.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02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31520"/>
            <a:ext cx="7772400" cy="528828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3200" b="1" dirty="0" smtClean="0"/>
              <a:t>  </a:t>
            </a:r>
            <a:r>
              <a:rPr lang="en-US" sz="3600" b="1" u="sng" dirty="0" smtClean="0"/>
              <a:t>Consumer </a:t>
            </a:r>
            <a:r>
              <a:rPr lang="en-US" sz="3600" b="1" u="sng" dirty="0"/>
              <a:t>Motivation </a:t>
            </a:r>
            <a:endParaRPr lang="en-US" sz="3200" u="sng" dirty="0"/>
          </a:p>
          <a:p>
            <a:pPr marL="45720" indent="0">
              <a:lnSpc>
                <a:spcPct val="200000"/>
              </a:lnSpc>
              <a:buNone/>
            </a:pPr>
            <a:r>
              <a:rPr lang="en-US" sz="2800" dirty="0" smtClean="0"/>
              <a:t>Consumer Motivation depends on 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/>
              <a:t> Personal Motives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/>
              <a:t> Social Motives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894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705600"/>
            <a:ext cx="6512511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 </a:t>
            </a:r>
            <a:r>
              <a:rPr lang="en-US" sz="2800" b="1" u="sng" dirty="0" smtClean="0"/>
              <a:t>Personal </a:t>
            </a:r>
            <a:r>
              <a:rPr lang="en-US" sz="2800" b="1" u="sng" dirty="0"/>
              <a:t>Motives </a:t>
            </a:r>
            <a:endParaRPr lang="en-US" sz="2800" u="sng" dirty="0"/>
          </a:p>
          <a:p>
            <a:r>
              <a:rPr lang="en-US" b="1" i="1" u="sng" dirty="0"/>
              <a:t>Role Playing </a:t>
            </a:r>
            <a:r>
              <a:rPr lang="en-US" dirty="0"/>
              <a:t>– some shopping activities are associated with a particular role in society (housewife, mother, student,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r>
              <a:rPr lang="en-US" b="1" i="1" u="sng" dirty="0"/>
              <a:t>Diversion</a:t>
            </a:r>
            <a:r>
              <a:rPr lang="en-US" i="1" dirty="0"/>
              <a:t> </a:t>
            </a:r>
            <a:r>
              <a:rPr lang="en-US" dirty="0"/>
              <a:t>– shopping can be a form or recreation, or an escape from daily routine. </a:t>
            </a:r>
          </a:p>
          <a:p>
            <a:r>
              <a:rPr lang="en-US" b="1" i="1" u="sng" dirty="0" smtClean="0"/>
              <a:t>Self-Gratification (Pleasure) </a:t>
            </a:r>
            <a:r>
              <a:rPr lang="en-US" i="1" dirty="0" smtClean="0"/>
              <a:t> </a:t>
            </a:r>
            <a:r>
              <a:rPr lang="en-US" dirty="0"/>
              <a:t>– shopping can be mood-related, for instance where people engage in “retail therapy” to cheer them up or alleviate depression. </a:t>
            </a:r>
          </a:p>
          <a:p>
            <a:r>
              <a:rPr lang="en-US" b="1" i="1" u="sng" dirty="0"/>
              <a:t>Learning</a:t>
            </a:r>
            <a:r>
              <a:rPr lang="en-US" i="1" dirty="0"/>
              <a:t> </a:t>
            </a:r>
            <a:r>
              <a:rPr lang="en-US" dirty="0"/>
              <a:t>– shopping is an ideal way to learn about new fashions and </a:t>
            </a:r>
            <a:r>
              <a:rPr lang="en-US" dirty="0" smtClean="0"/>
              <a:t>trends.</a:t>
            </a:r>
            <a:endParaRPr lang="en-US" dirty="0"/>
          </a:p>
          <a:p>
            <a:r>
              <a:rPr lang="en-US" b="1" i="1" u="sng" dirty="0"/>
              <a:t>Physical Activity </a:t>
            </a:r>
            <a:r>
              <a:rPr lang="en-US" dirty="0"/>
              <a:t>– for some people, a stroll around the mall can be their main form of exercise. </a:t>
            </a:r>
          </a:p>
          <a:p>
            <a:r>
              <a:rPr lang="en-US" b="1" i="1" u="sng" dirty="0"/>
              <a:t>Sensory Stimulation </a:t>
            </a:r>
            <a:r>
              <a:rPr lang="en-US" dirty="0"/>
              <a:t>– shoppers often report that they enjoy handling merchandise, the sounds of background music, the scents of perfume counters, </a:t>
            </a:r>
            <a:r>
              <a:rPr lang="en-US" dirty="0" err="1"/>
              <a:t>etc</a:t>
            </a:r>
            <a:r>
              <a:rPr lang="en-US" dirty="0"/>
              <a:t>, and visit stores or malls to indulge in this.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0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512511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304800"/>
            <a:ext cx="8915400" cy="6324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sz="2800" b="1" u="sng" dirty="0" smtClean="0"/>
              <a:t>Social </a:t>
            </a:r>
            <a:r>
              <a:rPr lang="en-US" sz="2800" b="1" u="sng" dirty="0"/>
              <a:t>Motives </a:t>
            </a:r>
            <a:endParaRPr lang="en-US" sz="2800" u="sng" dirty="0"/>
          </a:p>
          <a:p>
            <a:pPr>
              <a:lnSpc>
                <a:spcPct val="150000"/>
              </a:lnSpc>
            </a:pPr>
            <a:r>
              <a:rPr lang="en-US" sz="2400" b="1" i="1" u="sng" dirty="0"/>
              <a:t>Social Interaction </a:t>
            </a:r>
            <a:r>
              <a:rPr lang="en-US" sz="2400" dirty="0"/>
              <a:t>– people enjoy the opportunities for social interaction with friends, strangers, sales staff, etc. </a:t>
            </a:r>
          </a:p>
          <a:p>
            <a:pPr>
              <a:lnSpc>
                <a:spcPct val="150000"/>
              </a:lnSpc>
            </a:pPr>
            <a:r>
              <a:rPr lang="en-US" sz="2400" b="1" i="1" u="sng" dirty="0"/>
              <a:t>Peer Affiliation </a:t>
            </a:r>
            <a:r>
              <a:rPr lang="en-US" sz="2400" dirty="0"/>
              <a:t>– certain shops allow customers mix with key reference groups; e.g. people with shared interests, members of a social category they either belong to or aspire to etc. </a:t>
            </a:r>
          </a:p>
          <a:p>
            <a:pPr>
              <a:lnSpc>
                <a:spcPct val="150000"/>
              </a:lnSpc>
            </a:pPr>
            <a:r>
              <a:rPr lang="en-US" sz="2400" b="1" i="1" u="sng" dirty="0"/>
              <a:t>Status &amp; Authority </a:t>
            </a:r>
            <a:r>
              <a:rPr lang="en-US" sz="2400" dirty="0"/>
              <a:t>– shopping experiences are sometimes seen as ways of commanding respect and attention; e.g. during encounters with sales staff.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9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58000"/>
            <a:ext cx="6512511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228600"/>
            <a:ext cx="8915400" cy="6400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i="1" dirty="0" smtClean="0"/>
              <a:t> </a:t>
            </a:r>
            <a:r>
              <a:rPr lang="en-US" sz="2400" b="1" i="1" u="sng" dirty="0" smtClean="0"/>
              <a:t>Pleasure </a:t>
            </a:r>
            <a:r>
              <a:rPr lang="en-US" sz="2400" b="1" i="1" u="sng" dirty="0"/>
              <a:t>of Bargaining </a:t>
            </a:r>
            <a:r>
              <a:rPr lang="en-US" sz="2000" dirty="0"/>
              <a:t>– </a:t>
            </a: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S</a:t>
            </a:r>
            <a:r>
              <a:rPr lang="en-US" sz="2400" dirty="0" smtClean="0"/>
              <a:t>ome </a:t>
            </a:r>
            <a:r>
              <a:rPr lang="en-US" sz="2400" dirty="0"/>
              <a:t>shoppers love to “haggle</a:t>
            </a:r>
            <a:r>
              <a:rPr lang="en-US" sz="2400" dirty="0" smtClean="0"/>
              <a:t>”(bargain), </a:t>
            </a:r>
            <a:r>
              <a:rPr lang="en-US" sz="2400" dirty="0"/>
              <a:t>a way of obtaining goods at a better price or of priding oneself on the ability to make “wise” purchases.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above categories are by no means mutually exclusive. Some 70% of the population visits a shopping mall at least once per week and they are liable to do so for a variety of reasons at any one time.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Shopping </a:t>
            </a:r>
            <a:r>
              <a:rPr lang="en-US" sz="2400" dirty="0"/>
              <a:t>is certainly far more than merely going to a store to buy a product one needs or wants – people often go to the mall with no intentions of spending any money at all!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39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553200"/>
            <a:ext cx="6512511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sz="2600" b="1" u="sng" dirty="0" smtClean="0"/>
              <a:t>Customer </a:t>
            </a:r>
            <a:r>
              <a:rPr lang="en-US" sz="2600" b="1" u="sng" dirty="0"/>
              <a:t>Moods </a:t>
            </a:r>
            <a:endParaRPr lang="en-US" sz="2600" u="sng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/>
              <a:t>Moods are emotions felt less intensely and are short-lived. 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Marketing </a:t>
            </a:r>
            <a:r>
              <a:rPr lang="en-US" sz="2800" dirty="0"/>
              <a:t>stimuli can induce positive or negative moods: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Ambience of store or service delivery facility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Good Conduct </a:t>
            </a:r>
            <a:r>
              <a:rPr lang="en-US" sz="2800" dirty="0"/>
              <a:t>of salesperson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Sensory features of the product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Tone and manner of advertising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Content of message from salesperson or 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7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705600"/>
            <a:ext cx="6512511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"/>
            <a:ext cx="8839200" cy="63550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sz="2800" b="1" u="sng" dirty="0" smtClean="0"/>
              <a:t>Hedonic(pleasure) Consumption </a:t>
            </a:r>
            <a:endParaRPr lang="en-US" sz="2800" u="sng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sz="2800" dirty="0"/>
              <a:t>Hedonic consumption is use of products/services for </a:t>
            </a:r>
            <a:r>
              <a:rPr lang="en-US" sz="2800" dirty="0" smtClean="0"/>
              <a:t>basic </a:t>
            </a:r>
            <a:r>
              <a:rPr lang="en-US" sz="2800" dirty="0"/>
              <a:t>enjoyment rather than to solve a problem in the physical environment. It creates pleasure through the senses: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Sensory pleasure from a bubble bath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Aesthetic pleasure from an original work of art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Emotional experience from a scary movie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Fun and enjoyment from playing sport.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6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12280"/>
            <a:ext cx="6512511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marL="45720" indent="0">
              <a:buNone/>
            </a:pPr>
            <a:r>
              <a:rPr lang="en-US" sz="2800" b="1" u="sng" dirty="0"/>
              <a:t>Motivation </a:t>
            </a:r>
            <a:endParaRPr lang="en-US" sz="2800" b="1" u="sng" dirty="0" smtClean="0"/>
          </a:p>
          <a:p>
            <a:pPr marL="45720" indent="0">
              <a:buNone/>
            </a:pPr>
            <a:endParaRPr lang="en-US" sz="2800" b="1" u="sng" dirty="0"/>
          </a:p>
          <a:p>
            <a:pPr marL="45720" indent="0">
              <a:lnSpc>
                <a:spcPct val="200000"/>
              </a:lnSpc>
              <a:buNone/>
            </a:pPr>
            <a:r>
              <a:rPr lang="en-US" sz="3200" b="1" i="1" dirty="0"/>
              <a:t>Motivation is concerned with: </a:t>
            </a:r>
            <a:endParaRPr lang="en-US" sz="3200" b="1" dirty="0"/>
          </a:p>
          <a:p>
            <a:pPr lvl="1">
              <a:lnSpc>
                <a:spcPct val="200000"/>
              </a:lnSpc>
            </a:pPr>
            <a:r>
              <a:rPr lang="en-US" sz="3000" b="1" dirty="0"/>
              <a:t>Needs</a:t>
            </a:r>
            <a:r>
              <a:rPr lang="en-US" sz="3000" dirty="0"/>
              <a:t>-the most basic human requirement </a:t>
            </a:r>
          </a:p>
          <a:p>
            <a:pPr lvl="1">
              <a:lnSpc>
                <a:spcPct val="200000"/>
              </a:lnSpc>
            </a:pPr>
            <a:r>
              <a:rPr lang="en-US" sz="3000" b="1" dirty="0"/>
              <a:t>Drives</a:t>
            </a:r>
            <a:r>
              <a:rPr lang="en-US" sz="3000" dirty="0"/>
              <a:t>-tells how these needs translate into behavior </a:t>
            </a:r>
          </a:p>
          <a:p>
            <a:pPr lvl="1">
              <a:lnSpc>
                <a:spcPct val="200000"/>
              </a:lnSpc>
            </a:pPr>
            <a:r>
              <a:rPr lang="en-US" sz="3000" b="1" dirty="0"/>
              <a:t>Goals</a:t>
            </a:r>
            <a:r>
              <a:rPr lang="en-US" sz="3000" dirty="0"/>
              <a:t>-what these behavior aim to achieve </a:t>
            </a:r>
          </a:p>
          <a:p>
            <a:pPr>
              <a:lnSpc>
                <a:spcPct val="2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27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512511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u="sng" dirty="0" smtClean="0"/>
              <a:t>Types </a:t>
            </a:r>
            <a:r>
              <a:rPr lang="en-US" sz="2800" b="1" u="sng" dirty="0"/>
              <a:t>of Needs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	a</a:t>
            </a:r>
            <a:r>
              <a:rPr lang="en-US" b="1" dirty="0"/>
              <a:t>. Physiological (or primary) needs</a:t>
            </a:r>
            <a:r>
              <a:rPr lang="en-US" dirty="0"/>
              <a:t>: Those needs, which are </a:t>
            </a:r>
            <a:r>
              <a:rPr lang="en-US" dirty="0" smtClean="0"/>
              <a:t>	innate</a:t>
            </a:r>
            <a:r>
              <a:rPr lang="en-US" dirty="0"/>
              <a:t>, or biogenic needs and sustain life. E.g., food and air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	b</a:t>
            </a:r>
            <a:r>
              <a:rPr lang="en-US" b="1" dirty="0"/>
              <a:t>. Psychological needs</a:t>
            </a:r>
            <a:r>
              <a:rPr lang="en-US" dirty="0"/>
              <a:t>: Personal competence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b="1" dirty="0"/>
              <a:t>c. </a:t>
            </a:r>
            <a:r>
              <a:rPr lang="en-US" b="1" dirty="0" smtClean="0"/>
              <a:t>Cultural(</a:t>
            </a:r>
            <a:r>
              <a:rPr lang="en-US" b="1" dirty="0"/>
              <a:t>or </a:t>
            </a:r>
            <a:r>
              <a:rPr lang="en-US" b="1" dirty="0" smtClean="0"/>
              <a:t> secondary) </a:t>
            </a:r>
            <a:r>
              <a:rPr lang="en-US" b="1" dirty="0"/>
              <a:t>needs</a:t>
            </a:r>
            <a:r>
              <a:rPr lang="en-US" dirty="0"/>
              <a:t>: Acquired </a:t>
            </a:r>
            <a:r>
              <a:rPr lang="en-US" dirty="0" smtClean="0"/>
              <a:t>needs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800" b="1" u="sng" dirty="0" smtClean="0"/>
              <a:t>Needs </a:t>
            </a:r>
            <a:r>
              <a:rPr lang="en-US" sz="2800" b="1" u="sng" dirty="0"/>
              <a:t>Arousal </a:t>
            </a:r>
            <a:endParaRPr lang="en-US" sz="2800" u="sng" dirty="0"/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 Needs </a:t>
            </a:r>
            <a:r>
              <a:rPr lang="en-US" sz="2200" dirty="0"/>
              <a:t>are aroused by four distinct stimuli: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 Physiological </a:t>
            </a:r>
            <a:endParaRPr lang="en-US" dirty="0"/>
          </a:p>
          <a:p>
            <a:pPr lvl="2">
              <a:lnSpc>
                <a:spcPct val="150000"/>
              </a:lnSpc>
            </a:pPr>
            <a:r>
              <a:rPr lang="en-US" dirty="0" smtClean="0"/>
              <a:t> Cognitive (Mental/Thinking)</a:t>
            </a:r>
            <a:endParaRPr lang="en-US" dirty="0"/>
          </a:p>
          <a:p>
            <a:pPr lvl="2">
              <a:lnSpc>
                <a:spcPct val="150000"/>
              </a:lnSpc>
            </a:pPr>
            <a:r>
              <a:rPr lang="en-US" dirty="0" smtClean="0"/>
              <a:t> Environmental </a:t>
            </a:r>
            <a:endParaRPr lang="en-US" dirty="0"/>
          </a:p>
          <a:p>
            <a:pPr lvl="2">
              <a:lnSpc>
                <a:spcPct val="150000"/>
              </a:lnSpc>
            </a:pPr>
            <a:r>
              <a:rPr lang="en-US" dirty="0" smtClean="0"/>
              <a:t> Emotional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12280"/>
            <a:ext cx="6512511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"/>
            <a:ext cx="8763000" cy="6629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u="sng" dirty="0" smtClean="0"/>
              <a:t> </a:t>
            </a:r>
            <a:r>
              <a:rPr lang="en-US" sz="3000" b="1" u="sng" dirty="0" smtClean="0"/>
              <a:t>What </a:t>
            </a:r>
            <a:r>
              <a:rPr lang="en-US" sz="3000" b="1" u="sng" dirty="0"/>
              <a:t>Determines Customer Needs?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400" b="1" i="1" u="sng" dirty="0"/>
              <a:t>1. Personal characteristics of the individual </a:t>
            </a:r>
            <a:endParaRPr lang="en-US" sz="2400" b="1" u="sng" dirty="0"/>
          </a:p>
          <a:p>
            <a:pPr marL="560070" lvl="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b="1" u="sng" dirty="0"/>
              <a:t>Genetics</a:t>
            </a:r>
            <a:r>
              <a:rPr lang="en-US" sz="2400" b="1" dirty="0"/>
              <a:t> </a:t>
            </a:r>
            <a:r>
              <a:rPr lang="en-US" sz="2400" dirty="0"/>
              <a:t>– the branch of science dealing with heredity and chemical/biological characteristics – E.g. food allergies </a:t>
            </a:r>
            <a:endParaRPr lang="en-US" sz="2400" dirty="0" smtClean="0"/>
          </a:p>
          <a:p>
            <a:pPr marL="560070" lvl="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b="1" u="sng" dirty="0" err="1" smtClean="0"/>
              <a:t>Biogenics</a:t>
            </a:r>
            <a:r>
              <a:rPr lang="en-US" sz="2400" b="1" dirty="0" smtClean="0"/>
              <a:t> </a:t>
            </a:r>
            <a:r>
              <a:rPr lang="en-US" sz="2400" dirty="0"/>
              <a:t>– characteristics that individuals possess at birth – E.g. gender </a:t>
            </a:r>
            <a:endParaRPr lang="en-US" sz="2400" dirty="0" smtClean="0"/>
          </a:p>
          <a:p>
            <a:pPr marL="560070" lvl="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b="1" u="sng" dirty="0" smtClean="0"/>
              <a:t>Psychogenic</a:t>
            </a:r>
            <a:r>
              <a:rPr lang="en-US" sz="2400" b="1" dirty="0" smtClean="0"/>
              <a:t> </a:t>
            </a:r>
            <a:r>
              <a:rPr lang="en-US" sz="2400" dirty="0"/>
              <a:t>– individual states and traits induced by a person’s brain functioning – E.g. moods and emotions. </a:t>
            </a:r>
            <a:endParaRPr lang="en-US" sz="2400" dirty="0" smtClean="0"/>
          </a:p>
          <a:p>
            <a:pPr marL="45720" lvl="0" indent="0">
              <a:lnSpc>
                <a:spcPct val="150000"/>
              </a:lnSpc>
              <a:buNone/>
            </a:pPr>
            <a:endParaRPr lang="en-US" sz="2400" dirty="0"/>
          </a:p>
          <a:p>
            <a:pPr marL="45720" lvl="0" indent="0">
              <a:lnSpc>
                <a:spcPct val="150000"/>
              </a:lnSpc>
              <a:buNone/>
            </a:pPr>
            <a:r>
              <a:rPr lang="en-US" sz="2400" b="1" u="sng" dirty="0" smtClean="0"/>
              <a:t>2. Physical </a:t>
            </a:r>
            <a:r>
              <a:rPr lang="en-US" sz="2400" b="1" u="sng" dirty="0"/>
              <a:t>characteristics of environment </a:t>
            </a:r>
            <a:r>
              <a:rPr lang="en-US" sz="2400" dirty="0" smtClean="0"/>
              <a:t>– </a:t>
            </a:r>
          </a:p>
          <a:p>
            <a:pPr marL="45720" lv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E.g</a:t>
            </a:r>
            <a:r>
              <a:rPr lang="en-US" sz="2400" dirty="0"/>
              <a:t>. Climate, including temperature, attitude and rainfall.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12280"/>
            <a:ext cx="6512511" cy="45719"/>
          </a:xfrm>
        </p:spPr>
        <p:txBody>
          <a:bodyPr/>
          <a:lstStyle/>
          <a:p>
            <a:r>
              <a:rPr lang="en-US" smtClean="0"/>
              <a:t>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228600"/>
            <a:ext cx="8915400" cy="6629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b="1" u="sng" dirty="0" smtClean="0"/>
              <a:t> </a:t>
            </a:r>
            <a:r>
              <a:rPr lang="en-US" sz="2800" b="1" u="sng" dirty="0" smtClean="0"/>
              <a:t>What </a:t>
            </a:r>
            <a:r>
              <a:rPr lang="en-US" sz="2800" b="1" u="sng" dirty="0"/>
              <a:t>Determines Customer Wants? </a:t>
            </a:r>
            <a:endParaRPr lang="en-US" sz="2800" b="1" u="sng" dirty="0" smtClean="0"/>
          </a:p>
          <a:p>
            <a:pPr marL="45720" indent="0">
              <a:buNone/>
            </a:pPr>
            <a:endParaRPr lang="en-US" sz="2400" u="sng" dirty="0"/>
          </a:p>
          <a:p>
            <a:pPr marL="45720" indent="0">
              <a:buNone/>
            </a:pPr>
            <a:r>
              <a:rPr lang="en-US" b="1" dirty="0"/>
              <a:t>1. </a:t>
            </a:r>
            <a:r>
              <a:rPr lang="en-US" sz="2400" b="1" u="sng" dirty="0"/>
              <a:t>The individual context </a:t>
            </a:r>
            <a:endParaRPr lang="en-US" sz="2400" u="sng" dirty="0"/>
          </a:p>
          <a:p>
            <a:pPr lvl="1"/>
            <a:r>
              <a:rPr lang="en-US" sz="2400" dirty="0"/>
              <a:t>Personal worth or the financial resources available to the </a:t>
            </a:r>
            <a:r>
              <a:rPr lang="en-US" sz="2400" dirty="0" smtClean="0"/>
              <a:t>individual </a:t>
            </a:r>
            <a:r>
              <a:rPr lang="en-US" sz="2400" dirty="0"/>
              <a:t>– E.g. luxury versus budget cars </a:t>
            </a:r>
          </a:p>
          <a:p>
            <a:pPr lvl="1"/>
            <a:r>
              <a:rPr lang="en-US" sz="2400" dirty="0"/>
              <a:t>Institutional context – the groups and organizations that a person belongs – E.g. teen clothing styles </a:t>
            </a:r>
          </a:p>
          <a:p>
            <a:pPr lvl="1"/>
            <a:r>
              <a:rPr lang="en-US" sz="2400" dirty="0"/>
              <a:t>Cultural context – the influence of a customer’s culture and cultural values – E.g. ethnic foods </a:t>
            </a:r>
          </a:p>
          <a:p>
            <a:pPr marL="45720" indent="0">
              <a:buNone/>
            </a:pPr>
            <a:r>
              <a:rPr lang="en-US" sz="2400" dirty="0"/>
              <a:t> </a:t>
            </a:r>
          </a:p>
          <a:p>
            <a:pPr marL="45720" indent="0">
              <a:buNone/>
            </a:pPr>
            <a:r>
              <a:rPr lang="en-US" sz="2400" b="1" dirty="0"/>
              <a:t>2. </a:t>
            </a:r>
            <a:r>
              <a:rPr lang="en-US" sz="2400" b="1" u="sng" dirty="0"/>
              <a:t>The Environmental Context </a:t>
            </a:r>
            <a:endParaRPr lang="en-US" sz="2400" u="sng" dirty="0"/>
          </a:p>
          <a:p>
            <a:pPr lvl="1"/>
            <a:r>
              <a:rPr lang="en-US" sz="2400" dirty="0"/>
              <a:t>Economy </a:t>
            </a:r>
          </a:p>
          <a:p>
            <a:pPr lvl="1"/>
            <a:r>
              <a:rPr lang="en-US" sz="2400" dirty="0"/>
              <a:t>Technology </a:t>
            </a:r>
          </a:p>
          <a:p>
            <a:pPr lvl="1"/>
            <a:r>
              <a:rPr lang="en-US" sz="2400" dirty="0"/>
              <a:t>Public Policy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705600"/>
            <a:ext cx="6512511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u="sng" dirty="0"/>
              <a:t>Maslow’s Hierarchy of Needs </a:t>
            </a:r>
            <a:endParaRPr lang="en-US" sz="2800" u="sng" dirty="0"/>
          </a:p>
          <a:p>
            <a:pPr marL="45720" indent="0">
              <a:lnSpc>
                <a:spcPct val="200000"/>
              </a:lnSpc>
              <a:buNone/>
            </a:pPr>
            <a:r>
              <a:rPr lang="en-US" sz="2600" dirty="0"/>
              <a:t>Abraham Maslow hypothesized that within every human being there exists a hierarchy of five needs: </a:t>
            </a:r>
          </a:p>
          <a:p>
            <a:pPr lvl="1">
              <a:lnSpc>
                <a:spcPct val="200000"/>
              </a:lnSpc>
            </a:pPr>
            <a:r>
              <a:rPr lang="en-US" sz="2600" dirty="0"/>
              <a:t>Physiological </a:t>
            </a:r>
          </a:p>
          <a:p>
            <a:pPr lvl="1">
              <a:lnSpc>
                <a:spcPct val="200000"/>
              </a:lnSpc>
            </a:pPr>
            <a:r>
              <a:rPr lang="en-US" sz="2600" dirty="0"/>
              <a:t>Safety </a:t>
            </a:r>
          </a:p>
          <a:p>
            <a:pPr lvl="1">
              <a:lnSpc>
                <a:spcPct val="200000"/>
              </a:lnSpc>
            </a:pPr>
            <a:r>
              <a:rPr lang="en-US" sz="2600" dirty="0"/>
              <a:t>Social </a:t>
            </a:r>
          </a:p>
          <a:p>
            <a:pPr lvl="1">
              <a:lnSpc>
                <a:spcPct val="200000"/>
              </a:lnSpc>
            </a:pPr>
            <a:r>
              <a:rPr lang="en-US" sz="2600" dirty="0"/>
              <a:t>Esteem </a:t>
            </a:r>
          </a:p>
          <a:p>
            <a:pPr lvl="1">
              <a:lnSpc>
                <a:spcPct val="200000"/>
              </a:lnSpc>
            </a:pPr>
            <a:r>
              <a:rPr lang="en-US" sz="2600" dirty="0"/>
              <a:t>Self actualization 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553200"/>
            <a:ext cx="6512511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b="1" u="sng" dirty="0" smtClean="0"/>
              <a:t> </a:t>
            </a:r>
            <a:r>
              <a:rPr lang="en-US" sz="3000" b="1" u="sng" dirty="0" err="1" smtClean="0"/>
              <a:t>Sheth’s</a:t>
            </a:r>
            <a:r>
              <a:rPr lang="en-US" sz="3000" b="1" u="sng" dirty="0" smtClean="0"/>
              <a:t> </a:t>
            </a:r>
            <a:r>
              <a:rPr lang="en-US" sz="3000" b="1" u="sng" dirty="0"/>
              <a:t>Five Needs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400" dirty="0" err="1"/>
              <a:t>Sheth</a:t>
            </a:r>
            <a:r>
              <a:rPr lang="en-US" sz="2400" dirty="0"/>
              <a:t> had identified five levels of needs</a:t>
            </a:r>
            <a:r>
              <a:rPr lang="en-US" sz="2400" dirty="0" smtClean="0"/>
              <a:t>, 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b="1" i="1" u="sng" dirty="0" smtClean="0"/>
              <a:t>Functional </a:t>
            </a:r>
            <a:r>
              <a:rPr lang="en-US" sz="2400" b="1" i="1" u="sng" dirty="0"/>
              <a:t>needs </a:t>
            </a:r>
            <a:r>
              <a:rPr lang="en-US" sz="2400" dirty="0"/>
              <a:t>–Those needs which satisfy a physical/functional purpose, e.g. soap </a:t>
            </a:r>
          </a:p>
          <a:p>
            <a:pPr lvl="1">
              <a:lnSpc>
                <a:spcPct val="150000"/>
              </a:lnSpc>
            </a:pPr>
            <a:r>
              <a:rPr lang="en-US" sz="2400" b="1" i="1" u="sng" dirty="0"/>
              <a:t>Social needs </a:t>
            </a:r>
            <a:r>
              <a:rPr lang="en-US" sz="2400" dirty="0"/>
              <a:t>–Needs that allow identification with desired group, e.g. logos </a:t>
            </a:r>
          </a:p>
          <a:p>
            <a:pPr lvl="1">
              <a:lnSpc>
                <a:spcPct val="150000"/>
              </a:lnSpc>
            </a:pPr>
            <a:r>
              <a:rPr lang="en-US" sz="2400" b="1" i="1" u="sng" dirty="0"/>
              <a:t>Emotional needs </a:t>
            </a:r>
            <a:r>
              <a:rPr lang="en-US" sz="2400" dirty="0"/>
              <a:t>–Those needs which, create appropriate emotions, e.g. joy on getting gift </a:t>
            </a:r>
          </a:p>
          <a:p>
            <a:pPr lvl="1">
              <a:lnSpc>
                <a:spcPct val="150000"/>
              </a:lnSpc>
            </a:pPr>
            <a:r>
              <a:rPr lang="en-US" sz="2400" b="1" i="1" u="sng" dirty="0"/>
              <a:t>Epistemic needs </a:t>
            </a:r>
            <a:r>
              <a:rPr lang="en-US" sz="2400" dirty="0"/>
              <a:t>–The Need for knowledge/information, e.g. newspaper </a:t>
            </a:r>
          </a:p>
          <a:p>
            <a:pPr lvl="1">
              <a:lnSpc>
                <a:spcPct val="150000"/>
              </a:lnSpc>
            </a:pPr>
            <a:r>
              <a:rPr lang="en-US" sz="2400" b="1" i="1" u="sng" dirty="0"/>
              <a:t>Situational needs </a:t>
            </a:r>
            <a:r>
              <a:rPr lang="en-US" sz="2400" dirty="0"/>
              <a:t>–The needs, which are contingent on time/place, e.g. emergency repairs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781800"/>
            <a:ext cx="6512511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705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u="sng" dirty="0" smtClean="0"/>
              <a:t> </a:t>
            </a:r>
            <a:r>
              <a:rPr lang="en-US" sz="2800" b="1" u="sng" dirty="0" err="1" smtClean="0"/>
              <a:t>McCLELLAND’S</a:t>
            </a:r>
            <a:r>
              <a:rPr lang="en-US" sz="2800" b="1" u="sng" dirty="0" smtClean="0"/>
              <a:t> </a:t>
            </a:r>
            <a:r>
              <a:rPr lang="en-US" sz="2800" b="1" u="sng" dirty="0"/>
              <a:t>Three Needs Theory </a:t>
            </a:r>
            <a:endParaRPr lang="en-US" sz="2800" u="sng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sz="2400" dirty="0" smtClean="0"/>
              <a:t>McClelland </a:t>
            </a:r>
            <a:r>
              <a:rPr lang="en-US" sz="2400" dirty="0"/>
              <a:t>had identified three types of needs: Need for achievement, Need for Power, and Need for affiliation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400" dirty="0" smtClean="0"/>
              <a:t>	1</a:t>
            </a:r>
            <a:r>
              <a:rPr lang="en-US" sz="2400" dirty="0"/>
              <a:t>. </a:t>
            </a:r>
            <a:r>
              <a:rPr lang="en-US" sz="2400" b="1" u="sng" dirty="0"/>
              <a:t>Need for achievement</a:t>
            </a:r>
            <a:r>
              <a:rPr lang="en-US" sz="2400" dirty="0"/>
              <a:t>: drive to excel: drive to </a:t>
            </a:r>
            <a:r>
              <a:rPr lang="en-US" sz="2400" dirty="0" smtClean="0"/>
              <a:t>	achieve </a:t>
            </a:r>
            <a:r>
              <a:rPr lang="en-US" sz="2400" dirty="0"/>
              <a:t>in </a:t>
            </a:r>
            <a:r>
              <a:rPr lang="en-US" sz="2400" dirty="0" smtClean="0"/>
              <a:t>	relation </a:t>
            </a:r>
            <a:r>
              <a:rPr lang="en-US" sz="2400" dirty="0"/>
              <a:t>to a set of standards; to strive to </a:t>
            </a:r>
            <a:r>
              <a:rPr lang="en-US" sz="2400" dirty="0" smtClean="0"/>
              <a:t>	succeed</a:t>
            </a:r>
            <a:r>
              <a:rPr lang="en-US" sz="2400" dirty="0"/>
              <a:t>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400" dirty="0" smtClean="0"/>
              <a:t>	2</a:t>
            </a:r>
            <a:r>
              <a:rPr lang="en-US" sz="2400" dirty="0"/>
              <a:t>. </a:t>
            </a:r>
            <a:r>
              <a:rPr lang="en-US" sz="2400" b="1" u="sng" dirty="0"/>
              <a:t>Need for power</a:t>
            </a:r>
            <a:r>
              <a:rPr lang="en-US" sz="2400" dirty="0"/>
              <a:t>: the need to make others behave in </a:t>
            </a:r>
            <a:r>
              <a:rPr lang="en-US" sz="2400" dirty="0" smtClean="0"/>
              <a:t>	a way </a:t>
            </a:r>
            <a:r>
              <a:rPr lang="en-US" sz="2400" dirty="0"/>
              <a:t>that they would not have behaved otherwise.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400" dirty="0" smtClean="0"/>
              <a:t>	3</a:t>
            </a:r>
            <a:r>
              <a:rPr lang="en-US" sz="2400" dirty="0"/>
              <a:t>. </a:t>
            </a:r>
            <a:r>
              <a:rPr lang="en-US" sz="2400" b="1" u="sng" dirty="0"/>
              <a:t>Need for affiliation</a:t>
            </a:r>
            <a:r>
              <a:rPr lang="en-US" sz="2400" dirty="0"/>
              <a:t>: the desire for friendly and close </a:t>
            </a:r>
            <a:r>
              <a:rPr lang="en-US" sz="2400" dirty="0" smtClean="0"/>
              <a:t>	interpersonal </a:t>
            </a:r>
            <a:r>
              <a:rPr lang="en-US" sz="2400" dirty="0"/>
              <a:t>relationships.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400800"/>
            <a:ext cx="6512511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228600"/>
            <a:ext cx="9067800" cy="6629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u="sng" dirty="0"/>
              <a:t>Motives and Motivation </a:t>
            </a:r>
            <a:endParaRPr lang="en-US" sz="2800" u="sng" dirty="0"/>
          </a:p>
          <a:p>
            <a:pPr>
              <a:lnSpc>
                <a:spcPct val="150000"/>
              </a:lnSpc>
            </a:pPr>
            <a:r>
              <a:rPr lang="en-US" sz="2400" b="1" i="1" u="sng" dirty="0" smtClean="0"/>
              <a:t>Motives</a:t>
            </a:r>
            <a:r>
              <a:rPr lang="en-US" sz="2400" b="1" i="1" dirty="0"/>
              <a:t>: </a:t>
            </a:r>
            <a:r>
              <a:rPr lang="en-US" sz="2400" dirty="0"/>
              <a:t>Motives give direction to human behavior. We can say that a motive is an inner state that energizes, activates, or moves and directs or channels behavior towards the goal. </a:t>
            </a:r>
          </a:p>
          <a:p>
            <a:pPr>
              <a:lnSpc>
                <a:spcPct val="150000"/>
              </a:lnSpc>
            </a:pPr>
            <a:r>
              <a:rPr lang="en-US" sz="2400" b="1" i="1" u="sng" dirty="0"/>
              <a:t>Motivating</a:t>
            </a:r>
            <a:r>
              <a:rPr lang="en-US" sz="2400" b="1" i="1" dirty="0"/>
              <a:t>: </a:t>
            </a:r>
            <a:r>
              <a:rPr lang="en-US" sz="2400" dirty="0"/>
              <a:t>This implies an activity engaged into by an individual, by which he or she will </a:t>
            </a:r>
            <a:r>
              <a:rPr lang="en-US" sz="2400" dirty="0" smtClean="0"/>
              <a:t>channelize </a:t>
            </a:r>
            <a:r>
              <a:rPr lang="en-US" sz="2400" dirty="0"/>
              <a:t>the strong motives in a satisfactory </a:t>
            </a:r>
            <a:r>
              <a:rPr lang="en-US" sz="2400" dirty="0" smtClean="0"/>
              <a:t> direction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i="1" u="sng" dirty="0"/>
              <a:t>Motivation</a:t>
            </a:r>
            <a:r>
              <a:rPr lang="en-US" sz="2400" b="1" i="1" dirty="0"/>
              <a:t>: </a:t>
            </a:r>
            <a:r>
              <a:rPr lang="en-US" sz="2400" dirty="0"/>
              <a:t>Motivating can be described as the driving force within individuals that impels them into action. For instance, at the basic level, our body has a need (say hunger), which will translate into a drive (here the drive </a:t>
            </a:r>
            <a:r>
              <a:rPr lang="en-US" sz="2400" dirty="0" smtClean="0"/>
              <a:t>will  be </a:t>
            </a:r>
            <a:r>
              <a:rPr lang="en-US" sz="2400" dirty="0"/>
              <a:t>to obtain food) and the goal will be to satisfy the need (in this example to fee full in the stomach).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</TotalTime>
  <Words>1050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Consumer Motivation</vt:lpstr>
      <vt:lpstr>PowerPoint Presentation</vt:lpstr>
      <vt:lpstr>PowerPoint Presentation</vt:lpstr>
      <vt:lpstr>PowerPoint Presentation</vt:lpstr>
      <vt:lpstr> 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Motivation</dc:title>
  <dc:creator>User7</dc:creator>
  <cp:lastModifiedBy>HP-4</cp:lastModifiedBy>
  <cp:revision>48</cp:revision>
  <dcterms:created xsi:type="dcterms:W3CDTF">2017-09-19T09:51:20Z</dcterms:created>
  <dcterms:modified xsi:type="dcterms:W3CDTF">2018-09-05T19:54:41Z</dcterms:modified>
</cp:coreProperties>
</file>