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AD2157-343B-4392-83F2-D80806BC0F38}" type="datetimeFigureOut">
              <a:rPr lang="en-US" smtClean="0"/>
              <a:t>9/4/2018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1B68B55-DF7A-4363-959E-F019B048C35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D2157-343B-4392-83F2-D80806BC0F38}"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68B55-DF7A-4363-959E-F019B048C3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D2157-343B-4392-83F2-D80806BC0F38}"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68B55-DF7A-4363-959E-F019B048C3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AD2157-343B-4392-83F2-D80806BC0F38}"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68B55-DF7A-4363-959E-F019B048C3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AD2157-343B-4392-83F2-D80806BC0F38}"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68B55-DF7A-4363-959E-F019B048C3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4AD2157-343B-4392-83F2-D80806BC0F38}"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68B55-DF7A-4363-959E-F019B048C35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AD2157-343B-4392-83F2-D80806BC0F38}"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68B55-DF7A-4363-959E-F019B048C3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AD2157-343B-4392-83F2-D80806BC0F38}"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68B55-DF7A-4363-959E-F019B048C3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D2157-343B-4392-83F2-D80806BC0F38}"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68B55-DF7A-4363-959E-F019B048C3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AD2157-343B-4392-83F2-D80806BC0F38}" type="datetimeFigureOut">
              <a:rPr lang="en-US" smtClean="0"/>
              <a:t>9/4/2018</a:t>
            </a:fld>
            <a:endParaRPr lang="en-US"/>
          </a:p>
        </p:txBody>
      </p:sp>
      <p:sp>
        <p:nvSpPr>
          <p:cNvPr id="7" name="Slide Number Placeholder 6"/>
          <p:cNvSpPr>
            <a:spLocks noGrp="1"/>
          </p:cNvSpPr>
          <p:nvPr>
            <p:ph type="sldNum" sz="quarter" idx="12"/>
          </p:nvPr>
        </p:nvSpPr>
        <p:spPr/>
        <p:txBody>
          <a:bodyPr/>
          <a:lstStyle/>
          <a:p>
            <a:fld id="{41B68B55-DF7A-4363-959E-F019B048C35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D2157-343B-4392-83F2-D80806BC0F38}" type="datetimeFigureOut">
              <a:rPr lang="en-US" smtClean="0"/>
              <a:t>9/4/2018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1B68B55-DF7A-4363-959E-F019B048C3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AD2157-343B-4392-83F2-D80806BC0F38}" type="datetimeFigureOut">
              <a:rPr lang="en-US" smtClean="0"/>
              <a:t>9/4/2018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1B68B55-DF7A-4363-959E-F019B048C3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6324600"/>
            <a:ext cx="6480048" cy="76200"/>
          </a:xfrm>
        </p:spPr>
        <p:txBody>
          <a:bodyPr>
            <a:normAutofit fontScale="90000"/>
          </a:bodyPr>
          <a:lstStyle/>
          <a:p>
            <a:endParaRPr lang="en-US" dirty="0"/>
          </a:p>
        </p:txBody>
      </p:sp>
      <p:sp>
        <p:nvSpPr>
          <p:cNvPr id="3" name="Subtitle 2"/>
          <p:cNvSpPr>
            <a:spLocks noGrp="1"/>
          </p:cNvSpPr>
          <p:nvPr>
            <p:ph type="subTitle" idx="1"/>
          </p:nvPr>
        </p:nvSpPr>
        <p:spPr>
          <a:xfrm>
            <a:off x="433050" y="1544812"/>
            <a:ext cx="8253750" cy="2493788"/>
          </a:xfrm>
        </p:spPr>
        <p:txBody>
          <a:bodyPr>
            <a:normAutofit/>
          </a:bodyPr>
          <a:lstStyle/>
          <a:p>
            <a:pPr algn="ctr"/>
            <a:r>
              <a:rPr lang="en-US" sz="4400" b="1" i="1" dirty="0" smtClean="0"/>
              <a:t>Introduction To Production &amp; Operations Management</a:t>
            </a:r>
            <a:endParaRPr lang="en-US" sz="4400" b="1" i="1" dirty="0"/>
          </a:p>
        </p:txBody>
      </p:sp>
      <p:graphicFrame>
        <p:nvGraphicFramePr>
          <p:cNvPr id="4" name="Table 3"/>
          <p:cNvGraphicFramePr>
            <a:graphicFrameLocks noGrp="1"/>
          </p:cNvGraphicFramePr>
          <p:nvPr>
            <p:extLst>
              <p:ext uri="{D42A27DB-BD31-4B8C-83A1-F6EECF244321}">
                <p14:modId xmlns:p14="http://schemas.microsoft.com/office/powerpoint/2010/main" val="1732706408"/>
              </p:ext>
            </p:extLst>
          </p:nvPr>
        </p:nvGraphicFramePr>
        <p:xfrm>
          <a:off x="533400" y="5486400"/>
          <a:ext cx="3200400" cy="685800"/>
        </p:xfrm>
        <a:graphic>
          <a:graphicData uri="http://schemas.openxmlformats.org/drawingml/2006/table">
            <a:tbl>
              <a:tblPr>
                <a:tableStyleId>{5C22544A-7EE6-4342-B048-85BDC9FD1C3A}</a:tableStyleId>
              </a:tblPr>
              <a:tblGrid>
                <a:gridCol w="3200400"/>
              </a:tblGrid>
              <a:tr h="685800">
                <a:tc>
                  <a:txBody>
                    <a:bodyPr/>
                    <a:lstStyle/>
                    <a:p>
                      <a:pPr algn="l" fontAlgn="ctr"/>
                      <a:r>
                        <a:rPr lang="en-US" sz="2400" b="1" u="none" strike="noStrike" dirty="0">
                          <a:effectLst/>
                        </a:rPr>
                        <a:t>Dr. </a:t>
                      </a:r>
                      <a:r>
                        <a:rPr lang="en-US" sz="2400" b="1" u="none" strike="noStrike" dirty="0" err="1">
                          <a:effectLst/>
                        </a:rPr>
                        <a:t>Sweta</a:t>
                      </a:r>
                      <a:r>
                        <a:rPr lang="en-US" sz="2400" b="1" u="none" strike="noStrike" dirty="0">
                          <a:effectLst/>
                        </a:rPr>
                        <a:t> </a:t>
                      </a:r>
                      <a:r>
                        <a:rPr lang="en-US" sz="2400" b="1" u="none" strike="noStrike" dirty="0" err="1">
                          <a:effectLst/>
                        </a:rPr>
                        <a:t>Patil</a:t>
                      </a:r>
                      <a:r>
                        <a:rPr lang="en-US" sz="2400" b="1" u="none" strike="noStrike" dirty="0">
                          <a:effectLst/>
                        </a:rPr>
                        <a:t> </a:t>
                      </a:r>
                      <a:r>
                        <a:rPr lang="en-US" sz="2400" b="1" u="none" strike="noStrike" dirty="0" err="1">
                          <a:effectLst/>
                        </a:rPr>
                        <a:t>Rajale</a:t>
                      </a:r>
                      <a:endParaRPr lang="en-US" sz="2400" b="1" i="0" u="none" strike="noStrike" dirty="0">
                        <a:solidFill>
                          <a:srgbClr val="000000"/>
                        </a:solidFill>
                        <a:effectLst/>
                        <a:latin typeface="Calibri"/>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sz="2800" b="1" u="sng" dirty="0" smtClean="0"/>
              <a:t>Concept :</a:t>
            </a:r>
            <a:endParaRPr lang="en-US" sz="2800" b="1" u="sng" dirty="0"/>
          </a:p>
        </p:txBody>
      </p:sp>
      <p:sp>
        <p:nvSpPr>
          <p:cNvPr id="3" name="Content Placeholder 2"/>
          <p:cNvSpPr>
            <a:spLocks noGrp="1"/>
          </p:cNvSpPr>
          <p:nvPr>
            <p:ph idx="1"/>
          </p:nvPr>
        </p:nvSpPr>
        <p:spPr>
          <a:xfrm>
            <a:off x="304800" y="838200"/>
            <a:ext cx="8534400" cy="5715000"/>
          </a:xfrm>
        </p:spPr>
        <p:txBody>
          <a:bodyPr>
            <a:normAutofit fontScale="92500" lnSpcReduction="10000"/>
          </a:bodyPr>
          <a:lstStyle/>
          <a:p>
            <a:r>
              <a:rPr lang="en-US" dirty="0" smtClean="0"/>
              <a:t>“Production &amp; Operations Management is the management of all activities directly related to the production of goods &amp; services.”</a:t>
            </a:r>
          </a:p>
          <a:p>
            <a:r>
              <a:rPr lang="en-US" dirty="0" smtClean="0"/>
              <a:t>POM involves a set of activities performed to manage the available resources in order to convert inputs into desired outputs.</a:t>
            </a:r>
          </a:p>
          <a:p>
            <a:r>
              <a:rPr lang="en-US" dirty="0" smtClean="0"/>
              <a:t>Efficient POM refers to achieving the desired value addition to the input while converting it into an acceptable quality output with required functional specifications, within the stipulated time frame, while maintaining a feasible manufacturing cost.</a:t>
            </a:r>
          </a:p>
          <a:p>
            <a:r>
              <a:rPr lang="en-US" dirty="0" smtClean="0"/>
              <a:t>The value addition to the input can be done through-</a:t>
            </a:r>
          </a:p>
          <a:p>
            <a:pPr lvl="1"/>
            <a:r>
              <a:rPr lang="en-US" dirty="0" smtClean="0"/>
              <a:t>Alteration</a:t>
            </a:r>
          </a:p>
          <a:p>
            <a:pPr lvl="1"/>
            <a:r>
              <a:rPr lang="en-US" dirty="0" smtClean="0"/>
              <a:t>Transportation</a:t>
            </a:r>
          </a:p>
          <a:p>
            <a:pPr lvl="1"/>
            <a:r>
              <a:rPr lang="en-US" dirty="0" smtClean="0"/>
              <a:t>Storage</a:t>
            </a:r>
          </a:p>
          <a:p>
            <a:pPr lvl="1"/>
            <a:r>
              <a:rPr lang="en-US" dirty="0" smtClean="0"/>
              <a:t>Inspection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43490" y="381000"/>
            <a:ext cx="7024744" cy="152400"/>
          </a:xfrm>
        </p:spPr>
        <p:txBody>
          <a:bodyPr>
            <a:normAutofit fontScale="90000"/>
          </a:bodyPr>
          <a:lstStyle/>
          <a:p>
            <a:endParaRPr lang="en-US" dirty="0"/>
          </a:p>
        </p:txBody>
      </p:sp>
      <p:sp>
        <p:nvSpPr>
          <p:cNvPr id="3" name="Content Placeholder 2"/>
          <p:cNvSpPr>
            <a:spLocks noGrp="1"/>
          </p:cNvSpPr>
          <p:nvPr>
            <p:ph idx="1"/>
          </p:nvPr>
        </p:nvSpPr>
        <p:spPr>
          <a:xfrm>
            <a:off x="609600" y="609600"/>
            <a:ext cx="7924800" cy="5791200"/>
          </a:xfrm>
        </p:spPr>
        <p:txBody>
          <a:bodyPr/>
          <a:lstStyle/>
          <a:p>
            <a:pPr marL="342900" lvl="1"/>
            <a:r>
              <a:rPr lang="en-US" b="1" u="sng" dirty="0" smtClean="0"/>
              <a:t>Alteration</a:t>
            </a:r>
            <a:r>
              <a:rPr lang="en-US" dirty="0" smtClean="0"/>
              <a:t> : The term refers to the transformation of the state of an input. The transformation can be a physical change in input to produce tangible goods, such as transforming a sheet of steel into automobile components.</a:t>
            </a:r>
          </a:p>
          <a:p>
            <a:pPr marL="342900" lvl="1"/>
            <a:r>
              <a:rPr lang="en-US" dirty="0" smtClean="0"/>
              <a:t>Transportation : The term transportation refers to physical movement of entities from one location to another. The entity is transported to the location where it is needed the most, keeping in </a:t>
            </a:r>
            <a:r>
              <a:rPr lang="en-US" smtClean="0"/>
              <a:t>mind the </a:t>
            </a:r>
            <a:endParaRPr lang="en-US" dirty="0"/>
          </a:p>
          <a:p>
            <a:pPr marL="342900" lvl="1"/>
            <a:endParaRPr lang="en-US" dirty="0"/>
          </a:p>
          <a:p>
            <a:pPr marL="68580" indent="0">
              <a:buNone/>
            </a:pPr>
            <a:r>
              <a:rPr lang="en-US" dirty="0" smtClean="0"/>
              <a:t>	</a:t>
            </a:r>
            <a:endParaRPr lang="en-US" dirty="0"/>
          </a:p>
        </p:txBody>
      </p:sp>
    </p:spTree>
    <p:extLst>
      <p:ext uri="{BB962C8B-B14F-4D97-AF65-F5344CB8AC3E}">
        <p14:creationId xmlns:p14="http://schemas.microsoft.com/office/powerpoint/2010/main" val="212786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t>Objectives of POM</a:t>
            </a:r>
            <a:endParaRPr lang="en-US" sz="4000" u="sng" dirty="0"/>
          </a:p>
        </p:txBody>
      </p:sp>
      <p:sp>
        <p:nvSpPr>
          <p:cNvPr id="3" name="Content Placeholder 2"/>
          <p:cNvSpPr>
            <a:spLocks noGrp="1"/>
          </p:cNvSpPr>
          <p:nvPr>
            <p:ph idx="1"/>
          </p:nvPr>
        </p:nvSpPr>
        <p:spPr/>
        <p:txBody>
          <a:bodyPr/>
          <a:lstStyle/>
          <a:p>
            <a:r>
              <a:rPr lang="en-US" dirty="0" smtClean="0"/>
              <a:t>Customer Satisfaction</a:t>
            </a:r>
          </a:p>
          <a:p>
            <a:endParaRPr lang="en-US" dirty="0" smtClean="0"/>
          </a:p>
          <a:p>
            <a:r>
              <a:rPr lang="en-US" dirty="0" smtClean="0"/>
              <a:t>Profitability</a:t>
            </a:r>
          </a:p>
          <a:p>
            <a:endParaRPr lang="en-US" dirty="0" smtClean="0"/>
          </a:p>
          <a:p>
            <a:r>
              <a:rPr lang="en-US" dirty="0" smtClean="0"/>
              <a:t>Timeliness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458634" cy="990600"/>
          </a:xfrm>
        </p:spPr>
        <p:txBody>
          <a:bodyPr>
            <a:normAutofit/>
          </a:bodyPr>
          <a:lstStyle/>
          <a:p>
            <a:r>
              <a:rPr lang="en-US" sz="4400" u="sng" dirty="0" smtClean="0"/>
              <a:t>Functions of POM</a:t>
            </a:r>
            <a:endParaRPr lang="en-US" sz="4400" u="sng" dirty="0"/>
          </a:p>
        </p:txBody>
      </p:sp>
      <p:sp>
        <p:nvSpPr>
          <p:cNvPr id="3" name="Content Placeholder 2"/>
          <p:cNvSpPr>
            <a:spLocks noGrp="1"/>
          </p:cNvSpPr>
          <p:nvPr>
            <p:ph idx="1"/>
          </p:nvPr>
        </p:nvSpPr>
        <p:spPr>
          <a:xfrm>
            <a:off x="762000" y="1676400"/>
            <a:ext cx="7162800" cy="4724400"/>
          </a:xfrm>
        </p:spPr>
        <p:txBody>
          <a:bodyPr>
            <a:normAutofit/>
          </a:bodyPr>
          <a:lstStyle/>
          <a:p>
            <a:r>
              <a:rPr lang="en-US" dirty="0" smtClean="0"/>
              <a:t>Planning</a:t>
            </a:r>
          </a:p>
          <a:p>
            <a:pPr lvl="1"/>
            <a:r>
              <a:rPr lang="en-US" dirty="0" smtClean="0"/>
              <a:t>Product design &amp; Development</a:t>
            </a:r>
          </a:p>
          <a:p>
            <a:pPr lvl="1"/>
            <a:r>
              <a:rPr lang="en-US" dirty="0" smtClean="0"/>
              <a:t>Production Process Selection</a:t>
            </a:r>
          </a:p>
          <a:p>
            <a:pPr lvl="1"/>
            <a:r>
              <a:rPr lang="en-US" dirty="0" smtClean="0"/>
              <a:t>Planning Facility Location</a:t>
            </a:r>
          </a:p>
          <a:p>
            <a:pPr lvl="1"/>
            <a:r>
              <a:rPr lang="en-US" dirty="0" smtClean="0"/>
              <a:t>Planning Facility Layout</a:t>
            </a:r>
          </a:p>
          <a:p>
            <a:pPr lvl="1"/>
            <a:r>
              <a:rPr lang="en-US" dirty="0" smtClean="0"/>
              <a:t>Capacity Planning</a:t>
            </a:r>
          </a:p>
          <a:p>
            <a:pPr lvl="1"/>
            <a:r>
              <a:rPr lang="en-US" dirty="0" smtClean="0"/>
              <a:t>Production Planning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7467600" cy="274638"/>
          </a:xfrm>
        </p:spPr>
        <p:txBody>
          <a:bodyPr>
            <a:normAutofit fontScale="90000"/>
          </a:bodyPr>
          <a:lstStyle/>
          <a:p>
            <a:endParaRPr lang="en-US" dirty="0"/>
          </a:p>
        </p:txBody>
      </p:sp>
      <p:sp>
        <p:nvSpPr>
          <p:cNvPr id="3" name="Content Placeholder 2"/>
          <p:cNvSpPr>
            <a:spLocks noGrp="1"/>
          </p:cNvSpPr>
          <p:nvPr>
            <p:ph idx="1"/>
          </p:nvPr>
        </p:nvSpPr>
        <p:spPr>
          <a:xfrm>
            <a:off x="457200" y="457200"/>
            <a:ext cx="7467600" cy="5668963"/>
          </a:xfrm>
        </p:spPr>
        <p:txBody>
          <a:bodyPr>
            <a:normAutofit/>
          </a:bodyPr>
          <a:lstStyle/>
          <a:p>
            <a:r>
              <a:rPr lang="en-US" dirty="0" smtClean="0"/>
              <a:t>Organizing</a:t>
            </a:r>
          </a:p>
          <a:p>
            <a:pPr lvl="1"/>
            <a:r>
              <a:rPr lang="en-US" dirty="0" smtClean="0"/>
              <a:t>Work Study</a:t>
            </a:r>
          </a:p>
          <a:p>
            <a:pPr lvl="1"/>
            <a:r>
              <a:rPr lang="en-US" dirty="0" smtClean="0"/>
              <a:t>Material Management</a:t>
            </a:r>
          </a:p>
          <a:p>
            <a:pPr lvl="1"/>
            <a:r>
              <a:rPr lang="en-US" dirty="0" smtClean="0"/>
              <a:t>Purchasing Management</a:t>
            </a:r>
          </a:p>
          <a:p>
            <a:pPr lvl="1">
              <a:buNone/>
            </a:pPr>
            <a:endParaRPr lang="en-US" dirty="0" smtClean="0"/>
          </a:p>
          <a:p>
            <a:r>
              <a:rPr lang="en-US" dirty="0" smtClean="0"/>
              <a:t>Controlling</a:t>
            </a:r>
          </a:p>
          <a:p>
            <a:pPr lvl="1"/>
            <a:r>
              <a:rPr lang="en-US" dirty="0" smtClean="0"/>
              <a:t>Stores Management</a:t>
            </a:r>
          </a:p>
          <a:p>
            <a:pPr lvl="1"/>
            <a:r>
              <a:rPr lang="en-US" dirty="0" smtClean="0"/>
              <a:t>Value Analysis</a:t>
            </a:r>
          </a:p>
          <a:p>
            <a:pPr lvl="1"/>
            <a:r>
              <a:rPr lang="en-US" dirty="0" smtClean="0"/>
              <a:t>Quality Control</a:t>
            </a:r>
          </a:p>
          <a:p>
            <a:pPr lvl="1"/>
            <a:r>
              <a:rPr lang="en-US" dirty="0" smtClean="0"/>
              <a:t>Maintenance Management</a:t>
            </a:r>
          </a:p>
          <a:p>
            <a:pPr lvl="1"/>
            <a:r>
              <a:rPr lang="en-US" dirty="0" smtClean="0"/>
              <a:t>Inventory Management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t>Scope of POM</a:t>
            </a:r>
            <a:endParaRPr lang="en-US" sz="4000" u="sng" dirty="0"/>
          </a:p>
        </p:txBody>
      </p:sp>
      <p:sp>
        <p:nvSpPr>
          <p:cNvPr id="3" name="Content Placeholder 2"/>
          <p:cNvSpPr>
            <a:spLocks noGrp="1"/>
          </p:cNvSpPr>
          <p:nvPr>
            <p:ph idx="1"/>
          </p:nvPr>
        </p:nvSpPr>
        <p:spPr>
          <a:xfrm>
            <a:off x="685800" y="2057400"/>
            <a:ext cx="8077200" cy="4572000"/>
          </a:xfrm>
        </p:spPr>
        <p:txBody>
          <a:bodyPr>
            <a:normAutofit/>
          </a:bodyPr>
          <a:lstStyle/>
          <a:p>
            <a:r>
              <a:rPr lang="en-US" dirty="0" smtClean="0"/>
              <a:t>Designing or Formulating of Production System</a:t>
            </a:r>
          </a:p>
          <a:p>
            <a:pPr lvl="1"/>
            <a:r>
              <a:rPr lang="en-US" dirty="0" smtClean="0"/>
              <a:t>Production Engineering</a:t>
            </a:r>
          </a:p>
          <a:p>
            <a:pPr lvl="1"/>
            <a:r>
              <a:rPr lang="en-US" dirty="0" smtClean="0"/>
              <a:t>Equipments</a:t>
            </a:r>
          </a:p>
          <a:p>
            <a:pPr>
              <a:buNone/>
            </a:pPr>
            <a:endParaRPr lang="en-US" dirty="0" smtClean="0"/>
          </a:p>
          <a:p>
            <a:r>
              <a:rPr lang="en-US" dirty="0" smtClean="0"/>
              <a:t>Analyzing &amp; Controlling of Production System</a:t>
            </a:r>
          </a:p>
          <a:p>
            <a:pPr lvl="1"/>
            <a:r>
              <a:rPr lang="en-US" dirty="0" smtClean="0"/>
              <a:t>Production Planning</a:t>
            </a:r>
          </a:p>
          <a:p>
            <a:pPr lvl="1"/>
            <a:r>
              <a:rPr lang="en-US" dirty="0" smtClean="0"/>
              <a:t>Production Control</a:t>
            </a:r>
          </a:p>
          <a:p>
            <a:pPr lvl="1"/>
            <a:r>
              <a:rPr lang="en-US" dirty="0" smtClean="0"/>
              <a:t>Quality Control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t>Problems of POM</a:t>
            </a:r>
            <a:endParaRPr lang="en-US" sz="4000" u="sng" dirty="0"/>
          </a:p>
        </p:txBody>
      </p:sp>
      <p:sp>
        <p:nvSpPr>
          <p:cNvPr id="3" name="Content Placeholder 2"/>
          <p:cNvSpPr>
            <a:spLocks noGrp="1"/>
          </p:cNvSpPr>
          <p:nvPr>
            <p:ph idx="1"/>
          </p:nvPr>
        </p:nvSpPr>
        <p:spPr>
          <a:xfrm>
            <a:off x="457200" y="2438400"/>
            <a:ext cx="8001000" cy="3687763"/>
          </a:xfrm>
        </p:spPr>
        <p:txBody>
          <a:bodyPr/>
          <a:lstStyle/>
          <a:p>
            <a:r>
              <a:rPr lang="en-US" dirty="0" smtClean="0"/>
              <a:t>Problem of location of the plant</a:t>
            </a:r>
          </a:p>
          <a:p>
            <a:r>
              <a:rPr lang="en-US" dirty="0" smtClean="0"/>
              <a:t>Problem of plant layout</a:t>
            </a:r>
          </a:p>
          <a:p>
            <a:r>
              <a:rPr lang="en-US" dirty="0" smtClean="0"/>
              <a:t>Problem of product designing</a:t>
            </a:r>
          </a:p>
          <a:p>
            <a:r>
              <a:rPr lang="en-US" dirty="0" smtClean="0"/>
              <a:t>Problem of </a:t>
            </a:r>
            <a:r>
              <a:rPr lang="en-US" dirty="0" err="1" smtClean="0"/>
              <a:t>labour</a:t>
            </a:r>
            <a:r>
              <a:rPr lang="en-US" dirty="0" smtClean="0"/>
              <a:t> control</a:t>
            </a:r>
          </a:p>
          <a:p>
            <a:r>
              <a:rPr lang="en-US" dirty="0" smtClean="0"/>
              <a:t>Problem of cost control &amp; improvement</a:t>
            </a:r>
          </a:p>
          <a:p>
            <a:r>
              <a:rPr lang="en-US" dirty="0" smtClean="0"/>
              <a:t>Problems regarding socio-economic environment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86</TotalTime>
  <Words>283</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PowerPoint Presentation</vt:lpstr>
      <vt:lpstr>Concept :</vt:lpstr>
      <vt:lpstr>PowerPoint Presentation</vt:lpstr>
      <vt:lpstr>Objectives of POM</vt:lpstr>
      <vt:lpstr>Functions of POM</vt:lpstr>
      <vt:lpstr>PowerPoint Presentation</vt:lpstr>
      <vt:lpstr>Scope of POM</vt:lpstr>
      <vt:lpstr>Problems of POM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mgtscissp</dc:creator>
  <cp:lastModifiedBy>HP-4</cp:lastModifiedBy>
  <cp:revision>14</cp:revision>
  <dcterms:created xsi:type="dcterms:W3CDTF">2014-01-21T06:04:12Z</dcterms:created>
  <dcterms:modified xsi:type="dcterms:W3CDTF">2018-09-04T19:59:57Z</dcterms:modified>
</cp:coreProperties>
</file>