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62" r:id="rId5"/>
    <p:sldId id="292" r:id="rId6"/>
    <p:sldId id="293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76" r:id="rId21"/>
    <p:sldId id="289" r:id="rId22"/>
    <p:sldId id="29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9" r:id="rId31"/>
    <p:sldId id="291" r:id="rId32"/>
    <p:sldId id="265" r:id="rId33"/>
    <p:sldId id="259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85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0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1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3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5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2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6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2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DE41-359C-4583-BA2A-6BCA1DF130C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3898-D3EE-43EE-8DA9-7B47F7E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00418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5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19674"/>
            <a:ext cx="8610600" cy="45912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Graph-Based Testing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81071"/>
            <a:ext cx="11951594" cy="525458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in black-box testing is to understand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modeled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relationships that connect these objects. Once this has been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accomplished,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 is to define a series of tests that verify “all objects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to 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another.”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accomplish these steps, the software engineer begins by creating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—a collection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represent objects;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represent the relationships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objects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describe the properties of a node (e.g., a specific data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behavior);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weights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characteristic of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symbolic representation of a graph is shown in Figure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Nodes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circles connected by links that take a number of different forms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link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(represented by an arrow) indicates that a relationship moves in only one direction.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link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link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implies that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applies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both directions.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links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when a number of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between graph nodes.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8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19674"/>
            <a:ext cx="8610600" cy="4719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31" t="10449" r="24330" b="4424"/>
          <a:stretch/>
        </p:blipFill>
        <p:spPr>
          <a:xfrm>
            <a:off x="3412903" y="991673"/>
            <a:ext cx="7006106" cy="5048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92697" y="6198791"/>
            <a:ext cx="7551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Futura-CondensedExtraBold"/>
              </a:rPr>
              <a:t>FIGURE 01: </a:t>
            </a:r>
            <a:r>
              <a:rPr lang="en-US" dirty="0" smtClean="0">
                <a:latin typeface="LubalinGraph-Book"/>
              </a:rPr>
              <a:t>(</a:t>
            </a:r>
            <a:r>
              <a:rPr lang="en-US" dirty="0">
                <a:latin typeface="LubalinGraph-Book"/>
              </a:rPr>
              <a:t>A) </a:t>
            </a:r>
            <a:r>
              <a:rPr lang="en-US" dirty="0" smtClean="0">
                <a:latin typeface="LubalinGraph-Book"/>
              </a:rPr>
              <a:t>Graph notation  </a:t>
            </a:r>
            <a:r>
              <a:rPr lang="en-US" dirty="0">
                <a:latin typeface="LubalinGraph-Book"/>
              </a:rPr>
              <a:t>(B) </a:t>
            </a:r>
            <a:r>
              <a:rPr lang="en-US" dirty="0" smtClean="0">
                <a:latin typeface="LubalinGraph-Book"/>
              </a:rPr>
              <a:t>Simple example</a:t>
            </a:r>
            <a:endParaRPr lang="en-US" dirty="0"/>
          </a:p>
          <a:p>
            <a:endParaRPr lang="en-US" dirty="0">
              <a:latin typeface="LubalinGraph-Book"/>
            </a:endParaRPr>
          </a:p>
        </p:txBody>
      </p:sp>
    </p:spTree>
    <p:extLst>
      <p:ext uri="{BB962C8B-B14F-4D97-AF65-F5344CB8AC3E}">
        <p14:creationId xmlns:p14="http://schemas.microsoft.com/office/powerpoint/2010/main" val="27264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338" y="584069"/>
            <a:ext cx="9197662" cy="49775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416676"/>
            <a:ext cx="12101848" cy="533185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ymmetric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file menu select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links indicate relationships between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window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text.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Beizer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a number of behavioral testing methods that can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graphs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flow modeling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state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flow modeling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modeling.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8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06796"/>
            <a:ext cx="8610600" cy="6136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Equivalence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9555"/>
            <a:ext cx="12192000" cy="5306095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Equivalence partitioning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black-box testing method that divides the input domain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into classes of data from which test cases can be derived.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test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single-handedly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uncovers a class of errors (e.g., incorrect processing of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data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might otherwise require many cases to be executed before the general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partitioning strives to define a test case that uncovers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errors, thereby reducing the total number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cases that must be developed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 design for equivalence partitioning is based on an evaluation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equivalence classes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input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equivalence class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valid or invalid states for input conditions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an input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a specific numeric value, a range of values, a set of related values, or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Boolean condition.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Equivalence classes may be defined according to the following guidelines:</a:t>
            </a:r>
          </a:p>
        </p:txBody>
      </p:sp>
    </p:spTree>
    <p:extLst>
      <p:ext uri="{BB962C8B-B14F-4D97-AF65-F5344CB8AC3E}">
        <p14:creationId xmlns:p14="http://schemas.microsoft.com/office/powerpoint/2010/main" val="382277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19675"/>
            <a:ext cx="8610600" cy="6394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6830"/>
            <a:ext cx="12192000" cy="54928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.If 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condition specifies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valid and two invalid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equivalence classes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defined.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input condition requires a specific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valid and two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invalid equivalence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are defined.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input condition specifies a member of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valid and 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invalid equivalence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are defined.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input condition is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valid and one invalid class are defined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example, consider data maintained as part of an automated banking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application.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can access the bank using a personal computer, provide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six-digit password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follow with a series of typed commands that trigger various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banking functions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log-on sequence, the software supplied for the banking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accepts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area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code—blank or three-digit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45432"/>
            <a:ext cx="9296400" cy="5106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73343"/>
            <a:ext cx="12088969" cy="538465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prefix—three-digit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not beginning with 0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suffix—four-digit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password—six digit alphanumeric string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commands—check, deposit, bill pay, 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input conditions associated with each data element for the banking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specified as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code: Input condition,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—the area code may or may not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present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condition,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—values defined between 200 and 999,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specific exceptions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prefix: Input condition,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—specified value &gt;200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condition, value—four-digit length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password: Input condition,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—a password may or may not be present.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condition,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—six-character string.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command: Input condition,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—containing commands noted previously.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8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189"/>
            <a:ext cx="8610600" cy="6265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Value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072"/>
            <a:ext cx="12192000" cy="537692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reasons that are not completely clear, a greater number of errors tends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boundaries of the input domain rather than in the "center."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 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 that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value analysis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(BVA) has been developed as a testing technique.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leads to a selection of test cases that exercise bounding values.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value analysis is a test case design technique that complements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equivalence partitioning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selecting any element of an equivalence class,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BVA leads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selection of test cases at the "edges" of the class.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solely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input conditions, BVA derives test cases from the output domain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BVA are similar in many respects to those provided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equivalence partitioning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226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79549"/>
            <a:ext cx="9296400" cy="72121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9555"/>
            <a:ext cx="12192000" cy="54284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input condition specifies a range bounded by values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 should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designed with values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just above and just below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input condition specifies a number of values, test cases should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the minimum and maximum numbers. Values just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minimum and maximum are also tested.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guidelines 1 and 2 to output conditions. For example, assume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temperature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pressure table is required as output from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analysis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program. Test cases should be designed to create an output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the maximum (and minimum) allowable number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entries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internal program data structures have prescribed boundaries (e.g.,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defined limit of 100 entries), be certain to design a test case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 at its boundary.</a:t>
            </a:r>
          </a:p>
        </p:txBody>
      </p:sp>
    </p:spTree>
    <p:extLst>
      <p:ext uri="{BB962C8B-B14F-4D97-AF65-F5344CB8AC3E}">
        <p14:creationId xmlns:p14="http://schemas.microsoft.com/office/powerpoint/2010/main" val="279885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189"/>
            <a:ext cx="8610600" cy="690941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White- Box Testing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68192"/>
            <a:ext cx="12080383" cy="5293216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White-box testing, sometimes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glass-box testing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test case design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control structure of the procedural design to derive test cases.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white-box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methods, the software engineer can derive test cases that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uarantee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independent paths within a module have been exercised at least once,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logical decisions on their true and false sides,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loops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 and within their operational bounds,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validity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errors and incorrect assumptions are inversely proportional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path will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often believe that a logical path is not likely to be executed when, in fact,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executed on a regular basis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Typographical errors are random.</a:t>
            </a:r>
          </a:p>
        </p:txBody>
      </p:sp>
    </p:spTree>
    <p:extLst>
      <p:ext uri="{BB962C8B-B14F-4D97-AF65-F5344CB8AC3E}">
        <p14:creationId xmlns:p14="http://schemas.microsoft.com/office/powerpoint/2010/main" val="326184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31820" y="2194560"/>
            <a:ext cx="11681138" cy="4024125"/>
          </a:xfrm>
        </p:spPr>
        <p:txBody>
          <a:bodyPr/>
          <a:lstStyle/>
          <a:p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Graph Notation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603970"/>
            <a:ext cx="8610600" cy="928616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PATH TESTING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98" y="2789685"/>
            <a:ext cx="7400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0485" y="6439437"/>
            <a:ext cx="481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02:Flow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Notation</a:t>
            </a:r>
          </a:p>
        </p:txBody>
      </p:sp>
    </p:spTree>
    <p:extLst>
      <p:ext uri="{BB962C8B-B14F-4D97-AF65-F5344CB8AC3E}">
        <p14:creationId xmlns:p14="http://schemas.microsoft.com/office/powerpoint/2010/main" val="11907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32554"/>
            <a:ext cx="8610600" cy="78109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REVIEW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429556"/>
            <a:ext cx="12076090" cy="5428444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testing is a critical element of software quality assurance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 review of specification, design,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generation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presents an interesting anomaly for the software engineer. During earlier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activities, the engineer attempts to build software from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concept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tangible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engineer creates a series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that are intended to "demolish" the software that has been built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fact, 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one step in the software process that could be viewed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psychologically,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least) as destructive rather than constructive.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are by their nature constructive people.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 discard preconceived notions of the "correctness" of software just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a conflict of interest that occurs when errors are uncovered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29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58311"/>
            <a:ext cx="8610600" cy="6523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Cyclomatic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6676"/>
            <a:ext cx="12192000" cy="5441324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Cyclomatic complexity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software metric that provides a quantitative measure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logical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a program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used in the context of the basis path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method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value computed for cyclomatic complexity defines the number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paths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basis set of a program and provides us with an upper bound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tests that must be conducted to ensure that all statements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executed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once.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path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any path through the program that introduces at least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new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processing statements or a new condition.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4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19674"/>
            <a:ext cx="8610600" cy="562151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29" t="18769" r="33687" b="5064"/>
          <a:stretch/>
        </p:blipFill>
        <p:spPr>
          <a:xfrm>
            <a:off x="3116687" y="942417"/>
            <a:ext cx="6272012" cy="4968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92698" y="5911403"/>
            <a:ext cx="761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utura-CondensedExtraBold"/>
              </a:rPr>
              <a:t>FIGURE </a:t>
            </a:r>
            <a:r>
              <a:rPr lang="en-US" b="1" dirty="0" smtClean="0">
                <a:latin typeface="Futura-CondensedExtraBold"/>
              </a:rPr>
              <a:t>03:</a:t>
            </a:r>
            <a:r>
              <a:rPr lang="en-US" dirty="0" smtClean="0">
                <a:latin typeface="LubalinGraph-Book"/>
              </a:rPr>
              <a:t>Flowchart</a:t>
            </a:r>
            <a:r>
              <a:rPr lang="en-US" dirty="0">
                <a:latin typeface="LubalinGraph-Book"/>
              </a:rPr>
              <a:t>, (</a:t>
            </a:r>
            <a:r>
              <a:rPr lang="en-US" dirty="0" smtClean="0">
                <a:latin typeface="LubalinGraph-Book"/>
              </a:rPr>
              <a:t>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1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19674"/>
            <a:ext cx="8610600" cy="7038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99" t="17583" r="26753" b="13482"/>
          <a:stretch/>
        </p:blipFill>
        <p:spPr>
          <a:xfrm>
            <a:off x="2524259" y="1114023"/>
            <a:ext cx="7997780" cy="4842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5128" y="61557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Futura-CondensedExtraBold"/>
              </a:rPr>
              <a:t>FIGURE </a:t>
            </a:r>
            <a:r>
              <a:rPr lang="en-US" b="1" dirty="0" smtClean="0">
                <a:latin typeface="Futura-CondensedExtraBold"/>
              </a:rPr>
              <a:t>03: </a:t>
            </a:r>
            <a:r>
              <a:rPr lang="en-US" dirty="0" smtClean="0">
                <a:latin typeface="LubalinGraph-Book"/>
              </a:rPr>
              <a:t>flow graph </a:t>
            </a:r>
            <a:r>
              <a:rPr lang="en-US" dirty="0">
                <a:latin typeface="LubalinGraph-Book"/>
              </a:rPr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81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1" y="1752600"/>
            <a:ext cx="5224463" cy="4495800"/>
          </a:xfr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635584"/>
            <a:ext cx="8610600" cy="6909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05307" y="850006"/>
            <a:ext cx="10212947" cy="577939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 algn="just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Cyclomatic complexity has a foundation in graph theory and provides us with an extremely useful software metric. 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is computed in one of three ways:</a:t>
            </a:r>
          </a:p>
          <a:p>
            <a:pPr algn="just"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regions of the flow graph correspond to the cyclomatic complexity.</a:t>
            </a:r>
          </a:p>
          <a:p>
            <a:pPr algn="just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Cyclomatic complexity,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for a flow graph,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where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flow graph edges,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 flow graph nodes.</a:t>
            </a:r>
          </a:p>
          <a:p>
            <a:pPr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en-US" sz="24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506458"/>
            <a:ext cx="8229600" cy="487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b="1" dirty="0" smtClean="0"/>
              <a:t>3.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Cyclomatic complexity,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for a flow graph, 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defined as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</a:p>
          <a:p>
            <a:pPr algn="just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cyclomatic complexity can be computed using each of the algorithms just noted:</a:t>
            </a:r>
          </a:p>
          <a:p>
            <a:pPr algn="just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 graph has four regions.</a:t>
            </a:r>
          </a:p>
          <a:p>
            <a:pPr algn="just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11 edges  9 nodes + 2 = 4.</a:t>
            </a:r>
          </a:p>
          <a:p>
            <a:pPr algn="just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 predicate nodes + 1 = 4.</a:t>
            </a:r>
          </a:p>
          <a:p>
            <a:pPr algn="just">
              <a:buFont typeface="Wingdings 3" panose="05040102010807070707" pitchFamily="18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338" y="571190"/>
            <a:ext cx="9197662" cy="4719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8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71224"/>
            <a:ext cx="10820400" cy="4647462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matrix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square matrix whose size (i.e., number of rows and columns) is equal to the number of nodes on the flow graph. </a:t>
            </a: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row and column corresponds to an identified node, and matrix entries correspond to connections (an edge) between nodes.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571190"/>
            <a:ext cx="8610600" cy="8068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Matrices</a:t>
            </a:r>
          </a:p>
        </p:txBody>
      </p:sp>
    </p:spTree>
    <p:extLst>
      <p:ext uri="{BB962C8B-B14F-4D97-AF65-F5344CB8AC3E}">
        <p14:creationId xmlns:p14="http://schemas.microsoft.com/office/powerpoint/2010/main" val="28607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428" y="1215117"/>
            <a:ext cx="4083050" cy="4572000"/>
          </a:xfr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5149" y="558311"/>
            <a:ext cx="8610600" cy="3560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24" y="1137633"/>
            <a:ext cx="448945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6818" y="5997438"/>
            <a:ext cx="48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04:Flow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 and Graph Matrix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479" y="1514341"/>
            <a:ext cx="8220075" cy="4686300"/>
          </a:xfr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8028" y="519674"/>
            <a:ext cx="8610600" cy="4462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Matrix </a:t>
            </a:r>
          </a:p>
        </p:txBody>
      </p:sp>
    </p:spTree>
    <p:extLst>
      <p:ext uri="{BB962C8B-B14F-4D97-AF65-F5344CB8AC3E}">
        <p14:creationId xmlns:p14="http://schemas.microsoft.com/office/powerpoint/2010/main" val="8853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Testing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Flow Testing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 Testing</a:t>
            </a:r>
            <a:endParaRPr lang="en-US" alt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i="1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506796"/>
            <a:ext cx="8610600" cy="6909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STRUCTURE TESTING</a:t>
            </a:r>
          </a:p>
        </p:txBody>
      </p:sp>
    </p:spTree>
    <p:extLst>
      <p:ext uri="{BB962C8B-B14F-4D97-AF65-F5344CB8AC3E}">
        <p14:creationId xmlns:p14="http://schemas.microsoft.com/office/powerpoint/2010/main" val="26719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53793"/>
            <a:ext cx="9296400" cy="42500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2434"/>
            <a:ext cx="12192000" cy="54155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0" indent="0" algn="just">
              <a:buNone/>
            </a:pPr>
            <a:r>
              <a:rPr lang="en-US" b="1" dirty="0"/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is a process of executing a program with the intent of finding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error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test case is one that has a high probability of finding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as-yet-undiscovered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successful test is one that uncovers an as-yet-undiscovered error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tests should be traceable to customer requirements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should be planned long before testing begins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Pareto principle applies to software testing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should begin “in the small” and progress toward testing 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Exhaustive testing is not possible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most effective, testing should be conducted by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third party.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17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45433"/>
            <a:ext cx="8610600" cy="57502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Flow Testing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03798"/>
            <a:ext cx="12088969" cy="5454202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testing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selects test paths of a program according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and uses of variables in the program. A number of data flow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strategies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studied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flow testing strategies are useful for selecting test paths of a program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nested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illustrate the data flow testing approach, assume that each statement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assigned a unique statement number and that each function does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modify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parameters or global variables. For a statement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number,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 definition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 use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statement, its DEF set is empty and its USE set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of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said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S'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exists a path from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S'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no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definition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79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96948"/>
            <a:ext cx="8610600" cy="4333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6526"/>
            <a:ext cx="12076090" cy="466344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definition-use (DU) chain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 the form 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S, S'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S'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statement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DEF(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USE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(S'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the definition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live at statement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S'.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7370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975" y="403764"/>
            <a:ext cx="9159025" cy="7682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48874"/>
            <a:ext cx="11912957" cy="540912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testing focuses verification effort on the smallest unit of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design—the 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or module.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component-level design description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guide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important control paths are tested to uncover errors within the boundary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complexity of tests and uncovered errors is limited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constrained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established for unit testing. The unit test is white-box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oriented,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step can be conducted in parallel for multiple components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more common errors in computation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misunderstood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 arithmetic precedence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mixed mode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incorrect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precision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inaccuracy.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incorrect symbolic representation of an expression.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2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45433"/>
            <a:ext cx="8610600" cy="510635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6676"/>
            <a:ext cx="12192000" cy="5441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and control flow are closely coupled to one another (i.e., change of flow frequently occurs after a comparison). Test cases should uncover errors such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different data types.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operators or precedence.</a:t>
            </a:r>
          </a:p>
          <a:p>
            <a:pPr marL="457200" indent="-457200">
              <a:buAutoNum type="arabicParenBoth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 of equality when precision error makes equality unlikely.</a:t>
            </a:r>
          </a:p>
          <a:p>
            <a:pPr marL="457200" indent="-457200">
              <a:buAutoNum type="arabicParenBoth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 comparison of variables.</a:t>
            </a:r>
          </a:p>
          <a:p>
            <a:pPr marL="457200" indent="-457200">
              <a:buAutoNum type="arabicParenBoth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Improper or nonexistent loop termination.</a:t>
            </a:r>
          </a:p>
          <a:p>
            <a:pPr marL="457200" indent="-457200">
              <a:buAutoNum type="arabicParenBoth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Failure to exit when divergent iteration is encountered, and</a:t>
            </a:r>
          </a:p>
          <a:p>
            <a:pPr marL="457200" indent="-457200">
              <a:buAutoNum type="arabicParenBoth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Improperly modified loop variables.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492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2554"/>
            <a:ext cx="9296400" cy="70381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12" t="33492" r="45741" b="5703"/>
          <a:stretch/>
        </p:blipFill>
        <p:spPr>
          <a:xfrm>
            <a:off x="3348507" y="1056068"/>
            <a:ext cx="6207616" cy="4520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9668" y="61000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Futura-CondensedExtraBold"/>
              </a:rPr>
              <a:t>FIGURE </a:t>
            </a:r>
            <a:r>
              <a:rPr lang="en-US" b="1" dirty="0" smtClean="0">
                <a:latin typeface="Futura-CondensedExtraBold"/>
              </a:rPr>
              <a:t>05:</a:t>
            </a:r>
            <a:r>
              <a:rPr lang="en-US" dirty="0" smtClean="0">
                <a:latin typeface="LubalinGraph-Book"/>
              </a:rPr>
              <a:t>Unit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93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68159"/>
            <a:ext cx="8610600" cy="88412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468192"/>
            <a:ext cx="11977352" cy="525458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testing is a systematic technique for constructing the program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 while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 conducting tests to uncover errors associated with interfacing.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is to take unit tested components and build a program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dictated by design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often a tendency to attempt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incremental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integration; that is,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the program using a "big bang" approach.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components are combined in advance. The entire program is tested as a whole.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integration is the antithesis of the big bang approach.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 and tested in small increments, where errors are easier to isolate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correct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interfaces are more likely to be tested completely; and a systematic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approach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64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190"/>
            <a:ext cx="8610600" cy="65230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Top-down Integration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3494"/>
            <a:ext cx="12192000" cy="5634506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Top-down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incremental approach to construction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structure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integrated by moving downward through the control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hierarchy, beginning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main control module (main program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(and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 subordinate) to the main control module are incorporated into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either a depth-first or breadth-first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manner.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integration process is performed in a series of five steps: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control module is used as a test driver and stubs are substituted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directly subordinate to the main control module.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integration approach selected (i.e., depth or breadth first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subordinate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stubs are replaced one at a time with actual components.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are conducted as each component is integrated.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completion of each set of tests, another stub is replaced with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component.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testing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conducted to ensure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errors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not been introduced.</a:t>
            </a:r>
          </a:p>
        </p:txBody>
      </p:sp>
    </p:spTree>
    <p:extLst>
      <p:ext uri="{BB962C8B-B14F-4D97-AF65-F5344CB8AC3E}">
        <p14:creationId xmlns:p14="http://schemas.microsoft.com/office/powerpoint/2010/main" val="2475743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149" y="532554"/>
            <a:ext cx="8610600" cy="690939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31" t="16849" r="26130" b="21385"/>
          <a:stretch/>
        </p:blipFill>
        <p:spPr>
          <a:xfrm>
            <a:off x="3258354" y="878023"/>
            <a:ext cx="7057623" cy="4785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3610" y="60453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Futura-CondensedExtraBold"/>
              </a:rPr>
              <a:t>FIGURE </a:t>
            </a:r>
            <a:r>
              <a:rPr lang="en-US" b="1" dirty="0" smtClean="0">
                <a:latin typeface="Futura-CondensedExtraBold"/>
              </a:rPr>
              <a:t>06: </a:t>
            </a:r>
            <a:r>
              <a:rPr lang="en-US" dirty="0" smtClean="0">
                <a:latin typeface="LubalinGraph-Book"/>
              </a:rPr>
              <a:t>Top-down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26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32554"/>
            <a:ext cx="8610600" cy="66518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Bottom-up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93948"/>
            <a:ext cx="12080383" cy="5364051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Bottom-up integration testing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its name implies, begins construction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with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modules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components at the lowest levels in the program structure).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components are integrated from the bottom up, processing required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subordinate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given level is always available and the need for stubs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eliminated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bottom-up integration strategy may be implemented with the following steps: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Low-level components are combined into clusters (sometimes called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 specific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driver (a control program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testing) is written to coordinate test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input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output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cluster is tested.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 are removed and clusters are combined moving upward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structure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783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84069"/>
            <a:ext cx="9296400" cy="69093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51" t="23889" r="22351" b="6985"/>
          <a:stretch/>
        </p:blipFill>
        <p:spPr>
          <a:xfrm>
            <a:off x="3172495" y="1275008"/>
            <a:ext cx="7753082" cy="42757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1036" y="58724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Futura-CondensedExtraBold"/>
              </a:rPr>
              <a:t>FIGURE </a:t>
            </a:r>
            <a:r>
              <a:rPr lang="en-US" b="1" dirty="0" smtClean="0">
                <a:latin typeface="Futura-CondensedExtraBold"/>
              </a:rPr>
              <a:t>07: </a:t>
            </a:r>
            <a:r>
              <a:rPr lang="en-US" dirty="0" smtClean="0">
                <a:latin typeface="LubalinGraph-Book"/>
              </a:rPr>
              <a:t>Bottom-up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02277"/>
            <a:ext cx="9296400" cy="5666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416676"/>
            <a:ext cx="12011695" cy="5441324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Testability</a:t>
            </a:r>
            <a:endParaRPr lang="en-US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circumstances, a software engineer designs a computer program, a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system, or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product with “testability” in mind. </a:t>
            </a:r>
            <a:endParaRPr lang="en-US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the individuals charged with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to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effective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cases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easily.</a:t>
            </a:r>
          </a:p>
          <a:p>
            <a:pPr algn="just"/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testability is simply how easily [a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program] can be tested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estability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mean how adequately a particular set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will cover the product. </a:t>
            </a:r>
            <a:endParaRPr lang="en-US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It's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used by the military to mean how easily a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 can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checked and repaired in the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field. The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 that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follows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set of characteristics that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to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testable software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Operability</a:t>
            </a:r>
            <a:r>
              <a:rPr 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Observability.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Controllability.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Decomposability.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Understandability.</a:t>
            </a: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91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149" y="545432"/>
            <a:ext cx="8610600" cy="60078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481070"/>
            <a:ext cx="11918324" cy="537693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time a new module is added as part of integration testing, the software changes.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data flow paths are established, new I/O may occur, and new control logic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 invoked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may cause problems with functions that previously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worked flawlessly.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context of an integration test strategy,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re-execution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subset of tests that have already been conducted to ensure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changes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not propagated unintended side effects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regression test suite (the subset of tests to be executed) contains three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classes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test cases: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sample of tests that will exercise all software functions.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tests that focus on software functions that are likely to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that focus on the software components that have been changed.</a:t>
            </a:r>
          </a:p>
        </p:txBody>
      </p:sp>
    </p:spTree>
    <p:extLst>
      <p:ext uri="{BB962C8B-B14F-4D97-AF65-F5344CB8AC3E}">
        <p14:creationId xmlns:p14="http://schemas.microsoft.com/office/powerpoint/2010/main" val="1958997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32554"/>
            <a:ext cx="8610600" cy="51063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798"/>
            <a:ext cx="12192000" cy="545420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classic system testing problem is "finger-pointing." This occurs when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uncovered, and each system element developer blames the other for the problem.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indulging in such nonsense, the software engineer should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  potential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interfacing problems and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error-handling paths that test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other elements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tests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simulate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data or other potential errors at the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 the results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tests to use as "evidence" if finger-pointing does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articipate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design of system tests to ensure that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adequately tested. 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is actually a series of different tests whose primary purpose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fully exercise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computer-based system. Although each test has a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, 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to verify that system elements have been properly integrated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allocated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functions.</a:t>
            </a:r>
          </a:p>
        </p:txBody>
      </p:sp>
    </p:spTree>
    <p:extLst>
      <p:ext uri="{BB962C8B-B14F-4D97-AF65-F5344CB8AC3E}">
        <p14:creationId xmlns:p14="http://schemas.microsoft.com/office/powerpoint/2010/main" val="3572808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40913"/>
            <a:ext cx="8610600" cy="82424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55313"/>
            <a:ext cx="11938715" cy="5280337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tests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confront programs with abnormal situations. In essence,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tester who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stress testing asks: "How high can we crank this up before it fails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?“.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executes a system in a manner that demands resources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quantity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frequency, or volume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may be designed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generate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interrupts per second, when one or two is the average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rates may be increased by an order of magnitude to determine how input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will respond.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test cases that require maximum memory or other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are executed.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test cases that may cause thrashing in a virtual operating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are designed.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test cases that may cause excessive hunting for disk-resident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created. Essentially, the tester attempts to break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program.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stress testing is a technique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testing.</a:t>
            </a:r>
          </a:p>
        </p:txBody>
      </p:sp>
    </p:spTree>
    <p:extLst>
      <p:ext uri="{BB962C8B-B14F-4D97-AF65-F5344CB8AC3E}">
        <p14:creationId xmlns:p14="http://schemas.microsoft.com/office/powerpoint/2010/main" val="2014903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19674"/>
            <a:ext cx="8610600" cy="70381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558343"/>
            <a:ext cx="12088969" cy="54413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computer based systems must recover from faults and resume processing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prespecified time. In some cases, a system must be fault tolerant; that is,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faults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not cause overall system function to cease.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cases,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failure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corrected within a specified period of time or severe economic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 will occur. </a:t>
            </a:r>
          </a:p>
          <a:p>
            <a:pPr algn="just">
              <a:lnSpc>
                <a:spcPct val="100000"/>
              </a:lnSpc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system test that forces the software to fail in a variety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verifies that recovery is properly performed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is automatic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itself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),re-initialization, check pointing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mechanisms, data recovery,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restart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evaluated for correctness. If recovery requires human intervention,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mean-time-to-repair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(MTTR) is evaluated to determine whether it is within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acceptable limits.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73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190"/>
            <a:ext cx="8610600" cy="74245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532586"/>
            <a:ext cx="11874321" cy="511291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computer-based system that manages sensitive information or causes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improperly harm (or benefit) individuals is a target for improper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illegal penetration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spans a broad range of activities: hackers who attempt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penetrate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for sport; disgruntled employees who attempt to penetrate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revenge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dishonest individuals who attempt to penetrate for illicit personal gain.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attempts to verify that protection mechanisms built into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will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fact, protect it from improper penetration.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system's security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must, of course, be tested for invulnerability from frontal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attack—but must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be tested for invulnerability from flank or rear attack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security testing, the tester plays the role(s) of the individual who desires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penetrate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65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190"/>
            <a:ext cx="8610600" cy="793971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Debugging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506828"/>
            <a:ext cx="11990231" cy="5203064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the approach that is taken, debugging has one overriding objective: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correct the cause of a software error. The objective is realized by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evaluation, intuition,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luck.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three categories for debugging approaches may be proposed</a:t>
            </a:r>
            <a:r>
              <a:rPr lang="en-US" sz="2400" dirty="0"/>
              <a:t> </a:t>
            </a:r>
          </a:p>
          <a:p>
            <a:pPr marL="457200" indent="-457200"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rute force.</a:t>
            </a:r>
          </a:p>
          <a:p>
            <a:pPr marL="457200" indent="-457200"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acktracking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457200" indent="-457200"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ause elimination.</a:t>
            </a:r>
          </a:p>
        </p:txBody>
      </p:sp>
    </p:spTree>
    <p:extLst>
      <p:ext uri="{BB962C8B-B14F-4D97-AF65-F5344CB8AC3E}">
        <p14:creationId xmlns:p14="http://schemas.microsoft.com/office/powerpoint/2010/main" val="3926072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149" y="609826"/>
            <a:ext cx="8610600" cy="57503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68192"/>
            <a:ext cx="11982718" cy="53898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brute force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of debugging is probably the most common and least efficient method for isolating the cause of a software error. We apply brute force debugging methods when all else fails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Backtracking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fairly common debugging approach that can be used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programs.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site where a symptom has been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uncovered,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code is traced backward (manually) until the site of the cause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found. Unfortunately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the number of source lines increases, the number of potential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backward paths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become unmanageably large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approach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debugging—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elimination—is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deduction and introduces the concept of binary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Data related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error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are organized to isolate potential causes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"cause hypothesis"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devised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aforementioned data are used to prove or disprove the hypothesis.</a:t>
            </a:r>
          </a:p>
        </p:txBody>
      </p:sp>
    </p:spTree>
    <p:extLst>
      <p:ext uri="{BB962C8B-B14F-4D97-AF65-F5344CB8AC3E}">
        <p14:creationId xmlns:p14="http://schemas.microsoft.com/office/powerpoint/2010/main" val="52284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45432"/>
            <a:ext cx="8610600" cy="665182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and Validation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6676"/>
            <a:ext cx="12192000" cy="533185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testing is one element of a broader topic that is often referred to as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(V&amp;V).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set of activities that ensure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implements a specific function.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a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that ensure that the software that has been built is traceable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requirements.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nother way to define V&amp;V.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"Are we building the product right?"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"Are we building the right product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?“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V&amp;V encompasses many of the activities that we have referred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quality assurance (SQA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and validation encompasses a wide array of SQA activities that include formal technical reviews, quality and configuration audits,</a:t>
            </a:r>
          </a:p>
        </p:txBody>
      </p:sp>
    </p:spTree>
    <p:extLst>
      <p:ext uri="{BB962C8B-B14F-4D97-AF65-F5344CB8AC3E}">
        <p14:creationId xmlns:p14="http://schemas.microsoft.com/office/powerpoint/2010/main" val="109460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84069"/>
            <a:ext cx="8610600" cy="29169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1679"/>
            <a:ext cx="12192000" cy="2137894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simulation, feasibility study, documentation review, database review, algorithm analysis, development testing, qualification testing, and installation testing 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testing plays an extremely important role in V&amp;V, many other activities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94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592428"/>
            <a:ext cx="9184783" cy="39924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429554"/>
            <a:ext cx="11951593" cy="5318975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tests for software and other engineered products can be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as the initial design of the product itself.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 of test case design methods have evolved for software. These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provide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developer with a systematic approach to testing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important, methods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mechanism that can help to ensure the completeness of tests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provide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likelihood for uncovering errors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engineered product (and most other things) can be tested in one of two ways: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the specified function that a product has been designed to perform,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conducted that demonstrate each function is fully operational while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searching for errors in each function;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product, tests can be conducted to ensure that "all gears mesh," that is,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operations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performed according to specifications and all internal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adequately exercised.</a:t>
            </a:r>
          </a:p>
        </p:txBody>
      </p:sp>
    </p:spTree>
    <p:extLst>
      <p:ext uri="{BB962C8B-B14F-4D97-AF65-F5344CB8AC3E}">
        <p14:creationId xmlns:p14="http://schemas.microsoft.com/office/powerpoint/2010/main" val="142930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93917"/>
            <a:ext cx="8610600" cy="974274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Black- Box testing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68191"/>
            <a:ext cx="12080383" cy="5267459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Black-box testing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testing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the functional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black-box testing enables the software engineer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derive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sets of input conditions that will fully exercise all functional requirements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Black-box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is not an alternative to white-box techniques.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Rather, 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complementary approach that is likely to uncover a different class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 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white-box methods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Black-box testing attempts to find errors in the following categories: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ncorrect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functions,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data structures or external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base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performance errors, and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errors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44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45432"/>
            <a:ext cx="8610600" cy="36896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493949"/>
            <a:ext cx="11938716" cy="521594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applying black-box techniques, we derive a set of test cases that satisfy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criteria 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that reduce, by a count that is greater 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one,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additional test cases that must be designed to achieve reasonable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and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that tell us something about the presence or absence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errors, rather than an error associated only with the specific test at hand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66897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463</TotalTime>
  <Words>4449</Words>
  <Application>Microsoft Office PowerPoint</Application>
  <PresentationFormat>Widescreen</PresentationFormat>
  <Paragraphs>283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Century Gothic</vt:lpstr>
      <vt:lpstr>Futura-CondensedExtraBold</vt:lpstr>
      <vt:lpstr>LubalinGraph-Book</vt:lpstr>
      <vt:lpstr>Times New Roman</vt:lpstr>
      <vt:lpstr>Wingdings</vt:lpstr>
      <vt:lpstr>Wingdings 3</vt:lpstr>
      <vt:lpstr>Vapor Trail</vt:lpstr>
      <vt:lpstr>Testing</vt:lpstr>
      <vt:lpstr>TESTING REVIEW</vt:lpstr>
      <vt:lpstr>Conti….</vt:lpstr>
      <vt:lpstr>Conti…</vt:lpstr>
      <vt:lpstr>Verification and Validation</vt:lpstr>
      <vt:lpstr>Conti…</vt:lpstr>
      <vt:lpstr>TEST CASE DESIGN</vt:lpstr>
      <vt:lpstr>Black- Box testing</vt:lpstr>
      <vt:lpstr>Conti…</vt:lpstr>
      <vt:lpstr>Graph-Based Testing Methods</vt:lpstr>
      <vt:lpstr>Conti…</vt:lpstr>
      <vt:lpstr>Conti…</vt:lpstr>
      <vt:lpstr>Equivalence Partitioning</vt:lpstr>
      <vt:lpstr>Conti…</vt:lpstr>
      <vt:lpstr>Conti…</vt:lpstr>
      <vt:lpstr>Boundary Value Analysis</vt:lpstr>
      <vt:lpstr>Conti…</vt:lpstr>
      <vt:lpstr>White- Box Testing</vt:lpstr>
      <vt:lpstr>BASIS PATH TESTING</vt:lpstr>
      <vt:lpstr>Cyclomatic Complexity</vt:lpstr>
      <vt:lpstr>Conti…</vt:lpstr>
      <vt:lpstr>Conti…</vt:lpstr>
      <vt:lpstr>Conti…</vt:lpstr>
      <vt:lpstr>Conti…</vt:lpstr>
      <vt:lpstr>Conti…</vt:lpstr>
      <vt:lpstr>Graph Matrices</vt:lpstr>
      <vt:lpstr>Conti…</vt:lpstr>
      <vt:lpstr>Connection Matrix </vt:lpstr>
      <vt:lpstr>CONTROL STRUCTURE TESTING</vt:lpstr>
      <vt:lpstr>Data Flow Testing </vt:lpstr>
      <vt:lpstr>Conti…</vt:lpstr>
      <vt:lpstr>UNIT TESTING</vt:lpstr>
      <vt:lpstr> Conti…</vt:lpstr>
      <vt:lpstr>Conti…</vt:lpstr>
      <vt:lpstr>INTEGRATION TESTING</vt:lpstr>
      <vt:lpstr>Top-down Integration </vt:lpstr>
      <vt:lpstr>Conti…</vt:lpstr>
      <vt:lpstr>Bottom-up Integration</vt:lpstr>
      <vt:lpstr>Conti…</vt:lpstr>
      <vt:lpstr>Regression Testing</vt:lpstr>
      <vt:lpstr>SYSTEM TESTING</vt:lpstr>
      <vt:lpstr>Stress testing </vt:lpstr>
      <vt:lpstr>Recovery Testing</vt:lpstr>
      <vt:lpstr>Security Testing</vt:lpstr>
      <vt:lpstr>Debugging Approaches</vt:lpstr>
      <vt:lpstr>Conti…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HP</dc:creator>
  <cp:lastModifiedBy>HP</cp:lastModifiedBy>
  <cp:revision>49</cp:revision>
  <dcterms:created xsi:type="dcterms:W3CDTF">2017-03-15T12:50:41Z</dcterms:created>
  <dcterms:modified xsi:type="dcterms:W3CDTF">2017-04-18T09:41:34Z</dcterms:modified>
</cp:coreProperties>
</file>