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3"/>
  </p:notesMasterIdLst>
  <p:sldIdLst>
    <p:sldId id="260"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7" r:id="rId27"/>
    <p:sldId id="288" r:id="rId28"/>
    <p:sldId id="283" r:id="rId29"/>
    <p:sldId id="284" r:id="rId30"/>
    <p:sldId id="285" r:id="rId31"/>
    <p:sldId id="289"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2" d="100"/>
          <a:sy n="62" d="100"/>
        </p:scale>
        <p:origin x="-636"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B014C38-E9C4-415E-80E9-252F4767BDD5}" type="datetimeFigureOut">
              <a:rPr lang="en-US" smtClean="0"/>
              <a:pPr/>
              <a:t>11/17/2016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6591E2-2839-4C90-9101-6570BA7A867A}"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6591E2-2839-4C90-9101-6570BA7A867A}" type="slidenum">
              <a:rPr lang="en-US" smtClean="0"/>
              <a:pPr/>
              <a:t>5</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6591E2-2839-4C90-9101-6570BA7A867A}" type="slidenum">
              <a:rPr lang="en-US" smtClean="0"/>
              <a:pPr/>
              <a:t>18</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EABD9D72-193C-4C92-BC4E-46CA44AE225B}" type="datetimeFigureOut">
              <a:rPr lang="en-US" smtClean="0"/>
              <a:pPr/>
              <a:t>11/17/2016</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16427EB6-A155-4C02-A86B-C6E29ACB3503}" type="slidenum">
              <a:rPr lang="en-US" smtClean="0"/>
              <a:pPr/>
              <a:t>‹#›</a:t>
            </a:fld>
            <a:endParaRPr lang="en-US" dirty="0"/>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ABD9D72-193C-4C92-BC4E-46CA44AE225B}" type="datetimeFigureOut">
              <a:rPr lang="en-US" smtClean="0"/>
              <a:pPr/>
              <a:t>11/17/2016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427EB6-A155-4C02-A86B-C6E29ACB350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ABD9D72-193C-4C92-BC4E-46CA44AE225B}" type="datetimeFigureOut">
              <a:rPr lang="en-US" smtClean="0"/>
              <a:pPr/>
              <a:t>11/17/2016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427EB6-A155-4C02-A86B-C6E29ACB3503}"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ABD9D72-193C-4C92-BC4E-46CA44AE225B}" type="datetimeFigureOut">
              <a:rPr lang="en-US" smtClean="0"/>
              <a:pPr/>
              <a:t>11/17/2016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427EB6-A155-4C02-A86B-C6E29ACB3503}" type="slidenum">
              <a:rPr lang="en-US" smtClean="0"/>
              <a:pPr/>
              <a:t>‹#›</a:t>
            </a:fld>
            <a:endParaRPr lang="en-US" dirty="0"/>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ABD9D72-193C-4C92-BC4E-46CA44AE225B}" type="datetimeFigureOut">
              <a:rPr lang="en-US" smtClean="0"/>
              <a:pPr/>
              <a:t>11/17/2016</a:t>
            </a:fld>
            <a:endParaRPr lang="en-US" dirty="0"/>
          </a:p>
        </p:txBody>
      </p:sp>
      <p:sp>
        <p:nvSpPr>
          <p:cNvPr id="5" name="Footer Placeholder 4"/>
          <p:cNvSpPr>
            <a:spLocks noGrp="1"/>
          </p:cNvSpPr>
          <p:nvPr>
            <p:ph type="ftr" sz="quarter" idx="11"/>
          </p:nvPr>
        </p:nvSpPr>
        <p:spPr>
          <a:xfrm>
            <a:off x="800100" y="6172200"/>
            <a:ext cx="4000500" cy="457200"/>
          </a:xfrm>
        </p:spPr>
        <p:txBody>
          <a:bodyPr/>
          <a:lstStyle/>
          <a:p>
            <a:endParaRPr lang="en-US" dirty="0"/>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146304" y="6208776"/>
            <a:ext cx="457200" cy="457200"/>
          </a:xfrm>
        </p:spPr>
        <p:txBody>
          <a:bodyPr/>
          <a:lstStyle/>
          <a:p>
            <a:fld id="{16427EB6-A155-4C02-A86B-C6E29ACB3503}"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ABD9D72-193C-4C92-BC4E-46CA44AE225B}" type="datetimeFigureOut">
              <a:rPr lang="en-US" smtClean="0"/>
              <a:pPr/>
              <a:t>11/17/2016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427EB6-A155-4C02-A86B-C6E29ACB3503}" type="slidenum">
              <a:rPr lang="en-US" smtClean="0"/>
              <a:pPr/>
              <a:t>‹#›</a:t>
            </a:fld>
            <a:endParaRPr lang="en-US" dirty="0"/>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ABD9D72-193C-4C92-BC4E-46CA44AE225B}" type="datetimeFigureOut">
              <a:rPr lang="en-US" smtClean="0"/>
              <a:pPr/>
              <a:t>11/17/2016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6427EB6-A155-4C02-A86B-C6E29ACB3503}" type="slidenum">
              <a:rPr lang="en-US" smtClean="0"/>
              <a:pPr/>
              <a:t>‹#›</a:t>
            </a:fld>
            <a:endParaRPr lang="en-US" dirty="0"/>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ABD9D72-193C-4C92-BC4E-46CA44AE225B}" type="datetimeFigureOut">
              <a:rPr lang="en-US" smtClean="0"/>
              <a:pPr/>
              <a:t>11/17/2016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6427EB6-A155-4C02-A86B-C6E29ACB350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BD9D72-193C-4C92-BC4E-46CA44AE225B}" type="datetimeFigureOut">
              <a:rPr lang="en-US" smtClean="0"/>
              <a:pPr/>
              <a:t>11/17/2016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6427EB6-A155-4C02-A86B-C6E29ACB350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ABD9D72-193C-4C92-BC4E-46CA44AE225B}" type="datetimeFigureOut">
              <a:rPr lang="en-US" smtClean="0"/>
              <a:pPr/>
              <a:t>11/17/2016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427EB6-A155-4C02-A86B-C6E29ACB3503}" type="slidenum">
              <a:rPr lang="en-US" smtClean="0"/>
              <a:pPr/>
              <a:t>‹#›</a:t>
            </a:fld>
            <a:endParaRPr lang="en-US" dirty="0"/>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ABD9D72-193C-4C92-BC4E-46CA44AE225B}" type="datetimeFigureOut">
              <a:rPr lang="en-US" smtClean="0"/>
              <a:pPr/>
              <a:t>11/17/2016</a:t>
            </a:fld>
            <a:endParaRPr lang="en-US" dirty="0"/>
          </a:p>
        </p:txBody>
      </p:sp>
      <p:sp>
        <p:nvSpPr>
          <p:cNvPr id="6" name="Footer Placeholder 5"/>
          <p:cNvSpPr>
            <a:spLocks noGrp="1"/>
          </p:cNvSpPr>
          <p:nvPr>
            <p:ph type="ftr" sz="quarter" idx="11"/>
          </p:nvPr>
        </p:nvSpPr>
        <p:spPr>
          <a:xfrm>
            <a:off x="914400" y="6172200"/>
            <a:ext cx="3886200" cy="457200"/>
          </a:xfrm>
        </p:spPr>
        <p:txBody>
          <a:bodyPr/>
          <a:lstStyle/>
          <a:p>
            <a:endParaRPr lang="en-US" dirty="0"/>
          </a:p>
        </p:txBody>
      </p:sp>
      <p:sp>
        <p:nvSpPr>
          <p:cNvPr id="7" name="Slide Number Placeholder 6"/>
          <p:cNvSpPr>
            <a:spLocks noGrp="1"/>
          </p:cNvSpPr>
          <p:nvPr>
            <p:ph type="sldNum" sz="quarter" idx="12"/>
          </p:nvPr>
        </p:nvSpPr>
        <p:spPr>
          <a:xfrm>
            <a:off x="146304" y="6208776"/>
            <a:ext cx="457200" cy="457200"/>
          </a:xfrm>
        </p:spPr>
        <p:txBody>
          <a:bodyPr/>
          <a:lstStyle/>
          <a:p>
            <a:fld id="{16427EB6-A155-4C02-A86B-C6E29ACB3503}" type="slidenum">
              <a:rPr lang="en-US" smtClean="0"/>
              <a:pPr/>
              <a:t>‹#›</a:t>
            </a:fld>
            <a:endParaRPr lang="en-US"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dirty="0"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EABD9D72-193C-4C92-BC4E-46CA44AE225B}" type="datetimeFigureOut">
              <a:rPr lang="en-US" smtClean="0"/>
              <a:pPr/>
              <a:t>11/17/2016</a:t>
            </a:fld>
            <a:endParaRPr lang="en-US" dirty="0"/>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16427EB6-A155-4C02-A86B-C6E29ACB350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b="1" i="1" smtClean="0">
                <a:latin typeface="Castellar" pitchFamily="18" charset="0"/>
                <a:cs typeface="Times New Roman" pitchFamily="18" charset="0"/>
              </a:rPr>
              <a:t>Sampling Design</a:t>
            </a:r>
            <a:endParaRPr lang="en-US" b="1" i="1" dirty="0">
              <a:latin typeface="Castellar"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1219200"/>
          </a:xfrm>
        </p:spPr>
        <p:txBody>
          <a:bodyPr>
            <a:normAutofit/>
          </a:bodyPr>
          <a:lstStyle/>
          <a:p>
            <a:pPr algn="ctr"/>
            <a:r>
              <a:rPr lang="en-US" sz="3200" dirty="0" smtClean="0">
                <a:latin typeface="Times New Roman" pitchFamily="18" charset="0"/>
                <a:cs typeface="Times New Roman" pitchFamily="18" charset="0"/>
              </a:rPr>
              <a:t>DIFFERENT TYPES OF SAMPLE DESIGNS</a:t>
            </a:r>
            <a:endParaRPr lang="en-US" sz="32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533400" y="1066800"/>
            <a:ext cx="8305800" cy="5562600"/>
          </a:xfrm>
        </p:spPr>
        <p:txBody>
          <a:bodyPr>
            <a:normAutofit/>
          </a:bodyPr>
          <a:lstStyle/>
          <a:p>
            <a:pPr algn="just"/>
            <a:r>
              <a:rPr lang="en-US" sz="2400" dirty="0" smtClean="0">
                <a:latin typeface="Times New Roman" pitchFamily="18" charset="0"/>
                <a:cs typeface="Times New Roman" pitchFamily="18" charset="0"/>
              </a:rPr>
              <a:t>There are different types of sample designs based on two factors viz., the representation basis and the element selection technique. </a:t>
            </a:r>
          </a:p>
          <a:p>
            <a:pPr algn="just"/>
            <a:r>
              <a:rPr lang="en-US" sz="2400" dirty="0" smtClean="0">
                <a:latin typeface="Times New Roman" pitchFamily="18" charset="0"/>
                <a:cs typeface="Times New Roman" pitchFamily="18" charset="0"/>
              </a:rPr>
              <a:t>On the representation basis, the sample may be probability sampling or it may be non-probability sampling. </a:t>
            </a:r>
          </a:p>
          <a:p>
            <a:pPr algn="just"/>
            <a:r>
              <a:rPr lang="en-US" sz="2400" dirty="0" smtClean="0">
                <a:latin typeface="Times New Roman" pitchFamily="18" charset="0"/>
                <a:cs typeface="Times New Roman" pitchFamily="18" charset="0"/>
              </a:rPr>
              <a:t>Probability sampling is based on the concept of random selection, whereas non-probability sampling is ‘non-random’ sampling.</a:t>
            </a:r>
            <a:r>
              <a:rPr lang="en-US" sz="2400" b="1" dirty="0" smtClean="0"/>
              <a:t> </a:t>
            </a:r>
          </a:p>
          <a:p>
            <a:pPr algn="just"/>
            <a:r>
              <a:rPr lang="en-US" sz="2400" dirty="0" smtClean="0">
                <a:latin typeface="Times New Roman" pitchFamily="18" charset="0"/>
                <a:cs typeface="Times New Roman" pitchFamily="18" charset="0"/>
              </a:rPr>
              <a:t>On element selection basis, the sample may be either unrestricted or restricted. </a:t>
            </a:r>
          </a:p>
          <a:p>
            <a:pPr algn="just"/>
            <a:r>
              <a:rPr lang="en-US" sz="2400" dirty="0" smtClean="0">
                <a:latin typeface="Times New Roman" pitchFamily="18" charset="0"/>
                <a:cs typeface="Times New Roman" pitchFamily="18" charset="0"/>
              </a:rPr>
              <a:t>When each sample element is drawn individually from the population at large, then the sample so drawn is known as ‘unrestricted sample’, whereas all other forms of sampling are covered under the term ‘restricted sampling’.</a:t>
            </a:r>
            <a:endParaRPr lang="en-US" sz="2400" b="1"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05800" cy="563562"/>
          </a:xfrm>
        </p:spPr>
        <p:txBody>
          <a:bodyPr>
            <a:noAutofit/>
          </a:bodyPr>
          <a:lstStyle/>
          <a:p>
            <a:r>
              <a:rPr lang="en-US" sz="3200" dirty="0" smtClean="0">
                <a:latin typeface="Times New Roman" pitchFamily="18" charset="0"/>
                <a:cs typeface="Times New Roman" pitchFamily="18" charset="0"/>
              </a:rPr>
              <a:t>Conti…</a:t>
            </a:r>
            <a:endParaRPr lang="en-US" sz="3200" dirty="0">
              <a:latin typeface="Times New Roman" pitchFamily="18" charset="0"/>
              <a:cs typeface="Times New Roman" pitchFamily="18" charset="0"/>
            </a:endParaRPr>
          </a:p>
        </p:txBody>
      </p:sp>
      <p:pic>
        <p:nvPicPr>
          <p:cNvPr id="1027" name="Picture 3"/>
          <p:cNvPicPr>
            <a:picLocks noGrp="1" noChangeAspect="1" noChangeArrowheads="1"/>
          </p:cNvPicPr>
          <p:nvPr>
            <p:ph sz="quarter" idx="1"/>
          </p:nvPr>
        </p:nvPicPr>
        <p:blipFill>
          <a:blip r:embed="rId2"/>
          <a:srcRect l="40000" t="18334" r="17500" b="58333"/>
          <a:stretch>
            <a:fillRect/>
          </a:stretch>
        </p:blipFill>
        <p:spPr bwMode="auto">
          <a:xfrm>
            <a:off x="1447800" y="1752600"/>
            <a:ext cx="6248400" cy="4724400"/>
          </a:xfrm>
          <a:prstGeom prst="rect">
            <a:avLst/>
          </a:prstGeom>
          <a:noFill/>
          <a:ln w="9525">
            <a:noFill/>
            <a:miter lim="800000"/>
            <a:headEnd/>
            <a:tailEnd/>
          </a:ln>
          <a:effectLst/>
        </p:spPr>
      </p:pic>
      <p:sp>
        <p:nvSpPr>
          <p:cNvPr id="7" name="Rectangle 6"/>
          <p:cNvSpPr/>
          <p:nvPr/>
        </p:nvSpPr>
        <p:spPr>
          <a:xfrm>
            <a:off x="2286000" y="914400"/>
            <a:ext cx="4572000" cy="707886"/>
          </a:xfrm>
          <a:prstGeom prst="rect">
            <a:avLst/>
          </a:prstGeom>
        </p:spPr>
        <p:txBody>
          <a:bodyPr>
            <a:spAutoFit/>
          </a:bodyPr>
          <a:lstStyle/>
          <a:p>
            <a:pPr algn="ctr"/>
            <a:r>
              <a:rPr lang="en-US" sz="2000" b="1" dirty="0">
                <a:solidFill>
                  <a:srgbClr val="00B0F0"/>
                </a:solidFill>
                <a:latin typeface="Cambria" pitchFamily="18" charset="0"/>
              </a:rPr>
              <a:t>CHART SHOWING BASIC SAMPLING DESIGNS</a:t>
            </a:r>
            <a:endParaRPr lang="en-US" sz="2000" dirty="0">
              <a:solidFill>
                <a:srgbClr val="00B0F0"/>
              </a:solidFill>
              <a:latin typeface="Cambria"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533400"/>
          </a:xfrm>
        </p:spPr>
        <p:txBody>
          <a:bodyPr>
            <a:noAutofit/>
          </a:bodyPr>
          <a:lstStyle/>
          <a:p>
            <a:r>
              <a:rPr lang="en-US" sz="3200" dirty="0" smtClean="0">
                <a:latin typeface="Times New Roman" pitchFamily="18" charset="0"/>
                <a:cs typeface="Times New Roman" pitchFamily="18" charset="0"/>
              </a:rPr>
              <a:t>Conti…</a:t>
            </a:r>
            <a:endParaRPr lang="en-US" sz="32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914400" y="990600"/>
            <a:ext cx="7924800" cy="5638800"/>
          </a:xfrm>
        </p:spPr>
        <p:txBody>
          <a:bodyPr>
            <a:normAutofit lnSpcReduction="10000"/>
          </a:bodyPr>
          <a:lstStyle/>
          <a:p>
            <a:pPr algn="just">
              <a:buFont typeface="Wingdings" pitchFamily="2" charset="2"/>
              <a:buChar char="v"/>
            </a:pPr>
            <a:r>
              <a:rPr lang="en-US" sz="2800" b="1" dirty="0" smtClean="0">
                <a:latin typeface="Times New Roman" pitchFamily="18" charset="0"/>
                <a:cs typeface="Times New Roman" pitchFamily="18" charset="0"/>
              </a:rPr>
              <a:t>Non-probability sampling</a:t>
            </a:r>
          </a:p>
          <a:p>
            <a:pPr algn="just">
              <a:buNone/>
            </a:pP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Non-probability sampling is that sampling procedure which does not afford any basis for estimating the probability that each item in the population has of being included in the sample.</a:t>
            </a:r>
          </a:p>
          <a:p>
            <a:pPr algn="just"/>
            <a:r>
              <a:rPr lang="en-US" sz="2400" dirty="0" smtClean="0">
                <a:latin typeface="Times New Roman" pitchFamily="18" charset="0"/>
                <a:cs typeface="Times New Roman" pitchFamily="18" charset="0"/>
              </a:rPr>
              <a:t> Non-probability sampling is also known by different names such as deliberate sampling, purposive sampling and judgement sampling. </a:t>
            </a:r>
          </a:p>
          <a:p>
            <a:pPr algn="just"/>
            <a:r>
              <a:rPr lang="en-US" sz="2400" dirty="0" smtClean="0">
                <a:latin typeface="Times New Roman" pitchFamily="18" charset="0"/>
                <a:cs typeface="Times New Roman" pitchFamily="18" charset="0"/>
              </a:rPr>
              <a:t>In this type of sampling, items for the sample are selected deliberately by the researcher; his choice concerning the items remains supreme.</a:t>
            </a:r>
          </a:p>
          <a:p>
            <a:pPr algn="just"/>
            <a:r>
              <a:rPr lang="en-US" sz="2400" dirty="0" smtClean="0">
                <a:latin typeface="Times New Roman" pitchFamily="18" charset="0"/>
                <a:cs typeface="Times New Roman" pitchFamily="18" charset="0"/>
              </a:rPr>
              <a:t>In such a design, personal element has a great chance of entering into the selection of the sample.</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458200" cy="609600"/>
          </a:xfrm>
        </p:spPr>
        <p:txBody>
          <a:bodyPr>
            <a:noAutofit/>
          </a:bodyPr>
          <a:lstStyle/>
          <a:p>
            <a:r>
              <a:rPr lang="en-US" sz="3200" dirty="0" smtClean="0">
                <a:latin typeface="Times New Roman" pitchFamily="18" charset="0"/>
                <a:cs typeface="Times New Roman" pitchFamily="18" charset="0"/>
              </a:rPr>
              <a:t>Conti…</a:t>
            </a:r>
            <a:endParaRPr lang="en-US" sz="32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228600" y="457200"/>
            <a:ext cx="8763000" cy="6400800"/>
          </a:xfrm>
        </p:spPr>
        <p:txBody>
          <a:bodyPr>
            <a:noAutofit/>
          </a:bodyPr>
          <a:lstStyle/>
          <a:p>
            <a:pPr algn="just">
              <a:lnSpc>
                <a:spcPct val="150000"/>
              </a:lnSpc>
            </a:pPr>
            <a:r>
              <a:rPr lang="en-US" sz="2400" b="1" dirty="0" smtClean="0">
                <a:latin typeface="Times New Roman" pitchFamily="18" charset="0"/>
                <a:cs typeface="Times New Roman" pitchFamily="18" charset="0"/>
              </a:rPr>
              <a:t>Quota sampling </a:t>
            </a:r>
            <a:r>
              <a:rPr lang="en-US" sz="2400" dirty="0" smtClean="0">
                <a:latin typeface="Times New Roman" pitchFamily="18" charset="0"/>
                <a:cs typeface="Times New Roman" pitchFamily="18" charset="0"/>
              </a:rPr>
              <a:t>is also an example of non-probability sampling.</a:t>
            </a:r>
          </a:p>
          <a:p>
            <a:pPr algn="just">
              <a:lnSpc>
                <a:spcPct val="150000"/>
              </a:lnSpc>
            </a:pPr>
            <a:r>
              <a:rPr lang="en-US" sz="2400" dirty="0" smtClean="0">
                <a:latin typeface="Times New Roman" pitchFamily="18" charset="0"/>
                <a:cs typeface="Times New Roman" pitchFamily="18" charset="0"/>
              </a:rPr>
              <a:t>Under quota sampling the interviewers are simply given quotas to be filled from the different strata, with some restrictions on how they are to be filled.</a:t>
            </a:r>
          </a:p>
          <a:p>
            <a:pPr algn="just">
              <a:lnSpc>
                <a:spcPct val="150000"/>
              </a:lnSpc>
            </a:pPr>
            <a:r>
              <a:rPr lang="en-US" sz="2400" dirty="0" smtClean="0">
                <a:latin typeface="Times New Roman" pitchFamily="18" charset="0"/>
                <a:cs typeface="Times New Roman" pitchFamily="18" charset="0"/>
              </a:rPr>
              <a:t>This type of sampling is very convenient and is relatively inexpensive. </a:t>
            </a:r>
          </a:p>
          <a:p>
            <a:pPr algn="just">
              <a:lnSpc>
                <a:spcPct val="150000"/>
              </a:lnSpc>
            </a:pPr>
            <a:r>
              <a:rPr lang="en-US" sz="2400" dirty="0" smtClean="0">
                <a:latin typeface="Times New Roman" pitchFamily="18" charset="0"/>
                <a:cs typeface="Times New Roman" pitchFamily="18" charset="0"/>
              </a:rPr>
              <a:t>But the samples so selected certainly do not possess the characteristic of random samples. </a:t>
            </a:r>
          </a:p>
          <a:p>
            <a:pPr algn="just">
              <a:lnSpc>
                <a:spcPct val="150000"/>
              </a:lnSpc>
            </a:pPr>
            <a:r>
              <a:rPr lang="en-US" sz="2400" dirty="0" smtClean="0">
                <a:latin typeface="Times New Roman" pitchFamily="18" charset="0"/>
                <a:cs typeface="Times New Roman" pitchFamily="18" charset="0"/>
              </a:rPr>
              <a:t>Quota samples are essentially judgement samples and inferences drawn on their basis are not amenable to statistical treatment in a formal way. </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533400"/>
          </a:xfrm>
        </p:spPr>
        <p:txBody>
          <a:bodyPr>
            <a:noAutofit/>
          </a:bodyPr>
          <a:lstStyle/>
          <a:p>
            <a:r>
              <a:rPr lang="en-US" sz="3200" dirty="0" smtClean="0">
                <a:latin typeface="Times New Roman" pitchFamily="18" charset="0"/>
                <a:cs typeface="Times New Roman" pitchFamily="18" charset="0"/>
              </a:rPr>
              <a:t>Conti…</a:t>
            </a:r>
            <a:endParaRPr lang="en-US" sz="32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304800" y="685800"/>
            <a:ext cx="8686800" cy="5867400"/>
          </a:xfrm>
        </p:spPr>
        <p:txBody>
          <a:bodyPr>
            <a:normAutofit/>
          </a:bodyPr>
          <a:lstStyle/>
          <a:p>
            <a:pPr algn="just">
              <a:buFont typeface="Wingdings" pitchFamily="2" charset="2"/>
              <a:buChar char="v"/>
            </a:pPr>
            <a:r>
              <a:rPr lang="en-US" sz="2800" b="1" dirty="0" smtClean="0">
                <a:latin typeface="Times New Roman" pitchFamily="18" charset="0"/>
                <a:cs typeface="Times New Roman" pitchFamily="18" charset="0"/>
              </a:rPr>
              <a:t>Probability sampling</a:t>
            </a:r>
          </a:p>
          <a:p>
            <a:pPr algn="just">
              <a:buNone/>
            </a:pPr>
            <a:endParaRPr lang="en-US" sz="2800" b="1"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Probability sampling is also known as ‘random sampling’ or ‘chance sampling</a:t>
            </a:r>
            <a:r>
              <a:rPr lang="en-US" sz="24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Under this sampling design, every item of the universe has an equal chance of inclusion in the sample.</a:t>
            </a:r>
          </a:p>
          <a:p>
            <a:pPr algn="just"/>
            <a:r>
              <a:rPr lang="en-US" sz="2400" dirty="0" smtClean="0">
                <a:latin typeface="Times New Roman" pitchFamily="18" charset="0"/>
                <a:cs typeface="Times New Roman" pitchFamily="18" charset="0"/>
              </a:rPr>
              <a:t>It is, so to say, a lottery method in which individual units are picked up from the whole group not deliberately but by some mechanical process.</a:t>
            </a:r>
          </a:p>
          <a:p>
            <a:pPr algn="just"/>
            <a:r>
              <a:rPr lang="en-US" sz="2400" dirty="0" smtClean="0">
                <a:latin typeface="Times New Roman" pitchFamily="18" charset="0"/>
                <a:cs typeface="Times New Roman" pitchFamily="18" charset="0"/>
              </a:rPr>
              <a:t>The results obtained from probability or random sampling can be assured in terms of probability i.e., we can measure the errors of estimation or the significance of results obtained from a random sample, and this fact brings out the superiority of random sampling design over the deliberate sampling design.</a:t>
            </a: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229600" cy="533400"/>
          </a:xfrm>
        </p:spPr>
        <p:txBody>
          <a:bodyPr>
            <a:noAutofit/>
          </a:bodyPr>
          <a:lstStyle/>
          <a:p>
            <a:r>
              <a:rPr lang="en-US" sz="3200" dirty="0" smtClean="0">
                <a:latin typeface="Times New Roman" pitchFamily="18" charset="0"/>
                <a:cs typeface="Times New Roman" pitchFamily="18" charset="0"/>
              </a:rPr>
              <a:t>Conti…</a:t>
            </a:r>
            <a:endParaRPr lang="en-US" sz="32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457200"/>
            <a:ext cx="8458200" cy="6400800"/>
          </a:xfrm>
        </p:spPr>
        <p:txBody>
          <a:bodyPr>
            <a:noAutofit/>
          </a:bodyPr>
          <a:lstStyle/>
          <a:p>
            <a:pPr algn="just">
              <a:lnSpc>
                <a:spcPct val="150000"/>
              </a:lnSpc>
            </a:pPr>
            <a:r>
              <a:rPr lang="en-US" sz="2400" dirty="0" smtClean="0">
                <a:latin typeface="Times New Roman" pitchFamily="18" charset="0"/>
                <a:cs typeface="Times New Roman" pitchFamily="18" charset="0"/>
              </a:rPr>
              <a:t>Random sampling ensures the law of Statistical Regularity which states that if on an average the sample chosen is a random one, the sample will have the same composition and characteristics as the universe.</a:t>
            </a:r>
          </a:p>
          <a:p>
            <a:pPr algn="just">
              <a:lnSpc>
                <a:spcPct val="150000"/>
              </a:lnSpc>
            </a:pPr>
            <a:r>
              <a:rPr lang="en-US" sz="2400" dirty="0" smtClean="0">
                <a:latin typeface="Times New Roman" pitchFamily="18" charset="0"/>
                <a:cs typeface="Times New Roman" pitchFamily="18" charset="0"/>
              </a:rPr>
              <a:t>The implications of random sampling (or simple random sampling) are:</a:t>
            </a:r>
          </a:p>
          <a:p>
            <a:pPr algn="just">
              <a:lnSpc>
                <a:spcPct val="150000"/>
              </a:lnSpc>
              <a:buFont typeface="Wingdings" pitchFamily="2" charset="2"/>
              <a:buChar char="Ø"/>
            </a:pPr>
            <a:r>
              <a:rPr lang="en-US" sz="2400" dirty="0" smtClean="0">
                <a:latin typeface="Times New Roman" pitchFamily="18" charset="0"/>
                <a:cs typeface="Times New Roman" pitchFamily="18" charset="0"/>
              </a:rPr>
              <a:t>(a) It gives each element in the population an equal probability of getting into the sample; and all choices are independent of one another.</a:t>
            </a:r>
          </a:p>
          <a:p>
            <a:pPr algn="just">
              <a:lnSpc>
                <a:spcPct val="150000"/>
              </a:lnSpc>
              <a:buFont typeface="Wingdings" pitchFamily="2" charset="2"/>
              <a:buChar char="Ø"/>
            </a:pPr>
            <a:r>
              <a:rPr lang="en-US" sz="2400" dirty="0" smtClean="0">
                <a:latin typeface="Times New Roman" pitchFamily="18" charset="0"/>
                <a:cs typeface="Times New Roman" pitchFamily="18" charset="0"/>
              </a:rPr>
              <a:t>(b) It gives each possible sample combination an equal probability of being chosen.</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914400"/>
          </a:xfrm>
        </p:spPr>
        <p:txBody>
          <a:bodyPr>
            <a:normAutofit/>
          </a:bodyPr>
          <a:lstStyle/>
          <a:p>
            <a:pPr algn="ctr"/>
            <a:r>
              <a:rPr lang="en-US" sz="3200" dirty="0" smtClean="0">
                <a:latin typeface="Times New Roman" pitchFamily="18" charset="0"/>
                <a:cs typeface="Times New Roman" pitchFamily="18" charset="0"/>
              </a:rPr>
              <a:t>Methods of Data Collection</a:t>
            </a:r>
            <a:endParaRPr lang="en-US" sz="32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304800" y="914400"/>
            <a:ext cx="8382000" cy="5638800"/>
          </a:xfrm>
        </p:spPr>
        <p:txBody>
          <a:bodyPr>
            <a:normAutofit/>
          </a:bodyPr>
          <a:lstStyle/>
          <a:p>
            <a:pPr algn="just"/>
            <a:r>
              <a:rPr lang="en-US" sz="2400" dirty="0" smtClean="0">
                <a:latin typeface="Times New Roman" pitchFamily="18" charset="0"/>
                <a:cs typeface="Times New Roman" pitchFamily="18" charset="0"/>
              </a:rPr>
              <a:t>The task of data collection begins after a research problem has been defined and research design/plan chalked out. </a:t>
            </a:r>
          </a:p>
          <a:p>
            <a:pPr algn="just">
              <a:buNone/>
            </a:pP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While deciding about the method of data collection to be used for the study, the researcher should keep in mind two types of data viz., primary and secondary.</a:t>
            </a:r>
          </a:p>
          <a:p>
            <a:pPr algn="just">
              <a:buNone/>
            </a:pP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The </a:t>
            </a:r>
            <a:r>
              <a:rPr lang="en-US" sz="2400" b="1" dirty="0" smtClean="0">
                <a:latin typeface="Times New Roman" pitchFamily="18" charset="0"/>
                <a:cs typeface="Times New Roman" pitchFamily="18" charset="0"/>
              </a:rPr>
              <a:t>primary data </a:t>
            </a:r>
            <a:r>
              <a:rPr lang="en-US" sz="2400" dirty="0" smtClean="0">
                <a:latin typeface="Times New Roman" pitchFamily="18" charset="0"/>
                <a:cs typeface="Times New Roman" pitchFamily="18" charset="0"/>
              </a:rPr>
              <a:t>are  those which are collected afresh and for the first time, and thus happen to be original in character.</a:t>
            </a:r>
          </a:p>
          <a:p>
            <a:pPr algn="just">
              <a:buNone/>
            </a:pP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The </a:t>
            </a:r>
            <a:r>
              <a:rPr lang="en-US" sz="2400" b="1" dirty="0" smtClean="0">
                <a:latin typeface="Times New Roman" pitchFamily="18" charset="0"/>
                <a:cs typeface="Times New Roman" pitchFamily="18" charset="0"/>
              </a:rPr>
              <a:t>secondary data</a:t>
            </a:r>
            <a:r>
              <a:rPr lang="en-US" sz="2400" dirty="0" smtClean="0">
                <a:latin typeface="Times New Roman" pitchFamily="18" charset="0"/>
                <a:cs typeface="Times New Roman" pitchFamily="18" charset="0"/>
              </a:rPr>
              <a:t>, on the other hand, are those which have already been collected by someone else and which have already been passed through the statistical process.</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609600"/>
          </a:xfrm>
        </p:spPr>
        <p:txBody>
          <a:bodyPr>
            <a:noAutofit/>
          </a:bodyPr>
          <a:lstStyle/>
          <a:p>
            <a:pPr algn="ctr"/>
            <a:r>
              <a:rPr lang="en-US" sz="3200" dirty="0" smtClean="0">
                <a:latin typeface="Times New Roman" pitchFamily="18" charset="0"/>
                <a:cs typeface="Times New Roman" pitchFamily="18" charset="0"/>
              </a:rPr>
              <a:t>Collection of Primary Data</a:t>
            </a:r>
            <a:endParaRPr lang="en-US" sz="32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381000" y="990600"/>
            <a:ext cx="8534400" cy="5562600"/>
          </a:xfrm>
        </p:spPr>
        <p:txBody>
          <a:bodyPr>
            <a:normAutofit/>
          </a:bodyPr>
          <a:lstStyle/>
          <a:p>
            <a:pPr algn="just"/>
            <a:r>
              <a:rPr lang="en-US" sz="2400" dirty="0" smtClean="0">
                <a:latin typeface="Times New Roman" pitchFamily="18" charset="0"/>
                <a:cs typeface="Times New Roman" pitchFamily="18" charset="0"/>
              </a:rPr>
              <a:t>We collect primary data during the course of doing experiments in an experimental research but in case we do research of the descriptive type and perform surveys, whether sample surveys or census surveys, then we can obtain primary data either through observation or through direct communication with respondents in one form or another or through personal interviews.</a:t>
            </a:r>
          </a:p>
          <a:p>
            <a:pPr algn="just"/>
            <a:endParaRPr lang="en-US" sz="2400" b="1" dirty="0">
              <a:latin typeface="Times New Roman" pitchFamily="18" charset="0"/>
              <a:cs typeface="Times New Roman" pitchFamily="18" charset="0"/>
            </a:endParaRPr>
          </a:p>
        </p:txBody>
      </p:sp>
      <p:pic>
        <p:nvPicPr>
          <p:cNvPr id="5" name="Picture 2"/>
          <p:cNvPicPr>
            <a:picLocks noChangeAspect="1" noChangeArrowheads="1"/>
          </p:cNvPicPr>
          <p:nvPr/>
        </p:nvPicPr>
        <p:blipFill>
          <a:blip r:embed="rId2"/>
          <a:srcRect l="41250" t="30000" r="20000" b="53334"/>
          <a:stretch>
            <a:fillRect/>
          </a:stretch>
        </p:blipFill>
        <p:spPr bwMode="auto">
          <a:xfrm>
            <a:off x="2286000" y="3733800"/>
            <a:ext cx="4191000" cy="2971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685800"/>
          </a:xfrm>
        </p:spPr>
        <p:txBody>
          <a:bodyPr>
            <a:noAutofit/>
          </a:bodyPr>
          <a:lstStyle/>
          <a:p>
            <a:r>
              <a:rPr lang="en-US" sz="3200" dirty="0" smtClean="0">
                <a:latin typeface="Times New Roman" pitchFamily="18" charset="0"/>
                <a:cs typeface="Times New Roman" pitchFamily="18" charset="0"/>
              </a:rPr>
              <a:t>Conti…</a:t>
            </a:r>
            <a:endParaRPr lang="en-US" sz="3200" dirty="0">
              <a:latin typeface="Times New Roman" pitchFamily="18" charset="0"/>
              <a:cs typeface="Times New Roman" pitchFamily="18" charset="0"/>
            </a:endParaRPr>
          </a:p>
        </p:txBody>
      </p:sp>
      <p:sp>
        <p:nvSpPr>
          <p:cNvPr id="5" name="Content Placeholder 4"/>
          <p:cNvSpPr>
            <a:spLocks noGrp="1"/>
          </p:cNvSpPr>
          <p:nvPr>
            <p:ph sz="quarter" idx="1"/>
          </p:nvPr>
        </p:nvSpPr>
        <p:spPr>
          <a:xfrm>
            <a:off x="304800" y="685800"/>
            <a:ext cx="8686800" cy="6172200"/>
          </a:xfrm>
        </p:spPr>
        <p:txBody>
          <a:bodyPr>
            <a:noAutofit/>
          </a:bodyPr>
          <a:lstStyle/>
          <a:p>
            <a:pPr algn="just"/>
            <a:r>
              <a:rPr lang="en-US" sz="2400" dirty="0" smtClean="0">
                <a:latin typeface="Times New Roman" pitchFamily="18" charset="0"/>
                <a:cs typeface="Times New Roman" pitchFamily="18" charset="0"/>
              </a:rPr>
              <a:t>The difference between an experiment and a survey can be depicted as under that there are several methods of collecting primary data, particularly in surveys and descriptive researches .</a:t>
            </a:r>
          </a:p>
          <a:p>
            <a:pPr algn="just"/>
            <a:r>
              <a:rPr lang="en-US" sz="2400" dirty="0" smtClean="0">
                <a:latin typeface="Times New Roman" pitchFamily="18" charset="0"/>
                <a:cs typeface="Times New Roman" pitchFamily="18" charset="0"/>
              </a:rPr>
              <a:t>Important ones are: </a:t>
            </a:r>
          </a:p>
          <a:p>
            <a:pPr algn="just"/>
            <a:r>
              <a:rPr lang="en-US" sz="2400" dirty="0" smtClean="0">
                <a:latin typeface="Times New Roman" pitchFamily="18" charset="0"/>
                <a:cs typeface="Times New Roman" pitchFamily="18" charset="0"/>
              </a:rPr>
              <a:t> (i) Observation Method                       </a:t>
            </a:r>
          </a:p>
          <a:p>
            <a:pPr algn="just"/>
            <a:r>
              <a:rPr lang="en-US" sz="2400" dirty="0" smtClean="0">
                <a:latin typeface="Times New Roman" pitchFamily="18" charset="0"/>
                <a:cs typeface="Times New Roman" pitchFamily="18" charset="0"/>
              </a:rPr>
              <a:t> (ii) Interview Method</a:t>
            </a:r>
          </a:p>
          <a:p>
            <a:pPr algn="just"/>
            <a:r>
              <a:rPr lang="en-US" sz="2400" dirty="0" smtClean="0">
                <a:latin typeface="Times New Roman" pitchFamily="18" charset="0"/>
                <a:cs typeface="Times New Roman" pitchFamily="18" charset="0"/>
              </a:rPr>
              <a:t> (iii)Through Questionnaires,</a:t>
            </a:r>
          </a:p>
          <a:p>
            <a:r>
              <a:rPr lang="en-US" sz="2400" dirty="0" smtClean="0">
                <a:latin typeface="Times New Roman" pitchFamily="18" charset="0"/>
                <a:cs typeface="Times New Roman" pitchFamily="18" charset="0"/>
              </a:rPr>
              <a:t>(iv) Through Schedules</a:t>
            </a:r>
          </a:p>
          <a:p>
            <a:r>
              <a:rPr lang="en-US" sz="2400" b="1" dirty="0" smtClean="0">
                <a:latin typeface="Times New Roman" pitchFamily="18" charset="0"/>
                <a:cs typeface="Times New Roman" pitchFamily="18" charset="0"/>
              </a:rPr>
              <a:t> (v) Other Methods which include </a:t>
            </a:r>
          </a:p>
          <a:p>
            <a:r>
              <a:rPr lang="en-US" sz="2400" dirty="0" smtClean="0">
                <a:latin typeface="Times New Roman" pitchFamily="18" charset="0"/>
                <a:cs typeface="Times New Roman" pitchFamily="18" charset="0"/>
              </a:rPr>
              <a:t> (a) Warranty Cards </a:t>
            </a:r>
          </a:p>
          <a:p>
            <a:r>
              <a:rPr lang="en-US" sz="2400" dirty="0" smtClean="0">
                <a:latin typeface="Times New Roman" pitchFamily="18" charset="0"/>
                <a:cs typeface="Times New Roman" pitchFamily="18" charset="0"/>
              </a:rPr>
              <a:t> (b) Distributor Audits </a:t>
            </a:r>
          </a:p>
          <a:p>
            <a:r>
              <a:rPr lang="en-US" sz="2400" dirty="0" smtClean="0">
                <a:latin typeface="Times New Roman" pitchFamily="18" charset="0"/>
                <a:cs typeface="Times New Roman" pitchFamily="18" charset="0"/>
              </a:rPr>
              <a:t> (c) Pantry Audits</a:t>
            </a:r>
          </a:p>
          <a:p>
            <a:r>
              <a:rPr lang="en-US" sz="2400" dirty="0" smtClean="0">
                <a:latin typeface="Times New Roman" pitchFamily="18" charset="0"/>
                <a:cs typeface="Times New Roman" pitchFamily="18" charset="0"/>
              </a:rPr>
              <a:t> (d) Consumer Panels</a:t>
            </a:r>
          </a:p>
          <a:p>
            <a:r>
              <a:rPr lang="en-US" sz="2400" dirty="0" smtClean="0">
                <a:latin typeface="Times New Roman" pitchFamily="18" charset="0"/>
                <a:cs typeface="Times New Roman" pitchFamily="18" charset="0"/>
              </a:rPr>
              <a:t> (e) Using Mechanical devices</a:t>
            </a:r>
          </a:p>
          <a:p>
            <a:pPr>
              <a:buNone/>
            </a:pP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533400"/>
          </a:xfrm>
        </p:spPr>
        <p:txBody>
          <a:bodyPr>
            <a:normAutofit fontScale="90000"/>
          </a:bodyPr>
          <a:lstStyle/>
          <a:p>
            <a:r>
              <a:rPr lang="en-US" sz="3200" dirty="0" smtClean="0">
                <a:latin typeface="Times New Roman" pitchFamily="18" charset="0"/>
                <a:cs typeface="Times New Roman" pitchFamily="18" charset="0"/>
              </a:rPr>
              <a:t>Conti…</a:t>
            </a:r>
            <a:endParaRPr lang="en-US" sz="32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228600" y="838200"/>
            <a:ext cx="8915400" cy="6019800"/>
          </a:xfrm>
        </p:spPr>
        <p:txBody>
          <a:bodyPr>
            <a:normAutofit lnSpcReduction="10000"/>
          </a:bodyPr>
          <a:lstStyle/>
          <a:p>
            <a:pPr algn="just"/>
            <a:r>
              <a:rPr lang="en-US" sz="2400" dirty="0" smtClean="0">
                <a:latin typeface="Times New Roman" pitchFamily="18" charset="0"/>
                <a:cs typeface="Times New Roman" pitchFamily="18" charset="0"/>
              </a:rPr>
              <a:t>(f) Through Projective Techniques</a:t>
            </a:r>
          </a:p>
          <a:p>
            <a:pPr algn="just"/>
            <a:r>
              <a:rPr lang="en-US" sz="2400" dirty="0" smtClean="0">
                <a:latin typeface="Times New Roman" pitchFamily="18" charset="0"/>
                <a:cs typeface="Times New Roman" pitchFamily="18" charset="0"/>
              </a:rPr>
              <a:t>(g) Depth Interviews and</a:t>
            </a:r>
          </a:p>
          <a:p>
            <a:pPr algn="just"/>
            <a:r>
              <a:rPr lang="en-US" sz="2400" dirty="0" smtClean="0">
                <a:latin typeface="Times New Roman" pitchFamily="18" charset="0"/>
                <a:cs typeface="Times New Roman" pitchFamily="18" charset="0"/>
              </a:rPr>
              <a:t>(h) Content Analysis</a:t>
            </a:r>
          </a:p>
          <a:p>
            <a:pPr>
              <a:buFont typeface="Wingdings" pitchFamily="2" charset="2"/>
              <a:buChar char="v"/>
            </a:pPr>
            <a:r>
              <a:rPr lang="en-US" sz="2800" b="1" dirty="0" smtClean="0">
                <a:latin typeface="Times New Roman" pitchFamily="18" charset="0"/>
                <a:cs typeface="Times New Roman" pitchFamily="18" charset="0"/>
              </a:rPr>
              <a:t>Observation Method</a:t>
            </a:r>
          </a:p>
          <a:p>
            <a:pPr algn="just"/>
            <a:r>
              <a:rPr lang="en-US" sz="2400" dirty="0" smtClean="0">
                <a:latin typeface="Times New Roman" pitchFamily="18" charset="0"/>
                <a:cs typeface="Times New Roman" pitchFamily="18" charset="0"/>
              </a:rPr>
              <a:t>The observation method is the most commonly used method specially in studies relating to behavioral sciences.</a:t>
            </a:r>
          </a:p>
          <a:p>
            <a:pPr algn="just"/>
            <a:r>
              <a:rPr lang="en-US" sz="2400" dirty="0" smtClean="0">
                <a:latin typeface="Times New Roman" pitchFamily="18" charset="0"/>
                <a:cs typeface="Times New Roman" pitchFamily="18" charset="0"/>
              </a:rPr>
              <a:t>In case the observation is characterised by a careful definition of the units to be observed, the style of recording the observed information, standardized conditions of observation and the selection of pertinent data of observation, then the observation is called as </a:t>
            </a:r>
            <a:r>
              <a:rPr lang="en-US" sz="2400" b="1" dirty="0" smtClean="0">
                <a:latin typeface="Times New Roman" pitchFamily="18" charset="0"/>
                <a:cs typeface="Times New Roman" pitchFamily="18" charset="0"/>
              </a:rPr>
              <a:t>structured</a:t>
            </a:r>
            <a:r>
              <a:rPr lang="en-US" sz="2400" i="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observation. </a:t>
            </a:r>
          </a:p>
          <a:p>
            <a:pPr algn="just"/>
            <a:r>
              <a:rPr lang="en-US" sz="2400" dirty="0" smtClean="0">
                <a:latin typeface="Times New Roman" pitchFamily="18" charset="0"/>
                <a:cs typeface="Times New Roman" pitchFamily="18" charset="0"/>
              </a:rPr>
              <a:t>But when </a:t>
            </a:r>
            <a:r>
              <a:rPr lang="en-US" sz="2400" b="1" dirty="0" smtClean="0">
                <a:latin typeface="Times New Roman" pitchFamily="18" charset="0"/>
                <a:cs typeface="Times New Roman" pitchFamily="18" charset="0"/>
              </a:rPr>
              <a:t>observation</a:t>
            </a:r>
            <a:r>
              <a:rPr lang="en-US" sz="2400" dirty="0" smtClean="0">
                <a:latin typeface="Times New Roman" pitchFamily="18" charset="0"/>
                <a:cs typeface="Times New Roman" pitchFamily="18" charset="0"/>
              </a:rPr>
              <a:t> is to take place without these characteristics to be thought of in advance, the same is termed as</a:t>
            </a:r>
            <a:r>
              <a:rPr lang="en-US" sz="2400" b="1" dirty="0" smtClean="0">
                <a:latin typeface="Times New Roman" pitchFamily="18" charset="0"/>
                <a:cs typeface="Times New Roman" pitchFamily="18" charset="0"/>
              </a:rPr>
              <a:t> unstructured observation.</a:t>
            </a:r>
          </a:p>
          <a:p>
            <a:pPr>
              <a:buNone/>
            </a:pPr>
            <a:r>
              <a:rPr lang="en-US" sz="2400" b="1" dirty="0" smtClean="0">
                <a:latin typeface="Times New Roman" pitchFamily="18" charset="0"/>
                <a:cs typeface="Times New Roman" pitchFamily="18" charset="0"/>
              </a:rPr>
              <a:t>     </a:t>
            </a:r>
            <a:endParaRPr lang="en-US" sz="24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pPr algn="ctr"/>
            <a:r>
              <a:rPr lang="en-US" sz="3200" dirty="0">
                <a:latin typeface="Times New Roman" pitchFamily="18" charset="0"/>
                <a:cs typeface="Times New Roman" pitchFamily="18" charset="0"/>
              </a:rPr>
              <a:t>CENSUS AND SAMPLE SURVEY</a:t>
            </a:r>
          </a:p>
        </p:txBody>
      </p:sp>
      <p:sp>
        <p:nvSpPr>
          <p:cNvPr id="3" name="Content Placeholder 2"/>
          <p:cNvSpPr>
            <a:spLocks noGrp="1"/>
          </p:cNvSpPr>
          <p:nvPr>
            <p:ph sz="quarter" idx="1"/>
          </p:nvPr>
        </p:nvSpPr>
        <p:spPr>
          <a:xfrm>
            <a:off x="457200" y="990600"/>
            <a:ext cx="8229600" cy="5486400"/>
          </a:xfrm>
        </p:spPr>
        <p:txBody>
          <a:bodyPr>
            <a:normAutofit/>
          </a:bodyPr>
          <a:lstStyle/>
          <a:p>
            <a:pPr algn="just">
              <a:lnSpc>
                <a:spcPct val="150000"/>
              </a:lnSpc>
            </a:pPr>
            <a:r>
              <a:rPr lang="en-US" sz="2400" dirty="0">
                <a:latin typeface="Times New Roman" pitchFamily="18" charset="0"/>
                <a:cs typeface="Times New Roman" pitchFamily="18" charset="0"/>
              </a:rPr>
              <a:t>All items in any field of inquiry constitute a ‘Universe’ or ‘Population.’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A </a:t>
            </a:r>
            <a:r>
              <a:rPr lang="en-US" sz="2400" dirty="0">
                <a:latin typeface="Times New Roman" pitchFamily="18" charset="0"/>
                <a:cs typeface="Times New Roman" pitchFamily="18" charset="0"/>
              </a:rPr>
              <a:t>complete enumeration </a:t>
            </a:r>
            <a:r>
              <a:rPr lang="en-US" sz="2400" dirty="0" smtClean="0">
                <a:latin typeface="Times New Roman" pitchFamily="18" charset="0"/>
                <a:cs typeface="Times New Roman" pitchFamily="18" charset="0"/>
              </a:rPr>
              <a:t>of all </a:t>
            </a:r>
            <a:r>
              <a:rPr lang="en-US" sz="2400" dirty="0">
                <a:latin typeface="Times New Roman" pitchFamily="18" charset="0"/>
                <a:cs typeface="Times New Roman" pitchFamily="18" charset="0"/>
              </a:rPr>
              <a:t>items in the ‘population’ is known </a:t>
            </a:r>
            <a:r>
              <a:rPr lang="en-US" sz="2400" dirty="0" smtClean="0">
                <a:latin typeface="Times New Roman" pitchFamily="18" charset="0"/>
                <a:cs typeface="Times New Roman" pitchFamily="18" charset="0"/>
              </a:rPr>
              <a:t>as </a:t>
            </a:r>
            <a:r>
              <a:rPr lang="en-US" sz="2400" dirty="0">
                <a:latin typeface="Times New Roman" pitchFamily="18" charset="0"/>
                <a:cs typeface="Times New Roman" pitchFamily="18" charset="0"/>
              </a:rPr>
              <a:t>a census inquiry</a:t>
            </a:r>
            <a:r>
              <a:rPr lang="en-US" sz="2400" dirty="0" smtClean="0">
                <a:latin typeface="Times New Roman" pitchFamily="18" charset="0"/>
                <a:cs typeface="Times New Roman" pitchFamily="18" charset="0"/>
              </a:rPr>
              <a:t>.</a:t>
            </a:r>
          </a:p>
          <a:p>
            <a:pPr algn="just">
              <a:lnSpc>
                <a:spcPct val="150000"/>
              </a:lnSpc>
            </a:pPr>
            <a:r>
              <a:rPr lang="en-US" sz="2400" dirty="0">
                <a:latin typeface="Times New Roman" pitchFamily="18" charset="0"/>
                <a:cs typeface="Times New Roman" pitchFamily="18" charset="0"/>
              </a:rPr>
              <a:t>The selected respondents constitute what is technically called a ‘</a:t>
            </a:r>
            <a:r>
              <a:rPr lang="en-US" sz="2400" dirty="0" smtClean="0">
                <a:latin typeface="Times New Roman" pitchFamily="18" charset="0"/>
                <a:cs typeface="Times New Roman" pitchFamily="18" charset="0"/>
              </a:rPr>
              <a:t>sample’ and </a:t>
            </a:r>
            <a:r>
              <a:rPr lang="en-US" sz="2400" dirty="0">
                <a:latin typeface="Times New Roman" pitchFamily="18" charset="0"/>
                <a:cs typeface="Times New Roman" pitchFamily="18" charset="0"/>
              </a:rPr>
              <a:t>the selection process is called ‘sampling technique</a:t>
            </a:r>
            <a:r>
              <a:rPr lang="en-US" sz="2400" dirty="0" smtClean="0">
                <a:latin typeface="Times New Roman" pitchFamily="18" charset="0"/>
                <a:cs typeface="Times New Roman" pitchFamily="18" charset="0"/>
              </a:rPr>
              <a:t>.’</a:t>
            </a:r>
          </a:p>
          <a:p>
            <a:pPr algn="just">
              <a:lnSpc>
                <a:spcPct val="150000"/>
              </a:lnSpc>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The survey so conducted is known </a:t>
            </a:r>
            <a:r>
              <a:rPr lang="en-US" sz="2400" dirty="0" smtClean="0">
                <a:latin typeface="Times New Roman" pitchFamily="18" charset="0"/>
                <a:cs typeface="Times New Roman" pitchFamily="18" charset="0"/>
              </a:rPr>
              <a:t>as ‘sample </a:t>
            </a:r>
            <a:r>
              <a:rPr lang="en-US" sz="2400" dirty="0">
                <a:latin typeface="Times New Roman" pitchFamily="18" charset="0"/>
                <a:cs typeface="Times New Roman" pitchFamily="18" charset="0"/>
              </a:rPr>
              <a:t>survey’.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762000"/>
          </a:xfrm>
        </p:spPr>
        <p:txBody>
          <a:bodyPr>
            <a:normAutofit/>
          </a:bodyPr>
          <a:lstStyle/>
          <a:p>
            <a:r>
              <a:rPr lang="en-US" sz="3200" dirty="0" smtClean="0">
                <a:latin typeface="Times New Roman" pitchFamily="18" charset="0"/>
                <a:cs typeface="Times New Roman" pitchFamily="18" charset="0"/>
              </a:rPr>
              <a:t>Conti…</a:t>
            </a:r>
            <a:endParaRPr lang="en-US" sz="32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304800" y="685800"/>
            <a:ext cx="8610600" cy="6172200"/>
          </a:xfrm>
        </p:spPr>
        <p:txBody>
          <a:bodyPr>
            <a:noAutofit/>
          </a:bodyPr>
          <a:lstStyle/>
          <a:p>
            <a:pPr algn="just"/>
            <a:r>
              <a:rPr lang="en-US" sz="2400" dirty="0" smtClean="0">
                <a:latin typeface="Times New Roman" pitchFamily="18" charset="0"/>
                <a:cs typeface="Times New Roman" pitchFamily="18" charset="0"/>
              </a:rPr>
              <a:t>If the observer observes by making himself, more or less, a</a:t>
            </a:r>
          </a:p>
          <a:p>
            <a:pPr algn="just">
              <a:buNone/>
            </a:pPr>
            <a:r>
              <a:rPr lang="en-US" sz="2400" dirty="0" smtClean="0">
                <a:latin typeface="Times New Roman" pitchFamily="18" charset="0"/>
                <a:cs typeface="Times New Roman" pitchFamily="18" charset="0"/>
              </a:rPr>
              <a:t>    member of the group he is observing so that he can experience what the members of the group experience, the observation is called as the </a:t>
            </a:r>
            <a:r>
              <a:rPr lang="en-US" sz="2400" b="1" dirty="0" smtClean="0">
                <a:latin typeface="Times New Roman" pitchFamily="18" charset="0"/>
                <a:cs typeface="Times New Roman" pitchFamily="18" charset="0"/>
              </a:rPr>
              <a:t>participant observation</a:t>
            </a:r>
            <a:r>
              <a:rPr lang="en-US" sz="2400" dirty="0" smtClean="0">
                <a:latin typeface="Times New Roman" pitchFamily="18" charset="0"/>
                <a:cs typeface="Times New Roman" pitchFamily="18" charset="0"/>
              </a:rPr>
              <a:t>. </a:t>
            </a:r>
          </a:p>
          <a:p>
            <a:pPr algn="just">
              <a:buFont typeface="Arial" pitchFamily="34" charset="0"/>
              <a:buChar char="•"/>
            </a:pPr>
            <a:r>
              <a:rPr lang="en-US" sz="2400" dirty="0" smtClean="0">
                <a:latin typeface="Times New Roman" pitchFamily="18" charset="0"/>
                <a:cs typeface="Times New Roman" pitchFamily="18" charset="0"/>
              </a:rPr>
              <a:t>But when the observer observes as a detached emissary without any attempt on his part to experience through participation what others feel, the observation of this type is often termed as </a:t>
            </a:r>
            <a:r>
              <a:rPr lang="en-US" sz="2400" b="1" dirty="0" smtClean="0">
                <a:latin typeface="Times New Roman" pitchFamily="18" charset="0"/>
                <a:cs typeface="Times New Roman" pitchFamily="18" charset="0"/>
              </a:rPr>
              <a:t>non-participant observation.</a:t>
            </a:r>
          </a:p>
          <a:p>
            <a:pPr algn="just"/>
            <a:r>
              <a:rPr lang="en-US" sz="2400" dirty="0" smtClean="0">
                <a:latin typeface="Times New Roman" pitchFamily="18" charset="0"/>
                <a:cs typeface="Times New Roman" pitchFamily="18" charset="0"/>
              </a:rPr>
              <a:t>There are several merits of the participant type of observation: </a:t>
            </a:r>
          </a:p>
          <a:p>
            <a:pPr algn="just"/>
            <a:r>
              <a:rPr lang="en-US" sz="2400" dirty="0" smtClean="0">
                <a:latin typeface="Times New Roman" pitchFamily="18" charset="0"/>
                <a:cs typeface="Times New Roman" pitchFamily="18" charset="0"/>
              </a:rPr>
              <a:t>(i) The researcher is enabled to record the natural behaviour of the group. </a:t>
            </a:r>
          </a:p>
          <a:p>
            <a:pPr algn="just"/>
            <a:r>
              <a:rPr lang="en-US" sz="2400" dirty="0" smtClean="0">
                <a:latin typeface="Times New Roman" pitchFamily="18" charset="0"/>
                <a:cs typeface="Times New Roman" pitchFamily="18" charset="0"/>
              </a:rPr>
              <a:t>(ii) The researcher can even gather information which could not easily be obtained if he observes in a disinterested fashion. </a:t>
            </a:r>
          </a:p>
          <a:p>
            <a:pPr algn="just"/>
            <a:r>
              <a:rPr lang="en-US" sz="2400" dirty="0" smtClean="0">
                <a:latin typeface="Times New Roman" pitchFamily="18" charset="0"/>
                <a:cs typeface="Times New Roman" pitchFamily="18" charset="0"/>
              </a:rPr>
              <a:t>(iii) The researcher can even verify the truth of statements made by informants in the context of a questionnaire or a schedule.</a:t>
            </a:r>
          </a:p>
          <a:p>
            <a:pPr algn="just">
              <a:buNone/>
            </a:pP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400"/>
            <a:ext cx="7772400" cy="533400"/>
          </a:xfrm>
        </p:spPr>
        <p:txBody>
          <a:bodyPr>
            <a:noAutofit/>
          </a:bodyPr>
          <a:lstStyle/>
          <a:p>
            <a:r>
              <a:rPr lang="en-US" sz="3200" dirty="0" smtClean="0">
                <a:latin typeface="Times New Roman" pitchFamily="18" charset="0"/>
                <a:cs typeface="Times New Roman" pitchFamily="18" charset="0"/>
              </a:rPr>
              <a:t>Conti…</a:t>
            </a:r>
            <a:endParaRPr lang="en-US" sz="32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152400" y="762000"/>
            <a:ext cx="8991600" cy="5867400"/>
          </a:xfrm>
        </p:spPr>
        <p:txBody>
          <a:bodyPr/>
          <a:lstStyle/>
          <a:p>
            <a:pPr>
              <a:buFont typeface="Wingdings" pitchFamily="2" charset="2"/>
              <a:buChar char="v"/>
            </a:pPr>
            <a:r>
              <a:rPr lang="en-US" sz="2800" b="1" dirty="0" smtClean="0">
                <a:latin typeface="Times New Roman" pitchFamily="18" charset="0"/>
                <a:cs typeface="Times New Roman" pitchFamily="18" charset="0"/>
              </a:rPr>
              <a:t>Interview Method</a:t>
            </a:r>
          </a:p>
          <a:p>
            <a:pPr algn="just"/>
            <a:r>
              <a:rPr lang="en-US" sz="2400" dirty="0" smtClean="0">
                <a:latin typeface="Times New Roman" pitchFamily="18" charset="0"/>
                <a:cs typeface="Times New Roman" pitchFamily="18" charset="0"/>
              </a:rPr>
              <a:t>The interview method of collecting data involves presentation of oral-verbal stimuli and reply in terms of oral-verbal responses. </a:t>
            </a:r>
          </a:p>
          <a:p>
            <a:pPr algn="just"/>
            <a:r>
              <a:rPr lang="en-US" sz="2400" dirty="0" smtClean="0">
                <a:latin typeface="Times New Roman" pitchFamily="18" charset="0"/>
                <a:cs typeface="Times New Roman" pitchFamily="18" charset="0"/>
              </a:rPr>
              <a:t>This method can be used through personal interviews and, if possible, through telephone interviews.</a:t>
            </a:r>
          </a:p>
          <a:p>
            <a:pPr algn="just"/>
            <a:r>
              <a:rPr lang="en-US" sz="2400" b="1" dirty="0" smtClean="0">
                <a:latin typeface="Times New Roman" pitchFamily="18" charset="0"/>
                <a:cs typeface="Times New Roman" pitchFamily="18" charset="0"/>
              </a:rPr>
              <a:t>(a) Personal interviews: </a:t>
            </a:r>
            <a:r>
              <a:rPr lang="en-US" sz="2400" dirty="0" smtClean="0">
                <a:latin typeface="Times New Roman" pitchFamily="18" charset="0"/>
                <a:cs typeface="Times New Roman" pitchFamily="18" charset="0"/>
              </a:rPr>
              <a:t>Personal interview method requires a person known as the interviewer asking questions generally in a face-to-face contact to the other person or persons.</a:t>
            </a:r>
          </a:p>
          <a:p>
            <a:r>
              <a:rPr lang="en-US" sz="2400" b="1" dirty="0" smtClean="0">
                <a:latin typeface="Times New Roman" pitchFamily="18" charset="0"/>
                <a:cs typeface="Times New Roman" pitchFamily="18" charset="0"/>
              </a:rPr>
              <a:t>The chief merits of the interview method are as follows:</a:t>
            </a:r>
          </a:p>
          <a:p>
            <a:pPr algn="just"/>
            <a:r>
              <a:rPr lang="en-US" sz="2400" dirty="0" smtClean="0"/>
              <a:t>(</a:t>
            </a:r>
            <a:r>
              <a:rPr lang="en-US" sz="2400" dirty="0" smtClean="0">
                <a:latin typeface="Times New Roman" pitchFamily="18" charset="0"/>
                <a:cs typeface="Times New Roman" pitchFamily="18" charset="0"/>
              </a:rPr>
              <a:t>i) More information and that too in greater depth can be obtained.</a:t>
            </a:r>
          </a:p>
          <a:p>
            <a:pPr algn="just"/>
            <a:r>
              <a:rPr lang="en-US" sz="2400" dirty="0" smtClean="0">
                <a:latin typeface="Times New Roman" pitchFamily="18" charset="0"/>
                <a:cs typeface="Times New Roman" pitchFamily="18" charset="0"/>
              </a:rPr>
              <a:t>(ii) Observation method can as well be applied to recording verbal answers to various questions.</a:t>
            </a:r>
          </a:p>
          <a:p>
            <a:pPr algn="just"/>
            <a:r>
              <a:rPr lang="en-US" sz="2400" dirty="0" smtClean="0">
                <a:latin typeface="Times New Roman" pitchFamily="18" charset="0"/>
                <a:cs typeface="Times New Roman" pitchFamily="18" charset="0"/>
              </a:rPr>
              <a:t>(iii) Personal information can as well be obtained easily under this method</a:t>
            </a:r>
            <a:r>
              <a:rPr lang="en-US" sz="2400" dirty="0" smtClean="0"/>
              <a:t>.</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153400" cy="457200"/>
          </a:xfrm>
        </p:spPr>
        <p:txBody>
          <a:bodyPr>
            <a:noAutofit/>
          </a:bodyPr>
          <a:lstStyle/>
          <a:p>
            <a:r>
              <a:rPr lang="en-US" sz="3200" dirty="0" smtClean="0">
                <a:latin typeface="Times New Roman" pitchFamily="18" charset="0"/>
                <a:cs typeface="Times New Roman" pitchFamily="18" charset="0"/>
              </a:rPr>
              <a:t>Conti…</a:t>
            </a:r>
            <a:endParaRPr lang="en-US" sz="32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0" y="533400"/>
            <a:ext cx="8991600" cy="6324600"/>
          </a:xfrm>
        </p:spPr>
        <p:txBody>
          <a:bodyPr>
            <a:noAutofit/>
          </a:bodyPr>
          <a:lstStyle/>
          <a:p>
            <a:pPr algn="just">
              <a:buFont typeface="Arial" pitchFamily="34" charset="0"/>
              <a:buChar char="•"/>
            </a:pPr>
            <a:r>
              <a:rPr lang="en-US" sz="2400" b="1" dirty="0" smtClean="0">
                <a:latin typeface="Times New Roman" pitchFamily="18" charset="0"/>
                <a:cs typeface="Times New Roman" pitchFamily="18" charset="0"/>
              </a:rPr>
              <a:t>(b) Telephone interviews: </a:t>
            </a:r>
            <a:r>
              <a:rPr lang="en-US" sz="2400" dirty="0" smtClean="0">
                <a:latin typeface="Times New Roman" pitchFamily="18" charset="0"/>
                <a:cs typeface="Times New Roman" pitchFamily="18" charset="0"/>
              </a:rPr>
              <a:t>This method of collecting information consists in contacting respondents on telephone itself.</a:t>
            </a:r>
          </a:p>
          <a:p>
            <a:pPr algn="just">
              <a:buFont typeface="Arial" pitchFamily="34" charset="0"/>
              <a:buChar char="•"/>
            </a:pPr>
            <a:r>
              <a:rPr lang="en-US" sz="2400" dirty="0" smtClean="0">
                <a:latin typeface="Times New Roman" pitchFamily="18" charset="0"/>
                <a:cs typeface="Times New Roman" pitchFamily="18" charset="0"/>
              </a:rPr>
              <a:t> It is used in industrial surveys, particularly in developed regions. </a:t>
            </a:r>
          </a:p>
          <a:p>
            <a:pPr algn="just">
              <a:buFont typeface="Arial" pitchFamily="34" charset="0"/>
              <a:buChar char="•"/>
            </a:pPr>
            <a:r>
              <a:rPr lang="en-US" sz="2400" b="1" dirty="0" smtClean="0">
                <a:latin typeface="Times New Roman" pitchFamily="18" charset="0"/>
                <a:cs typeface="Times New Roman" pitchFamily="18" charset="0"/>
              </a:rPr>
              <a:t>The chief merits of such a system are:</a:t>
            </a:r>
          </a:p>
          <a:p>
            <a:pPr algn="just"/>
            <a:r>
              <a:rPr lang="en-US" sz="2400" dirty="0" smtClean="0">
                <a:latin typeface="Times New Roman" pitchFamily="18" charset="0"/>
                <a:cs typeface="Times New Roman" pitchFamily="18" charset="0"/>
              </a:rPr>
              <a:t>1. It is more flexible in comparison to mailing method.</a:t>
            </a:r>
          </a:p>
          <a:p>
            <a:pPr algn="just"/>
            <a:r>
              <a:rPr lang="en-US" sz="2400" dirty="0" smtClean="0">
                <a:latin typeface="Times New Roman" pitchFamily="18" charset="0"/>
                <a:cs typeface="Times New Roman" pitchFamily="18" charset="0"/>
              </a:rPr>
              <a:t>2. It is faster than other methods i.e., a quick way of obtaining information.</a:t>
            </a:r>
          </a:p>
          <a:p>
            <a:pPr algn="just"/>
            <a:r>
              <a:rPr lang="en-US" sz="2400" dirty="0" smtClean="0">
                <a:latin typeface="Times New Roman" pitchFamily="18" charset="0"/>
                <a:cs typeface="Times New Roman" pitchFamily="18" charset="0"/>
              </a:rPr>
              <a:t>3. It is cheaper than personal interviewing method; here the cost per response is relatively low.</a:t>
            </a:r>
          </a:p>
          <a:p>
            <a:pPr algn="just"/>
            <a:r>
              <a:rPr lang="en-US" sz="2400" dirty="0" smtClean="0">
                <a:latin typeface="Times New Roman" pitchFamily="18" charset="0"/>
                <a:cs typeface="Times New Roman" pitchFamily="18" charset="0"/>
              </a:rPr>
              <a:t>4. Recall is easy , callbacks are simple and economical.</a:t>
            </a:r>
          </a:p>
          <a:p>
            <a:pPr algn="just"/>
            <a:r>
              <a:rPr lang="en-US" sz="2400" dirty="0" smtClean="0">
                <a:latin typeface="Times New Roman" pitchFamily="18" charset="0"/>
                <a:cs typeface="Times New Roman" pitchFamily="18" charset="0"/>
              </a:rPr>
              <a:t>5.Replies can be recorded without causing embarrassment to respondents.</a:t>
            </a:r>
          </a:p>
          <a:p>
            <a:pPr algn="just"/>
            <a:r>
              <a:rPr lang="en-US" sz="2400" dirty="0" smtClean="0">
                <a:latin typeface="Times New Roman" pitchFamily="18" charset="0"/>
                <a:cs typeface="Times New Roman" pitchFamily="18" charset="0"/>
              </a:rPr>
              <a:t>6. Interviewer can explain requirements more easily.</a:t>
            </a:r>
          </a:p>
          <a:p>
            <a:pPr algn="just"/>
            <a:r>
              <a:rPr lang="en-US" sz="2400" dirty="0" smtClean="0">
                <a:latin typeface="Times New Roman" pitchFamily="18" charset="0"/>
                <a:cs typeface="Times New Roman" pitchFamily="18" charset="0"/>
              </a:rPr>
              <a:t>7.No field staff is required.</a:t>
            </a:r>
          </a:p>
          <a:p>
            <a:pPr algn="just"/>
            <a:r>
              <a:rPr lang="en-US" sz="2400" dirty="0" smtClean="0">
                <a:latin typeface="Times New Roman" pitchFamily="18" charset="0"/>
                <a:cs typeface="Times New Roman" pitchFamily="18" charset="0"/>
              </a:rPr>
              <a:t>8. Representative and wider distribution of sample is possible.</a:t>
            </a:r>
          </a:p>
          <a:p>
            <a:pPr algn="just"/>
            <a:endParaRPr lang="en-U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smtClean="0">
                <a:latin typeface="Times New Roman" pitchFamily="18" charset="0"/>
                <a:cs typeface="Times New Roman" pitchFamily="18" charset="0"/>
              </a:rPr>
              <a:t>COLLECTION OF DATA THROUGH QUESTIONNAIRES</a:t>
            </a:r>
            <a:endParaRPr lang="en-US" sz="32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228600" y="1447800"/>
            <a:ext cx="8610600" cy="5105400"/>
          </a:xfrm>
        </p:spPr>
        <p:txBody>
          <a:bodyPr>
            <a:normAutofit lnSpcReduction="10000"/>
          </a:bodyPr>
          <a:lstStyle/>
          <a:p>
            <a:pPr algn="just"/>
            <a:r>
              <a:rPr lang="en-US" sz="2400" dirty="0" smtClean="0">
                <a:latin typeface="Times New Roman" pitchFamily="18" charset="0"/>
                <a:cs typeface="Times New Roman" pitchFamily="18" charset="0"/>
              </a:rPr>
              <a:t>This method of data collection is quite popular, particularly in case of big enquiries. </a:t>
            </a:r>
          </a:p>
          <a:p>
            <a:pPr algn="just"/>
            <a:r>
              <a:rPr lang="en-US" sz="2400" dirty="0" smtClean="0">
                <a:latin typeface="Times New Roman" pitchFamily="18" charset="0"/>
                <a:cs typeface="Times New Roman" pitchFamily="18" charset="0"/>
              </a:rPr>
              <a:t>It is being adopted by private individuals, research workers, private and public organisations and even by governments.</a:t>
            </a:r>
          </a:p>
          <a:p>
            <a:pPr algn="just"/>
            <a:r>
              <a:rPr lang="en-US" sz="2400" b="1" dirty="0" smtClean="0">
                <a:latin typeface="Times New Roman" pitchFamily="18" charset="0"/>
                <a:cs typeface="Times New Roman" pitchFamily="18" charset="0"/>
              </a:rPr>
              <a:t>The merits claimed on behalf of this method are as follows</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1. There is low cost even when the universe is large and is widely spread geographically.</a:t>
            </a:r>
          </a:p>
          <a:p>
            <a:pPr algn="just"/>
            <a:r>
              <a:rPr lang="en-US" sz="2400" dirty="0" smtClean="0">
                <a:latin typeface="Times New Roman" pitchFamily="18" charset="0"/>
                <a:cs typeface="Times New Roman" pitchFamily="18" charset="0"/>
              </a:rPr>
              <a:t>2.It is free from the bias of the interviewer; answers are in respondents’ own words.</a:t>
            </a:r>
          </a:p>
          <a:p>
            <a:pPr algn="just"/>
            <a:r>
              <a:rPr lang="en-US" sz="2400" dirty="0" smtClean="0">
                <a:latin typeface="Times New Roman" pitchFamily="18" charset="0"/>
                <a:cs typeface="Times New Roman" pitchFamily="18" charset="0"/>
              </a:rPr>
              <a:t>3. Respondents have adequate time to give well thought out answers.</a:t>
            </a:r>
          </a:p>
          <a:p>
            <a:pPr algn="just"/>
            <a:r>
              <a:rPr lang="en-US" sz="2400" dirty="0" smtClean="0">
                <a:latin typeface="Times New Roman" pitchFamily="18" charset="0"/>
                <a:cs typeface="Times New Roman" pitchFamily="18" charset="0"/>
              </a:rPr>
              <a:t>4. Respondents, who are not easily approachable, can also be reached conveniently.</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533400"/>
          </a:xfrm>
        </p:spPr>
        <p:txBody>
          <a:bodyPr>
            <a:noAutofit/>
          </a:bodyPr>
          <a:lstStyle/>
          <a:p>
            <a:r>
              <a:rPr lang="en-US" sz="3200" dirty="0" smtClean="0">
                <a:latin typeface="Times New Roman" pitchFamily="18" charset="0"/>
                <a:cs typeface="Times New Roman" pitchFamily="18" charset="0"/>
              </a:rPr>
              <a:t>Conti…</a:t>
            </a:r>
            <a:endParaRPr lang="en-US" sz="32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228600" y="1066800"/>
            <a:ext cx="8686800" cy="5562600"/>
          </a:xfrm>
        </p:spPr>
        <p:txBody>
          <a:bodyPr>
            <a:normAutofit/>
          </a:bodyPr>
          <a:lstStyle/>
          <a:p>
            <a:pPr algn="just"/>
            <a:r>
              <a:rPr lang="en-US" sz="2400" b="1" dirty="0" smtClean="0">
                <a:latin typeface="Times New Roman" pitchFamily="18" charset="0"/>
                <a:cs typeface="Times New Roman" pitchFamily="18" charset="0"/>
              </a:rPr>
              <a:t>Main aspects of a questionnaire: </a:t>
            </a:r>
            <a:r>
              <a:rPr lang="en-US" sz="2400" dirty="0" smtClean="0">
                <a:latin typeface="Times New Roman" pitchFamily="18" charset="0"/>
                <a:cs typeface="Times New Roman" pitchFamily="18" charset="0"/>
              </a:rPr>
              <a:t>Quite often questionnaire is considered as the heart of a survey operation.</a:t>
            </a:r>
          </a:p>
          <a:p>
            <a:pPr marL="457200" indent="-457200" algn="just">
              <a:buFont typeface="+mj-lt"/>
              <a:buAutoNum type="arabicPeriod"/>
            </a:pPr>
            <a:r>
              <a:rPr lang="en-US" sz="2400" b="1" dirty="0" smtClean="0">
                <a:latin typeface="Times New Roman" pitchFamily="18" charset="0"/>
                <a:cs typeface="Times New Roman" pitchFamily="18" charset="0"/>
              </a:rPr>
              <a:t>General form: </a:t>
            </a:r>
            <a:r>
              <a:rPr lang="en-US" sz="2400" dirty="0" smtClean="0">
                <a:latin typeface="Times New Roman" pitchFamily="18" charset="0"/>
                <a:cs typeface="Times New Roman" pitchFamily="18" charset="0"/>
              </a:rPr>
              <a:t>So far as the general form of a questionnaire is concerned, it can either be structured or unstructured questionnaire.</a:t>
            </a:r>
          </a:p>
          <a:p>
            <a:pPr marL="457200" indent="-457200" algn="just">
              <a:buFont typeface="+mj-lt"/>
              <a:buAutoNum type="arabicPeriod"/>
            </a:pPr>
            <a:r>
              <a:rPr lang="en-US" sz="2400" b="1" dirty="0" smtClean="0">
                <a:latin typeface="Times New Roman" pitchFamily="18" charset="0"/>
                <a:cs typeface="Times New Roman" pitchFamily="18" charset="0"/>
              </a:rPr>
              <a:t>Question sequence: </a:t>
            </a:r>
            <a:r>
              <a:rPr lang="en-US" sz="2400" dirty="0" smtClean="0">
                <a:latin typeface="Times New Roman" pitchFamily="18" charset="0"/>
                <a:cs typeface="Times New Roman" pitchFamily="18" charset="0"/>
              </a:rPr>
              <a:t>In order to make the questionnaire effective and to ensure quality to the replies received, a researcher should pay attention to the question-sequence in preparing the questionnaire</a:t>
            </a:r>
            <a:r>
              <a:rPr lang="en-US" sz="2400" dirty="0" smtClean="0"/>
              <a:t>.</a:t>
            </a:r>
          </a:p>
          <a:p>
            <a:pPr marL="457200" indent="-457200" algn="just">
              <a:buFont typeface="+mj-lt"/>
              <a:buAutoNum type="arabicPeriod"/>
            </a:pPr>
            <a:r>
              <a:rPr lang="en-US" sz="2400" b="1" dirty="0" smtClean="0">
                <a:latin typeface="Times New Roman" pitchFamily="18" charset="0"/>
                <a:cs typeface="Times New Roman" pitchFamily="18" charset="0"/>
              </a:rPr>
              <a:t>Question formulation and wording: </a:t>
            </a:r>
            <a:r>
              <a:rPr lang="en-US" sz="2400" dirty="0" smtClean="0">
                <a:latin typeface="Times New Roman" pitchFamily="18" charset="0"/>
                <a:cs typeface="Times New Roman" pitchFamily="18" charset="0"/>
              </a:rPr>
              <a:t>With regard to this aspect of questionnaire, the researcher should note that each question must be very clear for any sort of misunderstanding can do irreparable harm to a survey.</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772400" cy="1295400"/>
          </a:xfrm>
        </p:spPr>
        <p:txBody>
          <a:bodyPr>
            <a:normAutofit/>
          </a:bodyPr>
          <a:lstStyle/>
          <a:p>
            <a:pPr algn="ctr"/>
            <a:r>
              <a:rPr lang="en-US" sz="3200" dirty="0" smtClean="0">
                <a:latin typeface="Times New Roman" pitchFamily="18" charset="0"/>
                <a:cs typeface="Times New Roman" pitchFamily="18" charset="0"/>
              </a:rPr>
              <a:t>COLLECTION OF DATA THROUGH SCHEDULES</a:t>
            </a:r>
            <a:endParaRPr lang="en-US" sz="32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228600" y="1295400"/>
            <a:ext cx="8686800" cy="5334000"/>
          </a:xfrm>
        </p:spPr>
        <p:txBody>
          <a:bodyPr>
            <a:normAutofit/>
          </a:bodyPr>
          <a:lstStyle/>
          <a:p>
            <a:pPr algn="just"/>
            <a:r>
              <a:rPr lang="en-US" sz="2400" dirty="0" smtClean="0">
                <a:latin typeface="Times New Roman" pitchFamily="18" charset="0"/>
                <a:cs typeface="Times New Roman" pitchFamily="18" charset="0"/>
              </a:rPr>
              <a:t>This method of data collection is very much like the collection of data through questionnaire, with little difference which lies in the fact that schedules (proforma containing a set of questions) are being filled in by the enumerators who are specially appointed for the purpose.</a:t>
            </a:r>
          </a:p>
          <a:p>
            <a:pPr algn="just"/>
            <a:r>
              <a:rPr lang="en-US" sz="2400" dirty="0" smtClean="0">
                <a:latin typeface="Times New Roman" pitchFamily="18" charset="0"/>
                <a:cs typeface="Times New Roman" pitchFamily="18" charset="0"/>
              </a:rPr>
              <a:t>This method requires the selection of enumerators for filling up schedules or assisting respondents to fill up schedules and as such enumerators should be very carefully selected.</a:t>
            </a:r>
          </a:p>
          <a:p>
            <a:pPr algn="just"/>
            <a:r>
              <a:rPr lang="en-US" sz="2400" dirty="0" smtClean="0">
                <a:latin typeface="Times New Roman" pitchFamily="18" charset="0"/>
                <a:cs typeface="Times New Roman" pitchFamily="18" charset="0"/>
              </a:rPr>
              <a:t>This method of data collection is very useful in extensive enquiries and can lead to fairly reliable results.</a:t>
            </a:r>
          </a:p>
          <a:p>
            <a:pPr algn="just"/>
            <a:r>
              <a:rPr lang="en-US" sz="2400" dirty="0" smtClean="0">
                <a:latin typeface="Times New Roman" pitchFamily="18" charset="0"/>
                <a:cs typeface="Times New Roman" pitchFamily="18" charset="0"/>
              </a:rPr>
              <a:t>Population census all over the world is conducted through this method.</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1066800"/>
          </a:xfrm>
        </p:spPr>
        <p:txBody>
          <a:bodyPr>
            <a:noAutofit/>
          </a:bodyPr>
          <a:lstStyle/>
          <a:p>
            <a:pPr algn="ctr"/>
            <a:r>
              <a:rPr lang="en-US" sz="3200" dirty="0" smtClean="0">
                <a:latin typeface="Times New Roman" pitchFamily="18" charset="0"/>
                <a:cs typeface="Times New Roman" pitchFamily="18" charset="0"/>
              </a:rPr>
              <a:t>DIFFERENCE BETWEEN QUESTIONNAIRES AND SCHEDULES</a:t>
            </a:r>
            <a:endParaRPr lang="en-US" sz="32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0" y="1143000"/>
            <a:ext cx="8991600" cy="5715000"/>
          </a:xfrm>
        </p:spPr>
        <p:txBody>
          <a:bodyPr>
            <a:noAutofit/>
          </a:bodyPr>
          <a:lstStyle/>
          <a:p>
            <a:pPr algn="just"/>
            <a:r>
              <a:rPr lang="en-US" sz="2400" dirty="0" smtClean="0">
                <a:latin typeface="Times New Roman" pitchFamily="18" charset="0"/>
                <a:cs typeface="Times New Roman" pitchFamily="18" charset="0"/>
              </a:rPr>
              <a:t>Both questionnaire and schedule are popularly used methods of collecting data in research surveys.</a:t>
            </a:r>
          </a:p>
          <a:p>
            <a:pPr algn="just"/>
            <a:r>
              <a:rPr lang="en-US" sz="2400" dirty="0" smtClean="0">
                <a:latin typeface="Times New Roman" pitchFamily="18" charset="0"/>
                <a:cs typeface="Times New Roman" pitchFamily="18" charset="0"/>
              </a:rPr>
              <a:t>1. The questionnaire is generally sent through mail to informants to be answered as specified in a covering letter, but otherwise without further assistance from the sender.</a:t>
            </a:r>
          </a:p>
          <a:p>
            <a:pPr algn="just"/>
            <a:r>
              <a:rPr lang="en-US" sz="2400" dirty="0" smtClean="0">
                <a:latin typeface="Times New Roman" pitchFamily="18" charset="0"/>
                <a:cs typeface="Times New Roman" pitchFamily="18" charset="0"/>
              </a:rPr>
              <a:t>Questionnaire method can be used only when respondents are literate and cooperative, but in case of schedules the information can be gathered even when the respondents happen to be illiterate.</a:t>
            </a:r>
          </a:p>
          <a:p>
            <a:pPr algn="just"/>
            <a:r>
              <a:rPr lang="en-US" sz="2400" dirty="0" smtClean="0">
                <a:latin typeface="Times New Roman" pitchFamily="18" charset="0"/>
                <a:cs typeface="Times New Roman" pitchFamily="18" charset="0"/>
              </a:rPr>
              <a:t>Wider and more representative distribution of sample is possible under the questionnaire method, but in respect of schedules there usually remains the difficulty in sending enumerators over a relatively wider area.</a:t>
            </a:r>
          </a:p>
          <a:p>
            <a:pPr algn="just"/>
            <a:r>
              <a:rPr lang="en-US" sz="2400" dirty="0" smtClean="0">
                <a:latin typeface="Times New Roman" pitchFamily="18" charset="0"/>
                <a:cs typeface="Times New Roman" pitchFamily="18" charset="0"/>
              </a:rPr>
              <a:t>Along with schedules, observation method can also be used but such a thing is not possible while collecting data through questionnaires.</a:t>
            </a:r>
            <a:endParaRPr lang="en-US" sz="2400"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990600"/>
          </a:xfrm>
        </p:spPr>
        <p:txBody>
          <a:bodyPr>
            <a:normAutofit fontScale="90000"/>
          </a:bodyPr>
          <a:lstStyle/>
          <a:p>
            <a:pPr algn="ctr"/>
            <a:r>
              <a:rPr lang="en-US" sz="3200" dirty="0" smtClean="0">
                <a:latin typeface="Times New Roman" pitchFamily="18" charset="0"/>
                <a:cs typeface="Times New Roman" pitchFamily="18" charset="0"/>
              </a:rPr>
              <a:t>SOME OTHER METHODS OF DATA COLLECTION</a:t>
            </a:r>
            <a:endParaRPr lang="en-US" sz="32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304800" y="1143000"/>
            <a:ext cx="8610600" cy="5334000"/>
          </a:xfrm>
        </p:spPr>
        <p:txBody>
          <a:bodyPr>
            <a:normAutofit/>
          </a:bodyPr>
          <a:lstStyle/>
          <a:p>
            <a:pPr algn="just">
              <a:lnSpc>
                <a:spcPct val="110000"/>
              </a:lnSpc>
            </a:pPr>
            <a:r>
              <a:rPr lang="en-US" sz="2400" dirty="0" smtClean="0">
                <a:latin typeface="Times New Roman" pitchFamily="18" charset="0"/>
                <a:cs typeface="Times New Roman" pitchFamily="18" charset="0"/>
              </a:rPr>
              <a:t>Let us consider some other methods of data collection, particularly used by big business houses in modern times.</a:t>
            </a:r>
          </a:p>
          <a:p>
            <a:pPr algn="just">
              <a:lnSpc>
                <a:spcPct val="110000"/>
              </a:lnSpc>
              <a:buNone/>
            </a:pPr>
            <a:endParaRPr lang="en-US" sz="2400" dirty="0" smtClean="0">
              <a:latin typeface="Times New Roman" pitchFamily="18" charset="0"/>
              <a:cs typeface="Times New Roman" pitchFamily="18" charset="0"/>
            </a:endParaRPr>
          </a:p>
          <a:p>
            <a:pPr algn="just">
              <a:lnSpc>
                <a:spcPct val="110000"/>
              </a:lnSpc>
            </a:pPr>
            <a:r>
              <a:rPr lang="en-US" sz="2400" b="1" dirty="0" smtClean="0">
                <a:latin typeface="Times New Roman" pitchFamily="18" charset="0"/>
                <a:cs typeface="Times New Roman" pitchFamily="18" charset="0"/>
              </a:rPr>
              <a:t>1. Warranty cards.</a:t>
            </a:r>
          </a:p>
          <a:p>
            <a:pPr algn="just">
              <a:lnSpc>
                <a:spcPct val="110000"/>
              </a:lnSpc>
            </a:pPr>
            <a:r>
              <a:rPr lang="en-US" sz="2400" b="1" dirty="0" smtClean="0">
                <a:latin typeface="Times New Roman" pitchFamily="18" charset="0"/>
                <a:cs typeface="Times New Roman" pitchFamily="18" charset="0"/>
              </a:rPr>
              <a:t>2. Distributor or store audits.</a:t>
            </a:r>
          </a:p>
          <a:p>
            <a:pPr algn="just">
              <a:lnSpc>
                <a:spcPct val="110000"/>
              </a:lnSpc>
            </a:pPr>
            <a:r>
              <a:rPr lang="en-US" sz="2400" b="1" dirty="0" smtClean="0">
                <a:latin typeface="Times New Roman" pitchFamily="18" charset="0"/>
                <a:cs typeface="Times New Roman" pitchFamily="18" charset="0"/>
              </a:rPr>
              <a:t>3. Pantry audits.</a:t>
            </a:r>
          </a:p>
          <a:p>
            <a:pPr algn="just">
              <a:lnSpc>
                <a:spcPct val="110000"/>
              </a:lnSpc>
            </a:pPr>
            <a:r>
              <a:rPr lang="en-US" sz="2400" b="1" dirty="0" smtClean="0">
                <a:latin typeface="Times New Roman" pitchFamily="18" charset="0"/>
                <a:cs typeface="Times New Roman" pitchFamily="18" charset="0"/>
              </a:rPr>
              <a:t>4. Consumer panels.</a:t>
            </a:r>
          </a:p>
          <a:p>
            <a:pPr algn="just">
              <a:lnSpc>
                <a:spcPct val="110000"/>
              </a:lnSpc>
            </a:pPr>
            <a:r>
              <a:rPr lang="en-US" sz="2400" b="1" dirty="0" smtClean="0">
                <a:latin typeface="Times New Roman" pitchFamily="18" charset="0"/>
                <a:cs typeface="Times New Roman" pitchFamily="18" charset="0"/>
              </a:rPr>
              <a:t>5. Use of mechanical devices.</a:t>
            </a:r>
          </a:p>
          <a:p>
            <a:pPr algn="just">
              <a:lnSpc>
                <a:spcPct val="110000"/>
              </a:lnSpc>
            </a:pPr>
            <a:r>
              <a:rPr lang="en-US" sz="2400" b="1" dirty="0" smtClean="0">
                <a:latin typeface="Times New Roman" pitchFamily="18" charset="0"/>
                <a:cs typeface="Times New Roman" pitchFamily="18" charset="0"/>
              </a:rPr>
              <a:t>6. Projective techniques.</a:t>
            </a:r>
          </a:p>
          <a:p>
            <a:pPr algn="just">
              <a:lnSpc>
                <a:spcPct val="110000"/>
              </a:lnSpc>
            </a:pPr>
            <a:r>
              <a:rPr lang="en-US" sz="2400" b="1" dirty="0" smtClean="0">
                <a:latin typeface="Times New Roman" pitchFamily="18" charset="0"/>
                <a:cs typeface="Times New Roman" pitchFamily="18" charset="0"/>
              </a:rPr>
              <a:t>7. Depth interviews.</a:t>
            </a:r>
          </a:p>
          <a:p>
            <a:pPr algn="just">
              <a:lnSpc>
                <a:spcPct val="110000"/>
              </a:lnSpc>
            </a:pPr>
            <a:r>
              <a:rPr lang="en-US" sz="2400" b="1" dirty="0" smtClean="0">
                <a:latin typeface="Times New Roman" pitchFamily="18" charset="0"/>
                <a:cs typeface="Times New Roman" pitchFamily="18" charset="0"/>
              </a:rPr>
              <a:t>8. Content-analysis.</a:t>
            </a:r>
            <a:endParaRPr lang="en-US" sz="2400"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400"/>
            <a:ext cx="7772400" cy="533400"/>
          </a:xfrm>
        </p:spPr>
        <p:txBody>
          <a:bodyPr>
            <a:noAutofit/>
          </a:bodyPr>
          <a:lstStyle/>
          <a:p>
            <a:pPr algn="ctr"/>
            <a:r>
              <a:rPr lang="en-US" sz="3200" dirty="0" smtClean="0">
                <a:latin typeface="Times New Roman" pitchFamily="18" charset="0"/>
                <a:cs typeface="Times New Roman" pitchFamily="18" charset="0"/>
              </a:rPr>
              <a:t>Collection of Secondary Data </a:t>
            </a:r>
            <a:endParaRPr lang="en-US" sz="32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228600" y="762000"/>
            <a:ext cx="8686800" cy="6096000"/>
          </a:xfrm>
        </p:spPr>
        <p:txBody>
          <a:bodyPr>
            <a:normAutofit fontScale="85000" lnSpcReduction="20000"/>
          </a:bodyPr>
          <a:lstStyle/>
          <a:p>
            <a:pPr algn="just"/>
            <a:r>
              <a:rPr lang="en-US" sz="2800" dirty="0" smtClean="0">
                <a:latin typeface="Times New Roman" pitchFamily="18" charset="0"/>
                <a:cs typeface="Times New Roman" pitchFamily="18" charset="0"/>
              </a:rPr>
              <a:t>Secondary data means data that are already available i.e., they refer to the data which have already been collected and analyzed by someone else.</a:t>
            </a:r>
          </a:p>
          <a:p>
            <a:pPr algn="just"/>
            <a:r>
              <a:rPr lang="en-US" sz="2800" dirty="0" smtClean="0">
                <a:latin typeface="Times New Roman" pitchFamily="18" charset="0"/>
                <a:cs typeface="Times New Roman" pitchFamily="18" charset="0"/>
              </a:rPr>
              <a:t> When the researcher utilizes secondary data, then he has to look into various sources from where he can obtain them.</a:t>
            </a:r>
          </a:p>
          <a:p>
            <a:pPr algn="just"/>
            <a:r>
              <a:rPr lang="en-US" sz="2800" dirty="0" smtClean="0">
                <a:latin typeface="Times New Roman" pitchFamily="18" charset="0"/>
                <a:cs typeface="Times New Roman" pitchFamily="18" charset="0"/>
              </a:rPr>
              <a:t> Usually published data are available in: </a:t>
            </a:r>
          </a:p>
          <a:p>
            <a:pPr algn="just"/>
            <a:r>
              <a:rPr lang="en-US" sz="2800" dirty="0" smtClean="0">
                <a:latin typeface="Times New Roman" pitchFamily="18" charset="0"/>
                <a:cs typeface="Times New Roman" pitchFamily="18" charset="0"/>
              </a:rPr>
              <a:t>(a) Various publications of the central, state are local governments.</a:t>
            </a:r>
          </a:p>
          <a:p>
            <a:pPr algn="just"/>
            <a:r>
              <a:rPr lang="en-US" sz="2800" dirty="0" smtClean="0">
                <a:latin typeface="Times New Roman" pitchFamily="18" charset="0"/>
                <a:cs typeface="Times New Roman" pitchFamily="18" charset="0"/>
              </a:rPr>
              <a:t>(b) Various publications of foreign governments or of international bodies and their subsidiary organisations.</a:t>
            </a:r>
          </a:p>
          <a:p>
            <a:pPr algn="just"/>
            <a:r>
              <a:rPr lang="en-US" sz="2800" dirty="0" smtClean="0">
                <a:latin typeface="Times New Roman" pitchFamily="18" charset="0"/>
                <a:cs typeface="Times New Roman" pitchFamily="18" charset="0"/>
              </a:rPr>
              <a:t>(c) Technical and trade journals.</a:t>
            </a:r>
          </a:p>
          <a:p>
            <a:pPr algn="just"/>
            <a:r>
              <a:rPr lang="en-US" sz="2800" dirty="0" smtClean="0">
                <a:latin typeface="Times New Roman" pitchFamily="18" charset="0"/>
                <a:cs typeface="Times New Roman" pitchFamily="18" charset="0"/>
              </a:rPr>
              <a:t>(d) Books, magazines and newspapers.</a:t>
            </a:r>
          </a:p>
          <a:p>
            <a:pPr algn="just"/>
            <a:r>
              <a:rPr lang="en-US" sz="2800" dirty="0" smtClean="0">
                <a:latin typeface="Times New Roman" pitchFamily="18" charset="0"/>
                <a:cs typeface="Times New Roman" pitchFamily="18" charset="0"/>
              </a:rPr>
              <a:t> (e) Reports and publications of various associations connected with    business and industry, banks, stock exchanges, etc.</a:t>
            </a:r>
          </a:p>
          <a:p>
            <a:pPr algn="just"/>
            <a:r>
              <a:rPr lang="en-US" sz="2800" dirty="0" smtClean="0">
                <a:latin typeface="Times New Roman" pitchFamily="18" charset="0"/>
                <a:cs typeface="Times New Roman" pitchFamily="18" charset="0"/>
              </a:rPr>
              <a:t> (f) Reports prepared by research scholars, universities, economists, etc. in different fields .</a:t>
            </a:r>
          </a:p>
          <a:p>
            <a:pPr algn="just"/>
            <a:r>
              <a:rPr lang="en-US" sz="2800" dirty="0" smtClean="0">
                <a:latin typeface="Times New Roman" pitchFamily="18" charset="0"/>
                <a:cs typeface="Times New Roman" pitchFamily="18" charset="0"/>
              </a:rPr>
              <a:t> (g) Public records and statistics, historical documents, and other sources of published information</a:t>
            </a:r>
            <a:r>
              <a:rPr lang="en-US" dirty="0" smtClean="0"/>
              <a:t>.</a:t>
            </a:r>
            <a:endParaRPr lang="en-US"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077200" cy="533400"/>
          </a:xfrm>
        </p:spPr>
        <p:txBody>
          <a:bodyPr>
            <a:noAutofit/>
          </a:bodyPr>
          <a:lstStyle/>
          <a:p>
            <a:r>
              <a:rPr lang="en-US" sz="3200" dirty="0" smtClean="0">
                <a:latin typeface="Times New Roman" pitchFamily="18" charset="0"/>
                <a:cs typeface="Times New Roman" pitchFamily="18" charset="0"/>
              </a:rPr>
              <a:t>Conti…</a:t>
            </a:r>
            <a:endParaRPr lang="en-US" sz="32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0" y="609600"/>
            <a:ext cx="8991600" cy="5943600"/>
          </a:xfrm>
        </p:spPr>
        <p:txBody>
          <a:bodyPr>
            <a:normAutofit fontScale="92500" lnSpcReduction="10000"/>
          </a:bodyPr>
          <a:lstStyle/>
          <a:p>
            <a:pPr algn="just"/>
            <a:r>
              <a:rPr lang="en-US" dirty="0" smtClean="0">
                <a:latin typeface="Times New Roman" pitchFamily="18" charset="0"/>
                <a:cs typeface="Times New Roman" pitchFamily="18" charset="0"/>
              </a:rPr>
              <a:t>By way of caution, the researcher, before using secondary data, must see that they possess following characteristics:</a:t>
            </a:r>
          </a:p>
          <a:p>
            <a:pPr algn="just">
              <a:buNone/>
            </a:pPr>
            <a:r>
              <a:rPr lang="en-US" b="1" dirty="0" smtClean="0">
                <a:latin typeface="Times New Roman" pitchFamily="18" charset="0"/>
                <a:cs typeface="Times New Roman" pitchFamily="18" charset="0"/>
              </a:rPr>
              <a:t>   1. Reliability of data: </a:t>
            </a:r>
            <a:r>
              <a:rPr lang="en-US" dirty="0" smtClean="0">
                <a:latin typeface="Times New Roman" pitchFamily="18" charset="0"/>
                <a:cs typeface="Times New Roman" pitchFamily="18" charset="0"/>
              </a:rPr>
              <a:t>The reliability can be tested by finding out such things about the said data: </a:t>
            </a:r>
          </a:p>
          <a:p>
            <a:pPr algn="just"/>
            <a:r>
              <a:rPr lang="en-US" dirty="0" smtClean="0">
                <a:latin typeface="Times New Roman" pitchFamily="18" charset="0"/>
                <a:cs typeface="Times New Roman" pitchFamily="18" charset="0"/>
              </a:rPr>
              <a:t>(a) Who collected the data?</a:t>
            </a:r>
          </a:p>
          <a:p>
            <a:pPr algn="just"/>
            <a:r>
              <a:rPr lang="en-US" dirty="0" smtClean="0">
                <a:latin typeface="Times New Roman" pitchFamily="18" charset="0"/>
                <a:cs typeface="Times New Roman" pitchFamily="18" charset="0"/>
              </a:rPr>
              <a:t> (b) What were the sources of data? </a:t>
            </a:r>
          </a:p>
          <a:p>
            <a:pPr algn="just"/>
            <a:r>
              <a:rPr lang="en-US" dirty="0" smtClean="0">
                <a:latin typeface="Times New Roman" pitchFamily="18" charset="0"/>
                <a:cs typeface="Times New Roman" pitchFamily="18" charset="0"/>
              </a:rPr>
              <a:t>(c) Were they collected by using proper methods </a:t>
            </a:r>
          </a:p>
          <a:p>
            <a:pPr algn="just"/>
            <a:r>
              <a:rPr lang="en-US" dirty="0" smtClean="0">
                <a:latin typeface="Times New Roman" pitchFamily="18" charset="0"/>
                <a:cs typeface="Times New Roman" pitchFamily="18" charset="0"/>
              </a:rPr>
              <a:t>(d) At what time were they collected?</a:t>
            </a:r>
          </a:p>
          <a:p>
            <a:pPr algn="just"/>
            <a:r>
              <a:rPr lang="en-US" dirty="0" smtClean="0">
                <a:latin typeface="Times New Roman" pitchFamily="18" charset="0"/>
                <a:cs typeface="Times New Roman" pitchFamily="18" charset="0"/>
              </a:rPr>
              <a:t>(e) Was there any bias of the compiler?</a:t>
            </a:r>
          </a:p>
          <a:p>
            <a:pPr algn="just"/>
            <a:r>
              <a:rPr lang="en-US" dirty="0" smtClean="0">
                <a:latin typeface="Times New Roman" pitchFamily="18" charset="0"/>
                <a:cs typeface="Times New Roman" pitchFamily="18" charset="0"/>
              </a:rPr>
              <a:t>(f) What level of accuracy was desired? Was it achieved ?</a:t>
            </a:r>
          </a:p>
          <a:p>
            <a:pPr algn="just">
              <a:buNone/>
            </a:pPr>
            <a:r>
              <a:rPr lang="en-US" b="1" dirty="0" smtClean="0">
                <a:latin typeface="Times New Roman" pitchFamily="18" charset="0"/>
                <a:cs typeface="Times New Roman" pitchFamily="18" charset="0"/>
              </a:rPr>
              <a:t>  2. Suitability of data: </a:t>
            </a:r>
            <a:r>
              <a:rPr lang="en-US" dirty="0" smtClean="0">
                <a:latin typeface="Times New Roman" pitchFamily="18" charset="0"/>
                <a:cs typeface="Times New Roman" pitchFamily="18" charset="0"/>
              </a:rPr>
              <a:t>The data that are suitable for one enquiry may not necessarily be found suitable in another enquiry.</a:t>
            </a:r>
          </a:p>
          <a:p>
            <a:pPr algn="just">
              <a:buNone/>
            </a:pPr>
            <a:r>
              <a:rPr lang="en-US" b="1" dirty="0" smtClean="0">
                <a:latin typeface="Times New Roman" pitchFamily="18" charset="0"/>
                <a:cs typeface="Times New Roman" pitchFamily="18" charset="0"/>
              </a:rPr>
              <a:t>  3. Adequacy of data: </a:t>
            </a:r>
            <a:r>
              <a:rPr lang="en-US" dirty="0" smtClean="0">
                <a:latin typeface="Times New Roman" pitchFamily="18" charset="0"/>
                <a:cs typeface="Times New Roman" pitchFamily="18" charset="0"/>
              </a:rPr>
              <a:t>If the level of accuracy achieved in data is found inadequate for the purpose of the present enquiry, they will be considered as inadequate and should not be used by the researcher.</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pPr algn="ctr"/>
            <a:r>
              <a:rPr lang="en-US" sz="3200" dirty="0">
                <a:latin typeface="Times New Roman" pitchFamily="18" charset="0"/>
                <a:cs typeface="Times New Roman" pitchFamily="18" charset="0"/>
              </a:rPr>
              <a:t>IMPLICATIONS OF A SAMPLE DESIGN</a:t>
            </a:r>
          </a:p>
        </p:txBody>
      </p:sp>
      <p:sp>
        <p:nvSpPr>
          <p:cNvPr id="3" name="Content Placeholder 2"/>
          <p:cNvSpPr>
            <a:spLocks noGrp="1"/>
          </p:cNvSpPr>
          <p:nvPr>
            <p:ph sz="quarter" idx="1"/>
          </p:nvPr>
        </p:nvSpPr>
        <p:spPr>
          <a:xfrm>
            <a:off x="457200" y="1143000"/>
            <a:ext cx="8229600" cy="4983163"/>
          </a:xfrm>
        </p:spPr>
        <p:txBody>
          <a:bodyPr>
            <a:normAutofit/>
          </a:bodyPr>
          <a:lstStyle/>
          <a:p>
            <a:pPr algn="just">
              <a:lnSpc>
                <a:spcPct val="150000"/>
              </a:lnSpc>
            </a:pPr>
            <a:r>
              <a:rPr lang="en-US" sz="2400" dirty="0">
                <a:latin typeface="Times New Roman" pitchFamily="18" charset="0"/>
                <a:cs typeface="Times New Roman" pitchFamily="18" charset="0"/>
              </a:rPr>
              <a:t>A sample design is a definite plan for obtaining a sample from a given population.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It </a:t>
            </a:r>
            <a:r>
              <a:rPr lang="en-US" sz="2400" dirty="0">
                <a:latin typeface="Times New Roman" pitchFamily="18" charset="0"/>
                <a:cs typeface="Times New Roman" pitchFamily="18" charset="0"/>
              </a:rPr>
              <a:t>refers to </a:t>
            </a:r>
            <a:r>
              <a:rPr lang="en-US" sz="2400" dirty="0" smtClean="0">
                <a:latin typeface="Times New Roman" pitchFamily="18" charset="0"/>
                <a:cs typeface="Times New Roman" pitchFamily="18" charset="0"/>
              </a:rPr>
              <a:t>the technique </a:t>
            </a:r>
            <a:r>
              <a:rPr lang="en-US" sz="2400" dirty="0">
                <a:latin typeface="Times New Roman" pitchFamily="18" charset="0"/>
                <a:cs typeface="Times New Roman" pitchFamily="18" charset="0"/>
              </a:rPr>
              <a:t>or the procedure the researcher would adopt in selecting items for the sample.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Sample design </a:t>
            </a:r>
            <a:r>
              <a:rPr lang="en-US" sz="2400" dirty="0">
                <a:latin typeface="Times New Roman" pitchFamily="18" charset="0"/>
                <a:cs typeface="Times New Roman" pitchFamily="18" charset="0"/>
              </a:rPr>
              <a:t>may as well lay down the number of items to be included in the sample i.e., the size of </a:t>
            </a:r>
            <a:r>
              <a:rPr lang="en-US" sz="2400" dirty="0" smtClean="0">
                <a:latin typeface="Times New Roman" pitchFamily="18" charset="0"/>
                <a:cs typeface="Times New Roman" pitchFamily="18" charset="0"/>
              </a:rPr>
              <a:t>the sample</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Sample </a:t>
            </a:r>
            <a:r>
              <a:rPr lang="en-US" sz="2400" dirty="0">
                <a:latin typeface="Times New Roman" pitchFamily="18" charset="0"/>
                <a:cs typeface="Times New Roman" pitchFamily="18" charset="0"/>
              </a:rPr>
              <a:t>design is determined before data are collected</a:t>
            </a:r>
            <a:r>
              <a:rPr lang="en-US" dirty="0"/>
              <a: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1295400"/>
          </a:xfrm>
        </p:spPr>
        <p:txBody>
          <a:bodyPr>
            <a:noAutofit/>
          </a:bodyPr>
          <a:lstStyle/>
          <a:p>
            <a:pPr algn="ctr"/>
            <a:r>
              <a:rPr lang="en-US" sz="3200" dirty="0" smtClean="0">
                <a:latin typeface="Times New Roman" pitchFamily="18" charset="0"/>
                <a:cs typeface="Times New Roman" pitchFamily="18" charset="0"/>
              </a:rPr>
              <a:t>SELECTION OF APPROPRIATE METHOD FOR DATA COLLECTION</a:t>
            </a:r>
            <a:endParaRPr lang="en-US" sz="32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228600" y="1447800"/>
            <a:ext cx="8686800" cy="5105400"/>
          </a:xfrm>
        </p:spPr>
        <p:txBody>
          <a:bodyPr>
            <a:normAutofit lnSpcReduction="10000"/>
          </a:bodyPr>
          <a:lstStyle/>
          <a:p>
            <a:pPr algn="just"/>
            <a:r>
              <a:rPr lang="en-US" sz="2400" dirty="0" smtClean="0">
                <a:latin typeface="Times New Roman" pitchFamily="18" charset="0"/>
                <a:cs typeface="Times New Roman" pitchFamily="18" charset="0"/>
              </a:rPr>
              <a:t>Thus, there are various methods of data collection. As such the researcher must judiciously select the method/methods for his own study, keeping in view the following factors:</a:t>
            </a:r>
          </a:p>
          <a:p>
            <a:pPr algn="just"/>
            <a:r>
              <a:rPr lang="en-US" sz="2400" b="1" dirty="0" smtClean="0">
                <a:latin typeface="Times New Roman" pitchFamily="18" charset="0"/>
                <a:cs typeface="Times New Roman" pitchFamily="18" charset="0"/>
              </a:rPr>
              <a:t>1. Nature, scope and object of enquiry: </a:t>
            </a:r>
            <a:r>
              <a:rPr lang="en-US" sz="2400" dirty="0" smtClean="0">
                <a:latin typeface="Times New Roman" pitchFamily="18" charset="0"/>
                <a:cs typeface="Times New Roman" pitchFamily="18" charset="0"/>
              </a:rPr>
              <a:t>This constitutes the most important factor affecting the choice of a particular method.</a:t>
            </a:r>
          </a:p>
          <a:p>
            <a:pPr algn="just"/>
            <a:r>
              <a:rPr lang="en-US" sz="2400" b="1" dirty="0" smtClean="0">
                <a:latin typeface="Times New Roman" pitchFamily="18" charset="0"/>
                <a:cs typeface="Times New Roman" pitchFamily="18" charset="0"/>
              </a:rPr>
              <a:t>2. Availability of funds: </a:t>
            </a:r>
            <a:r>
              <a:rPr lang="en-US" sz="2400" dirty="0" smtClean="0">
                <a:latin typeface="Times New Roman" pitchFamily="18" charset="0"/>
                <a:cs typeface="Times New Roman" pitchFamily="18" charset="0"/>
              </a:rPr>
              <a:t>Availability of funds for the research project determines to a large extent the method to be used for the collection of data.</a:t>
            </a:r>
          </a:p>
          <a:p>
            <a:pPr algn="just"/>
            <a:r>
              <a:rPr lang="en-US" sz="2400" b="1" dirty="0" smtClean="0">
                <a:latin typeface="Times New Roman" pitchFamily="18" charset="0"/>
                <a:cs typeface="Times New Roman" pitchFamily="18" charset="0"/>
              </a:rPr>
              <a:t>3. Time factor: </a:t>
            </a:r>
            <a:r>
              <a:rPr lang="en-US" sz="2400" dirty="0" smtClean="0">
                <a:latin typeface="Times New Roman" pitchFamily="18" charset="0"/>
                <a:cs typeface="Times New Roman" pitchFamily="18" charset="0"/>
              </a:rPr>
              <a:t>Availability of time has also to be taken into account in deciding a particular method of data collection.</a:t>
            </a:r>
          </a:p>
          <a:p>
            <a:pPr algn="just"/>
            <a:r>
              <a:rPr lang="en-US" sz="2400" b="1" dirty="0" smtClean="0">
                <a:latin typeface="Times New Roman" pitchFamily="18" charset="0"/>
                <a:cs typeface="Times New Roman" pitchFamily="18" charset="0"/>
              </a:rPr>
              <a:t>4. Precision required: </a:t>
            </a:r>
            <a:r>
              <a:rPr lang="en-US" sz="2400" dirty="0" smtClean="0">
                <a:latin typeface="Times New Roman" pitchFamily="18" charset="0"/>
                <a:cs typeface="Times New Roman" pitchFamily="18" charset="0"/>
              </a:rPr>
              <a:t>Precision required is yet another important factor to be considered at the time of selecting the method of collection of data.</a:t>
            </a:r>
            <a:endParaRPr lang="en-US" sz="2400" dirty="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838200"/>
          </a:xfrm>
        </p:spPr>
        <p:txBody>
          <a:bodyPr>
            <a:normAutofit/>
          </a:bodyPr>
          <a:lstStyle/>
          <a:p>
            <a:pPr algn="ctr"/>
            <a:r>
              <a:rPr lang="en-US" sz="3200" dirty="0" smtClean="0">
                <a:latin typeface="Times New Roman" pitchFamily="18" charset="0"/>
                <a:cs typeface="Times New Roman" pitchFamily="18" charset="0"/>
              </a:rPr>
              <a:t>MEASUREMENT SCALES</a:t>
            </a:r>
            <a:endParaRPr lang="en-US" sz="32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152400" y="838200"/>
            <a:ext cx="8763000" cy="6019800"/>
          </a:xfrm>
        </p:spPr>
        <p:txBody>
          <a:bodyPr>
            <a:noAutofit/>
          </a:bodyPr>
          <a:lstStyle/>
          <a:p>
            <a:pPr algn="just"/>
            <a:r>
              <a:rPr lang="en-US" sz="2400" dirty="0" smtClean="0">
                <a:latin typeface="Times New Roman" pitchFamily="18" charset="0"/>
                <a:cs typeface="Times New Roman" pitchFamily="18" charset="0"/>
              </a:rPr>
              <a:t>The most widely used classification of measurement scales are:</a:t>
            </a:r>
          </a:p>
          <a:p>
            <a:pPr algn="just"/>
            <a:r>
              <a:rPr lang="en-US" sz="2400" dirty="0" smtClean="0">
                <a:latin typeface="Times New Roman" pitchFamily="18" charset="0"/>
                <a:cs typeface="Times New Roman" pitchFamily="18" charset="0"/>
              </a:rPr>
              <a:t> (a) Nominal scale.</a:t>
            </a:r>
          </a:p>
          <a:p>
            <a:pPr algn="just"/>
            <a:r>
              <a:rPr lang="en-US" sz="2400" dirty="0" smtClean="0">
                <a:latin typeface="Times New Roman" pitchFamily="18" charset="0"/>
                <a:cs typeface="Times New Roman" pitchFamily="18" charset="0"/>
              </a:rPr>
              <a:t> (b) Ordinal scale.</a:t>
            </a:r>
          </a:p>
          <a:p>
            <a:pPr algn="just"/>
            <a:r>
              <a:rPr lang="en-US" sz="2400" dirty="0" smtClean="0">
                <a:latin typeface="Times New Roman" pitchFamily="18" charset="0"/>
                <a:cs typeface="Times New Roman" pitchFamily="18" charset="0"/>
              </a:rPr>
              <a:t> (c) Interval scale and</a:t>
            </a:r>
          </a:p>
          <a:p>
            <a:pPr algn="just"/>
            <a:r>
              <a:rPr lang="en-US" sz="2400" dirty="0" smtClean="0">
                <a:latin typeface="Times New Roman" pitchFamily="18" charset="0"/>
                <a:cs typeface="Times New Roman" pitchFamily="18" charset="0"/>
              </a:rPr>
              <a:t> (d) Ratio scale.</a:t>
            </a:r>
          </a:p>
          <a:p>
            <a:pPr algn="just"/>
            <a:r>
              <a:rPr lang="en-US" sz="2400" b="1" dirty="0" smtClean="0">
                <a:latin typeface="Times New Roman" pitchFamily="18" charset="0"/>
                <a:cs typeface="Times New Roman" pitchFamily="18" charset="0"/>
              </a:rPr>
              <a:t>(a) Nominal scale: </a:t>
            </a:r>
            <a:r>
              <a:rPr lang="en-US" sz="2400" dirty="0" smtClean="0">
                <a:latin typeface="Times New Roman" pitchFamily="18" charset="0"/>
                <a:cs typeface="Times New Roman" pitchFamily="18" charset="0"/>
              </a:rPr>
              <a:t>Nominal scale is simply a system of assigning number symbols to events in order to label them.</a:t>
            </a:r>
          </a:p>
          <a:p>
            <a:pPr algn="just"/>
            <a:r>
              <a:rPr lang="en-US" sz="2400" b="1" dirty="0" smtClean="0">
                <a:latin typeface="Times New Roman" pitchFamily="18" charset="0"/>
                <a:cs typeface="Times New Roman" pitchFamily="18" charset="0"/>
              </a:rPr>
              <a:t>(b) Ordinal scale: </a:t>
            </a:r>
            <a:r>
              <a:rPr lang="en-US" sz="2400" dirty="0" smtClean="0">
                <a:latin typeface="Times New Roman" pitchFamily="18" charset="0"/>
                <a:cs typeface="Times New Roman" pitchFamily="18" charset="0"/>
              </a:rPr>
              <a:t>The lowest level of the ordered scale that is commonly used is the ordinal scale.</a:t>
            </a:r>
          </a:p>
          <a:p>
            <a:pPr algn="just"/>
            <a:r>
              <a:rPr lang="en-US" sz="2400" b="1" dirty="0" smtClean="0">
                <a:latin typeface="Times New Roman" pitchFamily="18" charset="0"/>
                <a:cs typeface="Times New Roman" pitchFamily="18" charset="0"/>
              </a:rPr>
              <a:t>(c) Interval scale: </a:t>
            </a:r>
            <a:r>
              <a:rPr lang="en-US" sz="2400" dirty="0" smtClean="0">
                <a:latin typeface="Times New Roman" pitchFamily="18" charset="0"/>
                <a:cs typeface="Times New Roman" pitchFamily="18" charset="0"/>
              </a:rPr>
              <a:t>In the case of interval scale, the intervals are adjusted in terms of some rule that has been established as a basis for making the units equal.</a:t>
            </a:r>
          </a:p>
          <a:p>
            <a:pPr algn="just"/>
            <a:r>
              <a:rPr lang="en-US" sz="2400" b="1" dirty="0" smtClean="0">
                <a:latin typeface="Times New Roman" pitchFamily="18" charset="0"/>
                <a:cs typeface="Times New Roman" pitchFamily="18" charset="0"/>
              </a:rPr>
              <a:t>(d) Ratio scale: </a:t>
            </a:r>
            <a:r>
              <a:rPr lang="en-US" sz="2400" dirty="0" smtClean="0">
                <a:latin typeface="Times New Roman" pitchFamily="18" charset="0"/>
                <a:cs typeface="Times New Roman" pitchFamily="18" charset="0"/>
              </a:rPr>
              <a:t>Ratio scales have an absolute or true zero of measurement. </a:t>
            </a:r>
            <a:endParaRPr lang="en-US" sz="2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762000"/>
          </a:xfrm>
        </p:spPr>
        <p:txBody>
          <a:bodyPr>
            <a:normAutofit/>
          </a:bodyPr>
          <a:lstStyle/>
          <a:p>
            <a:pPr algn="ctr"/>
            <a:r>
              <a:rPr lang="en-US" sz="3200" dirty="0" smtClean="0">
                <a:latin typeface="Times New Roman" pitchFamily="18" charset="0"/>
                <a:cs typeface="Times New Roman" pitchFamily="18" charset="0"/>
              </a:rPr>
              <a:t>STEPS IN SAMPLE DESIGN</a:t>
            </a:r>
            <a:endParaRPr lang="en-US" sz="32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381000" y="762000"/>
            <a:ext cx="8534400" cy="5867400"/>
          </a:xfrm>
        </p:spPr>
        <p:txBody>
          <a:bodyPr>
            <a:noAutofit/>
          </a:bodyPr>
          <a:lstStyle/>
          <a:p>
            <a:pPr>
              <a:lnSpc>
                <a:spcPct val="150000"/>
              </a:lnSpc>
            </a:pPr>
            <a:r>
              <a:rPr lang="en-US" sz="2400" dirty="0" smtClean="0">
                <a:latin typeface="Times New Roman" pitchFamily="18" charset="0"/>
                <a:cs typeface="Times New Roman" pitchFamily="18" charset="0"/>
              </a:rPr>
              <a:t>While developing a sampling design, the researcher must pay attention to the following points:</a:t>
            </a:r>
          </a:p>
          <a:p>
            <a:pPr algn="just">
              <a:lnSpc>
                <a:spcPct val="150000"/>
              </a:lnSpc>
              <a:buFont typeface="Wingdings" pitchFamily="2" charset="2"/>
              <a:buChar char="Ø"/>
            </a:pPr>
            <a:r>
              <a:rPr lang="en-US" sz="2400" b="1" dirty="0" smtClean="0">
                <a:latin typeface="Times New Roman" pitchFamily="18" charset="0"/>
                <a:cs typeface="Times New Roman" pitchFamily="18" charset="0"/>
              </a:rPr>
              <a:t>Type of universe: </a:t>
            </a:r>
            <a:r>
              <a:rPr lang="en-US" sz="2400" dirty="0" smtClean="0">
                <a:latin typeface="Times New Roman" pitchFamily="18" charset="0"/>
                <a:cs typeface="Times New Roman" pitchFamily="18" charset="0"/>
              </a:rPr>
              <a:t>The first step in developing any sample design is to clearly define the set of objects, technically called the Universe, to be studied.</a:t>
            </a:r>
          </a:p>
          <a:p>
            <a:pPr algn="just">
              <a:lnSpc>
                <a:spcPct val="150000"/>
              </a:lnSpc>
              <a:buFont typeface="Wingdings" pitchFamily="2" charset="2"/>
              <a:buChar char="Ø"/>
            </a:pPr>
            <a:r>
              <a:rPr lang="en-US" sz="2400" b="1" dirty="0" smtClean="0">
                <a:latin typeface="Times New Roman" pitchFamily="18" charset="0"/>
                <a:cs typeface="Times New Roman" pitchFamily="18" charset="0"/>
              </a:rPr>
              <a:t>Sampling unit: </a:t>
            </a:r>
            <a:r>
              <a:rPr lang="en-US" sz="2400" dirty="0" smtClean="0">
                <a:latin typeface="Times New Roman" pitchFamily="18" charset="0"/>
                <a:cs typeface="Times New Roman" pitchFamily="18" charset="0"/>
              </a:rPr>
              <a:t>A decision has to be taken concerning a sampling unit before selecting sample.</a:t>
            </a:r>
          </a:p>
          <a:p>
            <a:pPr algn="just">
              <a:lnSpc>
                <a:spcPct val="150000"/>
              </a:lnSpc>
              <a:buFont typeface="Wingdings" pitchFamily="2" charset="2"/>
              <a:buChar char="Ø"/>
            </a:pPr>
            <a:r>
              <a:rPr lang="en-US" sz="2400" b="1" dirty="0" smtClean="0">
                <a:latin typeface="Times New Roman" pitchFamily="18" charset="0"/>
                <a:cs typeface="Times New Roman" pitchFamily="18" charset="0"/>
              </a:rPr>
              <a:t>Source list: </a:t>
            </a:r>
            <a:r>
              <a:rPr lang="en-US" sz="2400" dirty="0" smtClean="0">
                <a:latin typeface="Times New Roman" pitchFamily="18" charset="0"/>
                <a:cs typeface="Times New Roman" pitchFamily="18" charset="0"/>
              </a:rPr>
              <a:t>It is also known as ‘sampling frame’ from which sample is to be drawn. It contains the names of all items of a universe (in case of finite universe only).</a:t>
            </a:r>
          </a:p>
          <a:p>
            <a:pPr algn="just">
              <a:lnSpc>
                <a:spcPct val="150000"/>
              </a:lnSpc>
              <a:buFont typeface="Wingdings" pitchFamily="2" charset="2"/>
              <a:buChar char="Ø"/>
            </a:pP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848600" cy="685800"/>
          </a:xfrm>
        </p:spPr>
        <p:txBody>
          <a:bodyPr>
            <a:normAutofit/>
          </a:bodyPr>
          <a:lstStyle/>
          <a:p>
            <a:r>
              <a:rPr lang="en-US" sz="3200" dirty="0" smtClean="0">
                <a:latin typeface="Times New Roman" pitchFamily="18" charset="0"/>
                <a:cs typeface="Times New Roman" pitchFamily="18" charset="0"/>
              </a:rPr>
              <a:t>Conti…</a:t>
            </a:r>
            <a:endParaRPr lang="en-US" sz="32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0" y="457200"/>
            <a:ext cx="8915400" cy="6400800"/>
          </a:xfrm>
        </p:spPr>
        <p:txBody>
          <a:bodyPr>
            <a:noAutofit/>
          </a:bodyPr>
          <a:lstStyle/>
          <a:p>
            <a:pPr algn="just">
              <a:lnSpc>
                <a:spcPct val="150000"/>
              </a:lnSpc>
              <a:buFont typeface="Wingdings" pitchFamily="2" charset="2"/>
              <a:buChar char="Ø"/>
            </a:pPr>
            <a:r>
              <a:rPr lang="en-US" sz="2400" b="1" dirty="0" smtClean="0">
                <a:latin typeface="Times New Roman" pitchFamily="18" charset="0"/>
                <a:cs typeface="Times New Roman" pitchFamily="18" charset="0"/>
              </a:rPr>
              <a:t>Size of sample: </a:t>
            </a:r>
            <a:r>
              <a:rPr lang="en-US" sz="2400" dirty="0" smtClean="0">
                <a:latin typeface="Times New Roman" pitchFamily="18" charset="0"/>
                <a:cs typeface="Times New Roman" pitchFamily="18" charset="0"/>
              </a:rPr>
              <a:t>This refers to the number of items to be selected from the universe to constitute a sample</a:t>
            </a:r>
            <a:endParaRPr lang="en-US" sz="2400" b="1" dirty="0" smtClean="0">
              <a:latin typeface="Times New Roman" pitchFamily="18" charset="0"/>
              <a:cs typeface="Times New Roman" pitchFamily="18" charset="0"/>
            </a:endParaRPr>
          </a:p>
          <a:p>
            <a:pPr algn="just">
              <a:lnSpc>
                <a:spcPct val="150000"/>
              </a:lnSpc>
              <a:buFont typeface="Wingdings" pitchFamily="2" charset="2"/>
              <a:buChar char="Ø"/>
            </a:pPr>
            <a:r>
              <a:rPr lang="en-US" sz="2400" b="1" dirty="0" smtClean="0">
                <a:latin typeface="Times New Roman" pitchFamily="18" charset="0"/>
                <a:cs typeface="Times New Roman" pitchFamily="18" charset="0"/>
              </a:rPr>
              <a:t>Parameters of interest: </a:t>
            </a:r>
            <a:r>
              <a:rPr lang="en-US" sz="2400" dirty="0" smtClean="0">
                <a:latin typeface="Times New Roman" pitchFamily="18" charset="0"/>
                <a:cs typeface="Times New Roman" pitchFamily="18" charset="0"/>
              </a:rPr>
              <a:t>In determining the sample design, one must consider the question of the specific population parameters which are of interest.</a:t>
            </a:r>
          </a:p>
          <a:p>
            <a:pPr algn="just">
              <a:lnSpc>
                <a:spcPct val="150000"/>
              </a:lnSpc>
              <a:buFont typeface="Wingdings" pitchFamily="2" charset="2"/>
              <a:buChar char="Ø"/>
            </a:pPr>
            <a:r>
              <a:rPr lang="en-US" sz="2400" b="1" dirty="0" smtClean="0">
                <a:latin typeface="Times New Roman" pitchFamily="18" charset="0"/>
                <a:cs typeface="Times New Roman" pitchFamily="18" charset="0"/>
              </a:rPr>
              <a:t>Budgetary constraint: </a:t>
            </a:r>
            <a:r>
              <a:rPr lang="en-US" sz="2400" dirty="0" smtClean="0">
                <a:latin typeface="Times New Roman" pitchFamily="18" charset="0"/>
                <a:cs typeface="Times New Roman" pitchFamily="18" charset="0"/>
              </a:rPr>
              <a:t>Cost considerations, from practical point of view, have a major impact upon decisions relating to not only the size of the sample but also to the type of sample.</a:t>
            </a:r>
          </a:p>
          <a:p>
            <a:pPr algn="just">
              <a:lnSpc>
                <a:spcPct val="150000"/>
              </a:lnSpc>
              <a:buFont typeface="Wingdings" pitchFamily="2" charset="2"/>
              <a:buChar char="Ø"/>
            </a:pPr>
            <a:r>
              <a:rPr lang="en-US" sz="2400" b="1" dirty="0" smtClean="0">
                <a:latin typeface="Times New Roman" pitchFamily="18" charset="0"/>
                <a:cs typeface="Times New Roman" pitchFamily="18" charset="0"/>
              </a:rPr>
              <a:t>Sampling procedure: </a:t>
            </a:r>
            <a:r>
              <a:rPr lang="en-US" sz="2400" dirty="0" smtClean="0">
                <a:latin typeface="Times New Roman" pitchFamily="18" charset="0"/>
                <a:cs typeface="Times New Roman" pitchFamily="18" charset="0"/>
              </a:rPr>
              <a:t>Finally, the researcher must decide the type of sample he will use i.e., he must decide about the technique to be used in selecting the items for the sample.</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1265238"/>
          </a:xfrm>
        </p:spPr>
        <p:txBody>
          <a:bodyPr>
            <a:normAutofit/>
          </a:bodyPr>
          <a:lstStyle/>
          <a:p>
            <a:pPr algn="ctr"/>
            <a:r>
              <a:rPr lang="en-US" sz="3200" dirty="0" smtClean="0">
                <a:latin typeface="Times New Roman" pitchFamily="18" charset="0"/>
                <a:cs typeface="Times New Roman" pitchFamily="18" charset="0"/>
              </a:rPr>
              <a:t>CRITERIA OF SELECTING A SAMPLING PROCEDURE</a:t>
            </a:r>
            <a:endParaRPr lang="en-US" sz="32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914400" y="1447800"/>
            <a:ext cx="7924800" cy="5029200"/>
          </a:xfrm>
        </p:spPr>
        <p:txBody>
          <a:bodyPr>
            <a:normAutofit/>
          </a:bodyPr>
          <a:lstStyle/>
          <a:p>
            <a:pPr algn="just"/>
            <a:r>
              <a:rPr lang="en-US" sz="2400" dirty="0" smtClean="0">
                <a:latin typeface="Times New Roman" pitchFamily="18" charset="0"/>
                <a:cs typeface="Times New Roman" pitchFamily="18" charset="0"/>
              </a:rPr>
              <a:t>In this context one must remember that two costs are involved in a sampling analysis viz., the cost of collecting the data and the cost of an incorrect inference resulting from the data. </a:t>
            </a:r>
          </a:p>
          <a:p>
            <a:pPr algn="just">
              <a:buNone/>
            </a:pP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Researcher must keep in view the two causes of incorrect inferences viz., systematic bias and sampling error. </a:t>
            </a:r>
          </a:p>
          <a:p>
            <a:pPr algn="just">
              <a:buNone/>
            </a:pP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A systematic bias results from errors in the sampling procedures, and it cannot be reduced or eliminated by increasing the sample size.</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7772400" cy="411162"/>
          </a:xfrm>
        </p:spPr>
        <p:txBody>
          <a:bodyPr>
            <a:noAutofit/>
          </a:bodyPr>
          <a:lstStyle/>
          <a:p>
            <a:r>
              <a:rPr lang="en-US" sz="3200" dirty="0" smtClean="0">
                <a:latin typeface="Times New Roman" pitchFamily="18" charset="0"/>
                <a:cs typeface="Times New Roman" pitchFamily="18" charset="0"/>
              </a:rPr>
              <a:t>Conti…</a:t>
            </a:r>
            <a:endParaRPr lang="en-US" sz="32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609600" y="533400"/>
            <a:ext cx="8305800" cy="6324600"/>
          </a:xfrm>
        </p:spPr>
        <p:txBody>
          <a:bodyPr>
            <a:noAutofit/>
          </a:bodyPr>
          <a:lstStyle/>
          <a:p>
            <a:pPr algn="just">
              <a:lnSpc>
                <a:spcPct val="150000"/>
              </a:lnSpc>
              <a:buFont typeface="Wingdings" pitchFamily="2" charset="2"/>
              <a:buChar char="Ø"/>
            </a:pPr>
            <a:r>
              <a:rPr lang="en-US" sz="2400" b="1" dirty="0" smtClean="0">
                <a:latin typeface="Times New Roman" pitchFamily="18" charset="0"/>
                <a:cs typeface="Times New Roman" pitchFamily="18" charset="0"/>
              </a:rPr>
              <a:t>Inappropriate sampling frame:</a:t>
            </a:r>
            <a:r>
              <a:rPr lang="en-US" sz="2400" dirty="0" smtClean="0">
                <a:latin typeface="Times New Roman" pitchFamily="18" charset="0"/>
                <a:cs typeface="Times New Roman" pitchFamily="18" charset="0"/>
              </a:rPr>
              <a:t> If the sampling frame is inappropriate i.e., a biased representation of the universe, it will result in a systematic bias.</a:t>
            </a:r>
          </a:p>
          <a:p>
            <a:pPr algn="just">
              <a:lnSpc>
                <a:spcPct val="150000"/>
              </a:lnSpc>
              <a:buFont typeface="Wingdings" pitchFamily="2" charset="2"/>
              <a:buChar char="Ø"/>
            </a:pPr>
            <a:r>
              <a:rPr lang="en-US" sz="2400" b="1" dirty="0" smtClean="0">
                <a:latin typeface="Times New Roman" pitchFamily="18" charset="0"/>
                <a:cs typeface="Times New Roman" pitchFamily="18" charset="0"/>
              </a:rPr>
              <a:t>Defective measuring device: </a:t>
            </a:r>
            <a:r>
              <a:rPr lang="en-US" sz="2400" dirty="0" smtClean="0">
                <a:latin typeface="Times New Roman" pitchFamily="18" charset="0"/>
                <a:cs typeface="Times New Roman" pitchFamily="18" charset="0"/>
              </a:rPr>
              <a:t>If the measuring device is constantly in error, it will result in systematic bias. Similarly, if the physical measuring device is defective there will be systematic bias in the data collected through such a measuring device.</a:t>
            </a:r>
          </a:p>
          <a:p>
            <a:pPr algn="just">
              <a:lnSpc>
                <a:spcPct val="150000"/>
              </a:lnSpc>
              <a:buFont typeface="Wingdings" pitchFamily="2" charset="2"/>
              <a:buChar char="Ø"/>
            </a:pPr>
            <a:r>
              <a:rPr lang="en-US" sz="2400" b="1" dirty="0" smtClean="0">
                <a:latin typeface="Times New Roman" pitchFamily="18" charset="0"/>
                <a:cs typeface="Times New Roman" pitchFamily="18" charset="0"/>
              </a:rPr>
              <a:t> Non-respondents: </a:t>
            </a:r>
            <a:r>
              <a:rPr lang="en-US" sz="2400" dirty="0" smtClean="0">
                <a:latin typeface="Times New Roman" pitchFamily="18" charset="0"/>
                <a:cs typeface="Times New Roman" pitchFamily="18" charset="0"/>
              </a:rPr>
              <a:t>If we are unable to sample all the individuals initially included in the sample, there may arise a systematic bias.</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077200" cy="457200"/>
          </a:xfrm>
        </p:spPr>
        <p:txBody>
          <a:bodyPr>
            <a:normAutofit fontScale="90000"/>
          </a:bodyPr>
          <a:lstStyle/>
          <a:p>
            <a:r>
              <a:rPr lang="en-US" sz="3200" dirty="0" smtClean="0">
                <a:latin typeface="Times New Roman" pitchFamily="18" charset="0"/>
                <a:cs typeface="Times New Roman" pitchFamily="18" charset="0"/>
              </a:rPr>
              <a:t>Conti…</a:t>
            </a:r>
            <a:endParaRPr lang="en-US" sz="32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0" y="457200"/>
            <a:ext cx="9144000" cy="6400800"/>
          </a:xfrm>
        </p:spPr>
        <p:txBody>
          <a:bodyPr>
            <a:noAutofit/>
          </a:bodyPr>
          <a:lstStyle/>
          <a:p>
            <a:pPr algn="just">
              <a:lnSpc>
                <a:spcPct val="150000"/>
              </a:lnSpc>
              <a:buFont typeface="Wingdings" pitchFamily="2" charset="2"/>
              <a:buChar char="Ø"/>
            </a:pPr>
            <a:r>
              <a:rPr lang="en-US" sz="2400" b="1" dirty="0" smtClean="0">
                <a:latin typeface="Times New Roman" pitchFamily="18" charset="0"/>
                <a:cs typeface="Times New Roman" pitchFamily="18" charset="0"/>
              </a:rPr>
              <a:t>Indeterminancy principle: </a:t>
            </a:r>
            <a:r>
              <a:rPr lang="en-US" sz="2400" dirty="0" smtClean="0">
                <a:latin typeface="Times New Roman" pitchFamily="18" charset="0"/>
                <a:cs typeface="Times New Roman" pitchFamily="18" charset="0"/>
              </a:rPr>
              <a:t>Sometimes we find that individuals act differently when kept under observation than what they do when kept in non-observed situations.</a:t>
            </a:r>
          </a:p>
          <a:p>
            <a:pPr algn="just">
              <a:lnSpc>
                <a:spcPct val="150000"/>
              </a:lnSpc>
              <a:buFont typeface="Wingdings" pitchFamily="2" charset="2"/>
              <a:buChar char="Ø"/>
            </a:pPr>
            <a:r>
              <a:rPr lang="en-US" sz="2400" b="1" dirty="0" smtClean="0">
                <a:latin typeface="Times New Roman" pitchFamily="18" charset="0"/>
                <a:cs typeface="Times New Roman" pitchFamily="18" charset="0"/>
              </a:rPr>
              <a:t>Natural bias in the reporting of data: </a:t>
            </a:r>
            <a:r>
              <a:rPr lang="en-US" sz="2400" dirty="0" smtClean="0">
                <a:latin typeface="Times New Roman" pitchFamily="18" charset="0"/>
                <a:cs typeface="Times New Roman" pitchFamily="18" charset="0"/>
              </a:rPr>
              <a:t>Natural bias of respondents in the reporting of data is often the cause of a systematic bias in many inquiries.</a:t>
            </a:r>
          </a:p>
          <a:p>
            <a:pPr algn="just">
              <a:lnSpc>
                <a:spcPct val="150000"/>
              </a:lnSpc>
            </a:pPr>
            <a:r>
              <a:rPr lang="en-US" sz="2400" dirty="0" smtClean="0">
                <a:latin typeface="Times New Roman" pitchFamily="18" charset="0"/>
                <a:cs typeface="Times New Roman" pitchFamily="18" charset="0"/>
              </a:rPr>
              <a:t>Sampling errors are the random variations in the sample estimates around the true population parameters.</a:t>
            </a:r>
          </a:p>
          <a:p>
            <a:pPr algn="just">
              <a:lnSpc>
                <a:spcPct val="150000"/>
              </a:lnSpc>
            </a:pPr>
            <a:r>
              <a:rPr lang="en-US" sz="2400" dirty="0" smtClean="0">
                <a:latin typeface="Times New Roman" pitchFamily="18" charset="0"/>
                <a:cs typeface="Times New Roman" pitchFamily="18" charset="0"/>
              </a:rPr>
              <a:t>Sampling error can be measured for a given sample design and size. </a:t>
            </a:r>
          </a:p>
          <a:p>
            <a:pPr algn="just">
              <a:lnSpc>
                <a:spcPct val="150000"/>
              </a:lnSpc>
            </a:pPr>
            <a:r>
              <a:rPr lang="en-US" sz="2400" dirty="0" smtClean="0">
                <a:latin typeface="Times New Roman" pitchFamily="18" charset="0"/>
                <a:cs typeface="Times New Roman" pitchFamily="18" charset="0"/>
              </a:rPr>
              <a:t>The measurement of sampling error is usually called the ‘precision of the sampling plan’.</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CHARACTERISTICS OF A GOOD SAMPLE DESIGN</a:t>
            </a:r>
            <a:endParaRPr lang="en-US" dirty="0"/>
          </a:p>
        </p:txBody>
      </p:sp>
      <p:sp>
        <p:nvSpPr>
          <p:cNvPr id="3" name="Content Placeholder 2"/>
          <p:cNvSpPr>
            <a:spLocks noGrp="1"/>
          </p:cNvSpPr>
          <p:nvPr>
            <p:ph sz="quarter" idx="1"/>
          </p:nvPr>
        </p:nvSpPr>
        <p:spPr>
          <a:xfrm>
            <a:off x="609600" y="1447800"/>
            <a:ext cx="8077200" cy="5105400"/>
          </a:xfrm>
        </p:spPr>
        <p:txBody>
          <a:bodyPr>
            <a:normAutofit/>
          </a:bodyPr>
          <a:lstStyle/>
          <a:p>
            <a:pPr>
              <a:buNone/>
            </a:pPr>
            <a:r>
              <a:rPr lang="en-US" b="1" dirty="0" smtClean="0"/>
              <a:t>Characteristics of a good sample design stated as below:</a:t>
            </a:r>
          </a:p>
          <a:p>
            <a:pPr algn="just"/>
            <a:r>
              <a:rPr lang="en-US" sz="2400" dirty="0" smtClean="0">
                <a:latin typeface="Times New Roman" pitchFamily="18" charset="0"/>
                <a:cs typeface="Times New Roman" pitchFamily="18" charset="0"/>
              </a:rPr>
              <a:t>(a) Sample design must result in a truly representative sample.</a:t>
            </a:r>
          </a:p>
          <a:p>
            <a:pPr algn="just"/>
            <a:r>
              <a:rPr lang="en-US" sz="2400" dirty="0" smtClean="0">
                <a:latin typeface="Times New Roman" pitchFamily="18" charset="0"/>
                <a:cs typeface="Times New Roman" pitchFamily="18" charset="0"/>
              </a:rPr>
              <a:t>(b) Sample design must be such which results in a small sampling error.</a:t>
            </a:r>
          </a:p>
          <a:p>
            <a:pPr algn="just"/>
            <a:r>
              <a:rPr lang="en-US" sz="2400" dirty="0" smtClean="0">
                <a:latin typeface="Times New Roman" pitchFamily="18" charset="0"/>
                <a:cs typeface="Times New Roman" pitchFamily="18" charset="0"/>
              </a:rPr>
              <a:t>(c) Sample design must be viable in the context of funds available for the research study.</a:t>
            </a:r>
          </a:p>
          <a:p>
            <a:pPr algn="just"/>
            <a:r>
              <a:rPr lang="en-US" sz="2400" dirty="0" smtClean="0">
                <a:latin typeface="Times New Roman" pitchFamily="18" charset="0"/>
                <a:cs typeface="Times New Roman" pitchFamily="18" charset="0"/>
              </a:rPr>
              <a:t>(d) Sample design must be such so that systematic bias can be controlled in a better way.</a:t>
            </a:r>
          </a:p>
          <a:p>
            <a:pPr algn="just"/>
            <a:r>
              <a:rPr lang="en-US" sz="2400" dirty="0" smtClean="0">
                <a:latin typeface="Times New Roman" pitchFamily="18" charset="0"/>
                <a:cs typeface="Times New Roman" pitchFamily="18" charset="0"/>
              </a:rPr>
              <a:t>(e) Sample should be such that the results of the sample study can be applied, in general, for the universe with a reasonable level of confidence</a:t>
            </a:r>
            <a:r>
              <a:rPr lang="en-US" dirty="0" smtClean="0"/>
              <a:t>.</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420</TotalTime>
  <Words>3284</Words>
  <Application>Microsoft Office PowerPoint</Application>
  <PresentationFormat>On-screen Show (4:3)</PresentationFormat>
  <Paragraphs>216</Paragraphs>
  <Slides>31</Slides>
  <Notes>2</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Equity</vt:lpstr>
      <vt:lpstr>Sampling Design</vt:lpstr>
      <vt:lpstr>CENSUS AND SAMPLE SURVEY</vt:lpstr>
      <vt:lpstr>IMPLICATIONS OF A SAMPLE DESIGN</vt:lpstr>
      <vt:lpstr>STEPS IN SAMPLE DESIGN</vt:lpstr>
      <vt:lpstr>Conti…</vt:lpstr>
      <vt:lpstr>CRITERIA OF SELECTING A SAMPLING PROCEDURE</vt:lpstr>
      <vt:lpstr>Conti…</vt:lpstr>
      <vt:lpstr>Conti…</vt:lpstr>
      <vt:lpstr>CHARACTERISTICS OF A GOOD SAMPLE DESIGN</vt:lpstr>
      <vt:lpstr>DIFFERENT TYPES OF SAMPLE DESIGNS</vt:lpstr>
      <vt:lpstr>Conti…</vt:lpstr>
      <vt:lpstr>Conti…</vt:lpstr>
      <vt:lpstr>Conti…</vt:lpstr>
      <vt:lpstr>Conti…</vt:lpstr>
      <vt:lpstr>Conti…</vt:lpstr>
      <vt:lpstr>Methods of Data Collection</vt:lpstr>
      <vt:lpstr>Collection of Primary Data</vt:lpstr>
      <vt:lpstr>Conti…</vt:lpstr>
      <vt:lpstr>Conti…</vt:lpstr>
      <vt:lpstr>Conti…</vt:lpstr>
      <vt:lpstr>Conti…</vt:lpstr>
      <vt:lpstr>Conti…</vt:lpstr>
      <vt:lpstr>COLLECTION OF DATA THROUGH QUESTIONNAIRES</vt:lpstr>
      <vt:lpstr>Conti…</vt:lpstr>
      <vt:lpstr>COLLECTION OF DATA THROUGH SCHEDULES</vt:lpstr>
      <vt:lpstr>DIFFERENCE BETWEEN QUESTIONNAIRES AND SCHEDULES</vt:lpstr>
      <vt:lpstr>SOME OTHER METHODS OF DATA COLLECTION</vt:lpstr>
      <vt:lpstr>Collection of Secondary Data </vt:lpstr>
      <vt:lpstr>Conti…</vt:lpstr>
      <vt:lpstr>SELECTION OF APPROPRIATE METHOD FOR DATA COLLECTION</vt:lpstr>
      <vt:lpstr>MEASUREMENT SCALES</vt:lpstr>
    </vt:vector>
  </TitlesOfParts>
  <Company>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Sampling Design</dc:title>
  <dc:creator>MSC</dc:creator>
  <cp:lastModifiedBy>MSC</cp:lastModifiedBy>
  <cp:revision>96</cp:revision>
  <dcterms:created xsi:type="dcterms:W3CDTF">2016-09-27T22:47:46Z</dcterms:created>
  <dcterms:modified xsi:type="dcterms:W3CDTF">2016-11-17T21:22:42Z</dcterms:modified>
</cp:coreProperties>
</file>