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3"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55" r:id="rId54"/>
    <p:sldId id="308" r:id="rId55"/>
    <p:sldId id="309" r:id="rId56"/>
    <p:sldId id="310" r:id="rId57"/>
    <p:sldId id="356" r:id="rId58"/>
    <p:sldId id="311" r:id="rId59"/>
    <p:sldId id="312" r:id="rId60"/>
    <p:sldId id="313" r:id="rId61"/>
    <p:sldId id="314" r:id="rId62"/>
    <p:sldId id="315" r:id="rId63"/>
    <p:sldId id="316" r:id="rId64"/>
    <p:sldId id="317" r:id="rId65"/>
    <p:sldId id="318" r:id="rId66"/>
    <p:sldId id="319" r:id="rId67"/>
    <p:sldId id="357" r:id="rId68"/>
    <p:sldId id="358" r:id="rId69"/>
    <p:sldId id="359" r:id="rId70"/>
    <p:sldId id="368" r:id="rId71"/>
    <p:sldId id="369" r:id="rId72"/>
    <p:sldId id="360" r:id="rId73"/>
    <p:sldId id="321" r:id="rId74"/>
    <p:sldId id="322" r:id="rId75"/>
    <p:sldId id="323" r:id="rId76"/>
    <p:sldId id="325" r:id="rId77"/>
    <p:sldId id="337" r:id="rId78"/>
    <p:sldId id="361" r:id="rId79"/>
    <p:sldId id="362" r:id="rId80"/>
    <p:sldId id="363" r:id="rId81"/>
    <p:sldId id="364" r:id="rId82"/>
    <p:sldId id="365" r:id="rId83"/>
    <p:sldId id="371" r:id="rId84"/>
    <p:sldId id="372" r:id="rId85"/>
    <p:sldId id="366" r:id="rId86"/>
    <p:sldId id="374" r:id="rId87"/>
    <p:sldId id="373" r:id="rId88"/>
    <p:sldId id="370" r:id="rId89"/>
    <p:sldId id="375" r:id="rId90"/>
    <p:sldId id="330" r:id="rId91"/>
    <p:sldId id="331" r:id="rId92"/>
    <p:sldId id="332" r:id="rId93"/>
    <p:sldId id="333" r:id="rId94"/>
    <p:sldId id="335" r:id="rId95"/>
    <p:sldId id="339" r:id="rId96"/>
    <p:sldId id="340" r:id="rId97"/>
    <p:sldId id="341" r:id="rId98"/>
    <p:sldId id="342" r:id="rId99"/>
    <p:sldId id="343" r:id="rId100"/>
    <p:sldId id="344" r:id="rId101"/>
    <p:sldId id="345" r:id="rId102"/>
    <p:sldId id="346" r:id="rId103"/>
    <p:sldId id="347" r:id="rId104"/>
    <p:sldId id="349" r:id="rId105"/>
    <p:sldId id="350" r:id="rId106"/>
    <p:sldId id="351"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2663E23-5152-4DD0-A39F-7150C5AB56FA}" type="datetimeFigureOut">
              <a:rPr lang="en-US" smtClean="0"/>
              <a:pPr/>
              <a:t>4/18/2017</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5CF9DEC-9B0A-4D5C-A50D-5B94555B1F1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663E23-5152-4DD0-A39F-7150C5AB56FA}"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CF9DEC-9B0A-4D5C-A50D-5B94555B1F1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663E23-5152-4DD0-A39F-7150C5AB56FA}" type="datetimeFigureOut">
              <a:rPr lang="en-US" smtClean="0"/>
              <a:pPr/>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CF9DEC-9B0A-4D5C-A50D-5B94555B1F1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2663E23-5152-4DD0-A39F-7150C5AB56FA}" type="datetimeFigureOut">
              <a:rPr lang="en-US" smtClean="0"/>
              <a:pPr/>
              <a:t>4/18/2017</a:t>
            </a:fld>
            <a:endParaRPr lang="en-US" dirty="0"/>
          </a:p>
        </p:txBody>
      </p:sp>
      <p:sp>
        <p:nvSpPr>
          <p:cNvPr id="9" name="Slide Number Placeholder 8"/>
          <p:cNvSpPr>
            <a:spLocks noGrp="1"/>
          </p:cNvSpPr>
          <p:nvPr>
            <p:ph type="sldNum" sz="quarter" idx="15"/>
          </p:nvPr>
        </p:nvSpPr>
        <p:spPr/>
        <p:txBody>
          <a:bodyPr rtlCol="0"/>
          <a:lstStyle/>
          <a:p>
            <a:fld id="{35CF9DEC-9B0A-4D5C-A50D-5B94555B1F1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2663E23-5152-4DD0-A39F-7150C5AB56FA}" type="datetimeFigureOut">
              <a:rPr lang="en-US" smtClean="0"/>
              <a:pPr/>
              <a:t>4/18/2017</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35CF9DEC-9B0A-4D5C-A50D-5B94555B1F1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2663E23-5152-4DD0-A39F-7150C5AB56FA}" type="datetimeFigureOut">
              <a:rPr lang="en-US" smtClean="0"/>
              <a:pPr/>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CF9DEC-9B0A-4D5C-A50D-5B94555B1F1E}"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2663E23-5152-4DD0-A39F-7150C5AB56FA}" type="datetimeFigureOut">
              <a:rPr lang="en-US" smtClean="0"/>
              <a:pPr/>
              <a:t>4/18/2017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CF9DEC-9B0A-4D5C-A50D-5B94555B1F1E}"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2663E23-5152-4DD0-A39F-7150C5AB56FA}" type="datetimeFigureOut">
              <a:rPr lang="en-US" smtClean="0"/>
              <a:pPr/>
              <a:t>4/18/2017</a:t>
            </a:fld>
            <a:endParaRPr lang="en-US" dirty="0"/>
          </a:p>
        </p:txBody>
      </p:sp>
      <p:sp>
        <p:nvSpPr>
          <p:cNvPr id="7" name="Slide Number Placeholder 6"/>
          <p:cNvSpPr>
            <a:spLocks noGrp="1"/>
          </p:cNvSpPr>
          <p:nvPr>
            <p:ph type="sldNum" sz="quarter" idx="11"/>
          </p:nvPr>
        </p:nvSpPr>
        <p:spPr/>
        <p:txBody>
          <a:bodyPr rtlCol="0"/>
          <a:lstStyle/>
          <a:p>
            <a:fld id="{35CF9DEC-9B0A-4D5C-A50D-5B94555B1F1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63E23-5152-4DD0-A39F-7150C5AB56FA}" type="datetimeFigureOut">
              <a:rPr lang="en-US" smtClean="0"/>
              <a:pPr/>
              <a:t>4/18/2017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CF9DEC-9B0A-4D5C-A50D-5B94555B1F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2663E23-5152-4DD0-A39F-7150C5AB56FA}" type="datetimeFigureOut">
              <a:rPr lang="en-US" smtClean="0"/>
              <a:pPr/>
              <a:t>4/18/2017</a:t>
            </a:fld>
            <a:endParaRPr lang="en-US" dirty="0"/>
          </a:p>
        </p:txBody>
      </p:sp>
      <p:sp>
        <p:nvSpPr>
          <p:cNvPr id="22" name="Slide Number Placeholder 21"/>
          <p:cNvSpPr>
            <a:spLocks noGrp="1"/>
          </p:cNvSpPr>
          <p:nvPr>
            <p:ph type="sldNum" sz="quarter" idx="15"/>
          </p:nvPr>
        </p:nvSpPr>
        <p:spPr/>
        <p:txBody>
          <a:bodyPr rtlCol="0"/>
          <a:lstStyle/>
          <a:p>
            <a:fld id="{35CF9DEC-9B0A-4D5C-A50D-5B94555B1F1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2663E23-5152-4DD0-A39F-7150C5AB56FA}" type="datetimeFigureOut">
              <a:rPr lang="en-US" smtClean="0"/>
              <a:pPr/>
              <a:t>4/18/2017</a:t>
            </a:fld>
            <a:endParaRPr lang="en-US" dirty="0"/>
          </a:p>
        </p:txBody>
      </p:sp>
      <p:sp>
        <p:nvSpPr>
          <p:cNvPr id="18" name="Slide Number Placeholder 17"/>
          <p:cNvSpPr>
            <a:spLocks noGrp="1"/>
          </p:cNvSpPr>
          <p:nvPr>
            <p:ph type="sldNum" sz="quarter" idx="11"/>
          </p:nvPr>
        </p:nvSpPr>
        <p:spPr/>
        <p:txBody>
          <a:bodyPr rtlCol="0"/>
          <a:lstStyle/>
          <a:p>
            <a:fld id="{35CF9DEC-9B0A-4D5C-A50D-5B94555B1F1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2663E23-5152-4DD0-A39F-7150C5AB56FA}" type="datetimeFigureOut">
              <a:rPr lang="en-US" smtClean="0"/>
              <a:pPr/>
              <a:t>4/18/2017</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5CF9DEC-9B0A-4D5C-A50D-5B94555B1F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685800"/>
            <a:ext cx="6172200" cy="1894362"/>
          </a:xfrm>
        </p:spPr>
        <p:txBody>
          <a:bodyPr/>
          <a:lstStyle/>
          <a:p>
            <a:r>
              <a:rPr lang="en-US" dirty="0" smtClean="0"/>
              <a:t>Unit 1-Introduction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838200"/>
          </a:xfrm>
        </p:spPr>
        <p:txBody>
          <a:bodyPr/>
          <a:lstStyle/>
          <a:p>
            <a:pPr algn="ctr"/>
            <a:r>
              <a:rPr lang="en-US" b="1" dirty="0" smtClean="0">
                <a:latin typeface="Times New Roman" panose="02020603050405020304" pitchFamily="18" charset="0"/>
                <a:cs typeface="Times New Roman" panose="02020603050405020304" pitchFamily="18" charset="0"/>
              </a:rPr>
              <a:t>Software Applications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990600"/>
            <a:ext cx="7924800" cy="5867400"/>
          </a:xfrm>
        </p:spPr>
        <p:txBody>
          <a:bodyPr>
            <a:normAutofit/>
          </a:bodyPr>
          <a:lstStyle/>
          <a:p>
            <a:pPr algn="just">
              <a:lnSpc>
                <a:spcPct val="150000"/>
              </a:lnSpc>
            </a:pPr>
            <a:r>
              <a:rPr lang="en-US" dirty="0" smtClean="0">
                <a:latin typeface="Times New Roman" pitchFamily="18" charset="0"/>
                <a:cs typeface="Times New Roman" pitchFamily="18" charset="0"/>
              </a:rPr>
              <a:t>Software may be applied in any situation for which a prespecified set of procedural steps (i.e., an algorithm) has been defined (notable exceptions to this rule are expert system software and neural network software). </a:t>
            </a:r>
          </a:p>
          <a:p>
            <a:pPr algn="just">
              <a:lnSpc>
                <a:spcPct val="150000"/>
              </a:lnSpc>
            </a:pPr>
            <a:r>
              <a:rPr lang="en-US" dirty="0" smtClean="0">
                <a:latin typeface="Times New Roman" pitchFamily="18" charset="0"/>
                <a:cs typeface="Times New Roman" pitchFamily="18" charset="0"/>
              </a:rPr>
              <a:t>Information content and determinacy are important factors in determining the nature of a software application. Content refers to the meaning and form of incoming and outgoing information. </a:t>
            </a:r>
          </a:p>
          <a:p>
            <a:pPr algn="just">
              <a:lnSpc>
                <a:spcPct val="150000"/>
              </a:lnSpc>
            </a:pPr>
            <a:r>
              <a:rPr lang="en-US" dirty="0" smtClean="0">
                <a:latin typeface="Times New Roman" pitchFamily="18" charset="0"/>
                <a:cs typeface="Times New Roman" pitchFamily="18" charset="0"/>
              </a:rPr>
              <a:t>The following software areas indicate the breadth of potential applications: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7848600" cy="5867400"/>
          </a:xfrm>
        </p:spPr>
        <p:txBody>
          <a:bodyPr>
            <a:noAutofit/>
          </a:bodyPr>
          <a:lstStyle/>
          <a:p>
            <a:pPr algn="just"/>
            <a:r>
              <a:rPr lang="en-US" dirty="0" smtClean="0">
                <a:latin typeface="Times New Roman" pitchFamily="18" charset="0"/>
                <a:cs typeface="Times New Roman" pitchFamily="18" charset="0"/>
              </a:rPr>
              <a:t>The introduction section contains the purpose, scope, overview, etc., of the requirements document. The key aspect here is to clarify the motivation and business objectives that are driving this project, and the scope of the project. The next section gives an overall perspective of the system—how it fits into the larger system, and an overview of all the requirements of this system.</a:t>
            </a:r>
          </a:p>
          <a:p>
            <a:pPr algn="just"/>
            <a:r>
              <a:rPr lang="en-US" dirty="0" smtClean="0">
                <a:latin typeface="Times New Roman" pitchFamily="18" charset="0"/>
                <a:cs typeface="Times New Roman" pitchFamily="18" charset="0"/>
              </a:rPr>
              <a:t>Detailed requirements are not mentioned. Product perspective is essentially the relationship of the product to other products; defining if the product is independent or is a part of a larger product, and what the principal interfaces of the product are. A general abstract description of the functions to be performed by the product is given. Schematic diagrams showing a general view of different functions and their relationships with each other can often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5635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7924800" cy="5867400"/>
          </a:xfrm>
        </p:spPr>
        <p:txBody>
          <a:bodyPr>
            <a:normAutofit fontScale="25000" lnSpcReduction="20000"/>
          </a:bodyPr>
          <a:lstStyle/>
          <a:p>
            <a:pPr algn="just"/>
            <a:r>
              <a:rPr lang="en-US" sz="9600" dirty="0" smtClean="0">
                <a:latin typeface="Times New Roman" pitchFamily="18" charset="0"/>
                <a:cs typeface="Times New Roman" pitchFamily="18" charset="0"/>
              </a:rPr>
              <a:t>be useful. Similarly, typical characteristics of the eventual end user and general constraints are also specified.</a:t>
            </a:r>
            <a:br>
              <a:rPr lang="en-US" sz="9600" dirty="0" smtClean="0">
                <a:latin typeface="Times New Roman" pitchFamily="18" charset="0"/>
                <a:cs typeface="Times New Roman" pitchFamily="18" charset="0"/>
              </a:rPr>
            </a:br>
            <a:r>
              <a:rPr lang="en-US" sz="9600" dirty="0" smtClean="0">
                <a:latin typeface="Times New Roman" pitchFamily="18" charset="0"/>
                <a:cs typeface="Times New Roman" pitchFamily="18" charset="0"/>
              </a:rPr>
              <a:t>If agile methods are being used, this may be sufficient for the initial requirements phase, as these approaches prefer to do the detailed requirements when the requirement is to be implemented.</a:t>
            </a:r>
          </a:p>
          <a:p>
            <a:pPr algn="just"/>
            <a:r>
              <a:rPr lang="en-US" sz="9600" dirty="0" smtClean="0">
                <a:latin typeface="Times New Roman" pitchFamily="18" charset="0"/>
                <a:cs typeface="Times New Roman" pitchFamily="18" charset="0"/>
              </a:rPr>
              <a:t>The detailed requirements section describes the details of the requirements that a developer needs to know for designing and developing the system. This is typically the largest and most important part of the document.</a:t>
            </a:r>
          </a:p>
          <a:p>
            <a:pPr algn="just"/>
            <a:r>
              <a:rPr lang="en-US" sz="9600" dirty="0" smtClean="0">
                <a:latin typeface="Times New Roman" pitchFamily="18" charset="0"/>
                <a:cs typeface="Times New Roman" pitchFamily="18" charset="0"/>
              </a:rPr>
              <a:t>For this section, different organizations have been suggested in the standard. These requirements can be organized by the modes of operation, user class, object, feature, stimulus, or functional hierarchy . One method to organize the specific requirements is to first specify the external interfaces, followed by functional requirements, performance requirements, design constraints, and system attributes.</a:t>
            </a: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09600"/>
          </a:xfrm>
        </p:spPr>
        <p:txBody>
          <a:bodyPr>
            <a:normAutofit/>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pic>
        <p:nvPicPr>
          <p:cNvPr id="4" name="Picture 2"/>
          <p:cNvPicPr>
            <a:picLocks noGrp="1" noChangeAspect="1" noChangeArrowheads="1"/>
          </p:cNvPicPr>
          <p:nvPr>
            <p:ph sz="quarter" idx="1"/>
          </p:nvPr>
        </p:nvPicPr>
        <p:blipFill>
          <a:blip r:embed="rId2"/>
          <a:srcRect l="24592" t="22605" r="30313" b="24270"/>
          <a:stretch>
            <a:fillRect/>
          </a:stretch>
        </p:blipFill>
        <p:spPr bwMode="auto">
          <a:xfrm>
            <a:off x="2209800" y="685800"/>
            <a:ext cx="5867400" cy="4572000"/>
          </a:xfrm>
          <a:prstGeom prst="rect">
            <a:avLst/>
          </a:prstGeom>
          <a:noFill/>
          <a:ln w="9525">
            <a:noFill/>
            <a:miter lim="800000"/>
            <a:headEnd/>
            <a:tailEnd/>
          </a:ln>
          <a:effectLst/>
        </p:spPr>
      </p:pic>
      <p:sp>
        <p:nvSpPr>
          <p:cNvPr id="6" name="Rectangle 5"/>
          <p:cNvSpPr/>
          <p:nvPr/>
        </p:nvSpPr>
        <p:spPr>
          <a:xfrm>
            <a:off x="2819400" y="5257800"/>
            <a:ext cx="3845926" cy="369332"/>
          </a:xfrm>
          <a:prstGeom prst="rect">
            <a:avLst/>
          </a:prstGeom>
        </p:spPr>
        <p:txBody>
          <a:bodyPr wrap="none">
            <a:spAutoFit/>
          </a:bodyPr>
          <a:lstStyle/>
          <a:p>
            <a:pPr algn="ctr"/>
            <a:r>
              <a:rPr lang="en-US" dirty="0" smtClean="0">
                <a:latin typeface="Times New Roman" pitchFamily="18" charset="0"/>
                <a:cs typeface="Times New Roman" pitchFamily="18" charset="0"/>
              </a:rPr>
              <a:t>Figure 14: General structure of an SRS.</a:t>
            </a:r>
            <a:endParaRPr lang="en-US" dirty="0">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pic>
        <p:nvPicPr>
          <p:cNvPr id="4" name="Picture 2"/>
          <p:cNvPicPr>
            <a:picLocks noGrp="1" noChangeAspect="1" noChangeArrowheads="1"/>
          </p:cNvPicPr>
          <p:nvPr>
            <p:ph sz="quarter" idx="1"/>
          </p:nvPr>
        </p:nvPicPr>
        <p:blipFill>
          <a:blip r:embed="rId2"/>
          <a:srcRect l="26454" t="16865" r="28998" b="14135"/>
          <a:stretch>
            <a:fillRect/>
          </a:stretch>
        </p:blipFill>
        <p:spPr bwMode="auto">
          <a:xfrm>
            <a:off x="2209800" y="914400"/>
            <a:ext cx="5334000" cy="5102225"/>
          </a:xfrm>
          <a:prstGeom prst="rect">
            <a:avLst/>
          </a:prstGeom>
          <a:noFill/>
          <a:ln w="9525">
            <a:noFill/>
            <a:miter lim="800000"/>
            <a:headEnd/>
            <a:tailEnd/>
          </a:ln>
          <a:effectLst/>
        </p:spPr>
      </p:pic>
      <p:sp>
        <p:nvSpPr>
          <p:cNvPr id="5" name="Rectangle 4"/>
          <p:cNvSpPr/>
          <p:nvPr/>
        </p:nvSpPr>
        <p:spPr>
          <a:xfrm>
            <a:off x="2590800" y="5943600"/>
            <a:ext cx="4572000" cy="646331"/>
          </a:xfrm>
          <a:prstGeom prst="rect">
            <a:avLst/>
          </a:prstGeom>
        </p:spPr>
        <p:txBody>
          <a:bodyPr>
            <a:spAutoFit/>
          </a:bodyPr>
          <a:lstStyle/>
          <a:p>
            <a:pPr algn="ctr"/>
            <a:r>
              <a:rPr lang="en-US" dirty="0" smtClean="0">
                <a:latin typeface="Times New Roman" pitchFamily="18" charset="0"/>
                <a:cs typeface="Times New Roman" pitchFamily="18" charset="0"/>
              </a:rPr>
              <a:t>Figure 15: One organization for specific requirements.</a:t>
            </a:r>
            <a:endParaRPr lang="en-US" dirty="0">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6397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143000"/>
            <a:ext cx="7772400" cy="5486400"/>
          </a:xfrm>
        </p:spPr>
        <p:txBody>
          <a:bodyPr>
            <a:normAutofit fontScale="92500" lnSpcReduction="20000"/>
          </a:bodyPr>
          <a:lstStyle/>
          <a:p>
            <a:pPr algn="just"/>
            <a:r>
              <a:rPr lang="en-US" sz="2600" dirty="0" smtClean="0">
                <a:latin typeface="Times New Roman" pitchFamily="18" charset="0"/>
                <a:cs typeface="Times New Roman" pitchFamily="18" charset="0"/>
              </a:rPr>
              <a:t>The external interface requirements section specifies all the interfaces of the software: to people, other software, hardware, and other systems. </a:t>
            </a:r>
          </a:p>
          <a:p>
            <a:pPr algn="just"/>
            <a:r>
              <a:rPr lang="en-US" sz="2600" dirty="0" smtClean="0">
                <a:latin typeface="Times New Roman" pitchFamily="18" charset="0"/>
                <a:cs typeface="Times New Roman" pitchFamily="18" charset="0"/>
              </a:rPr>
              <a:t>User interfaces are clearly a very important component; they specify each human interface the system plans to have, including screen formats, contents of menus, and command structure. </a:t>
            </a:r>
          </a:p>
          <a:p>
            <a:pPr algn="just"/>
            <a:r>
              <a:rPr lang="en-US" sz="2600" dirty="0" smtClean="0">
                <a:latin typeface="Times New Roman" pitchFamily="18" charset="0"/>
                <a:cs typeface="Times New Roman" pitchFamily="18" charset="0"/>
              </a:rPr>
              <a:t>In hardware interfaces, the logical characteristics of each interface between the software and hardware on which the software can run are specified. </a:t>
            </a:r>
          </a:p>
          <a:p>
            <a:pPr algn="just"/>
            <a:r>
              <a:rPr lang="en-US" sz="2600" dirty="0" smtClean="0">
                <a:latin typeface="Times New Roman" pitchFamily="18" charset="0"/>
                <a:cs typeface="Times New Roman" pitchFamily="18" charset="0"/>
              </a:rPr>
              <a:t>Essentially, any assumptions the software is making about the hardware are listed here. In software interfaces, all other software that is needed for this software to run is specified, along with the interfaces. Communication interfaces need to be specified if the software communicates with other entities in other machines.</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5635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7924800" cy="6019800"/>
          </a:xfrm>
        </p:spPr>
        <p:txBody>
          <a:bodyPr>
            <a:noAutofit/>
          </a:bodyPr>
          <a:lstStyle/>
          <a:p>
            <a:pPr algn="just"/>
            <a:r>
              <a:rPr lang="en-US" dirty="0" smtClean="0">
                <a:latin typeface="Times New Roman" pitchFamily="18" charset="0"/>
                <a:cs typeface="Times New Roman" pitchFamily="18" charset="0"/>
              </a:rPr>
              <a:t>In the functional requirements section, the functional capabilities of the system are described. In this organization, the functional capabilities for all the modes of operation of the software are given.</a:t>
            </a:r>
          </a:p>
          <a:p>
            <a:pPr algn="just"/>
            <a:r>
              <a:rPr lang="en-US" dirty="0" smtClean="0">
                <a:latin typeface="Times New Roman" pitchFamily="18" charset="0"/>
                <a:cs typeface="Times New Roman" pitchFamily="18" charset="0"/>
              </a:rPr>
              <a:t>For each functional requirement, the required inputs, desired outputs, and processing requirements will have to be specified. For the inputs, the source of the inputs, the units of measure, valid ranges, accuracies, etc., have to be specified.</a:t>
            </a:r>
          </a:p>
          <a:p>
            <a:pPr algn="just"/>
            <a:r>
              <a:rPr lang="en-US" dirty="0" smtClean="0">
                <a:latin typeface="Times New Roman" pitchFamily="18" charset="0"/>
                <a:cs typeface="Times New Roman" pitchFamily="18" charset="0"/>
              </a:rPr>
              <a:t>For specifying the processing, all operations that need to be performed on the input data and any intermediate data produced should be specified. This includes validity checks on inputs, sequence of operations, responses to abnormal situations, and methods that must be used in processing to transform the inputs into corresponding outputs.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a:t>
            </a: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696200" cy="7159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295400"/>
            <a:ext cx="7848600" cy="5334000"/>
          </a:xfrm>
        </p:spPr>
        <p:txBody>
          <a:bodyPr/>
          <a:lstStyle/>
          <a:p>
            <a:pPr algn="just"/>
            <a:r>
              <a:rPr lang="en-US" dirty="0" smtClean="0">
                <a:latin typeface="Times New Roman" pitchFamily="18" charset="0"/>
                <a:cs typeface="Times New Roman" pitchFamily="18" charset="0"/>
              </a:rPr>
              <a:t>The performance section should specify both static and dynamic performance requirements. All factors that constrain the system design are described in the performance constraints section.</a:t>
            </a:r>
          </a:p>
          <a:p>
            <a:pPr algn="just"/>
            <a:r>
              <a:rPr lang="en-US" dirty="0" smtClean="0">
                <a:latin typeface="Times New Roman" pitchFamily="18" charset="0"/>
                <a:cs typeface="Times New Roman" pitchFamily="18" charset="0"/>
              </a:rPr>
              <a:t>The attributes section specifies some of the overall attributes that the system should have. </a:t>
            </a:r>
          </a:p>
          <a:p>
            <a:pPr algn="just"/>
            <a:r>
              <a:rPr lang="en-US" dirty="0" smtClean="0">
                <a:latin typeface="Times New Roman" pitchFamily="18" charset="0"/>
                <a:cs typeface="Times New Roman" pitchFamily="18" charset="0"/>
              </a:rPr>
              <a:t>Any requirement not covered under these is listed under other requirements. Design constraints specify all the constraints imposed on design (e.g., security, fault tolerance, and standards compliance).</a:t>
            </a:r>
          </a:p>
          <a:p>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p>
          <a:p>
            <a:pPr algn="just">
              <a:buNone/>
            </a:pP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09600"/>
          </a:xfrm>
        </p:spPr>
        <p:txBody>
          <a:bodyPr/>
          <a:lstStyle/>
          <a:p>
            <a:r>
              <a:rPr lang="en-US"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sp>
        <p:nvSpPr>
          <p:cNvPr id="3" name="Content Placeholder 2"/>
          <p:cNvSpPr>
            <a:spLocks noGrp="1"/>
          </p:cNvSpPr>
          <p:nvPr>
            <p:ph sz="quarter" idx="1"/>
          </p:nvPr>
        </p:nvSpPr>
        <p:spPr>
          <a:xfrm>
            <a:off x="228600" y="838200"/>
            <a:ext cx="7924800" cy="6019800"/>
          </a:xfrm>
        </p:spPr>
        <p:txBody>
          <a:bodyPr>
            <a:noAutofit/>
          </a:bodyPr>
          <a:lstStyle/>
          <a:p>
            <a:pPr algn="just"/>
            <a:r>
              <a:rPr lang="en-US" b="1" dirty="0" smtClean="0">
                <a:latin typeface="Times New Roman" pitchFamily="18" charset="0"/>
                <a:cs typeface="Times New Roman" pitchFamily="18" charset="0"/>
              </a:rPr>
              <a:t>System software</a:t>
            </a:r>
            <a:r>
              <a:rPr lang="en-US" dirty="0" smtClean="0">
                <a:latin typeface="Times New Roman" pitchFamily="18" charset="0"/>
                <a:cs typeface="Times New Roman" pitchFamily="18" charset="0"/>
              </a:rPr>
              <a:t>. System software is a collection of programs written to service other programs. </a:t>
            </a:r>
          </a:p>
          <a:p>
            <a:pPr algn="just"/>
            <a:r>
              <a:rPr lang="en-US" dirty="0" smtClean="0">
                <a:latin typeface="Times New Roman" pitchFamily="18" charset="0"/>
                <a:cs typeface="Times New Roman" pitchFamily="18" charset="0"/>
              </a:rPr>
              <a:t>Some system software (e.g., compilers, editors, and file management utilities) process complex, but determinate, information structures. Other systems applications (e.g., operating system components, drivers, telecommunications processors) process largely indeterminate data.</a:t>
            </a:r>
          </a:p>
          <a:p>
            <a:pPr algn="just"/>
            <a:r>
              <a:rPr lang="en-US" b="1" dirty="0" smtClean="0">
                <a:latin typeface="Times New Roman" pitchFamily="18" charset="0"/>
                <a:cs typeface="Times New Roman" pitchFamily="18" charset="0"/>
              </a:rPr>
              <a:t>Real-time software</a:t>
            </a:r>
            <a:r>
              <a:rPr lang="en-US" dirty="0" smtClean="0">
                <a:latin typeface="Times New Roman" pitchFamily="18" charset="0"/>
                <a:cs typeface="Times New Roman" pitchFamily="18" charset="0"/>
              </a:rPr>
              <a:t>. Software that monitors/analyzes/controls real-world events as they occur is called real time. Elements of real-time software include a data gathering component that collects and formats information from an external environment.</a:t>
            </a:r>
          </a:p>
          <a:p>
            <a:pPr algn="just"/>
            <a:r>
              <a:rPr lang="en-US" dirty="0" smtClean="0">
                <a:latin typeface="Times New Roman" pitchFamily="18" charset="0"/>
                <a:cs typeface="Times New Roman" pitchFamily="18" charset="0"/>
              </a:rPr>
              <a:t> An analysis component that transforms information as required by the application, a control/output component that responds to the.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05800" cy="838200"/>
          </a:xfrm>
        </p:spPr>
        <p:txBody>
          <a:bodyPr/>
          <a:lstStyle/>
          <a:p>
            <a:r>
              <a:rPr lang="en-US"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sp>
        <p:nvSpPr>
          <p:cNvPr id="3" name="Content Placeholder 2"/>
          <p:cNvSpPr>
            <a:spLocks noGrp="1"/>
          </p:cNvSpPr>
          <p:nvPr>
            <p:ph sz="quarter" idx="1"/>
          </p:nvPr>
        </p:nvSpPr>
        <p:spPr>
          <a:xfrm>
            <a:off x="228600" y="990600"/>
            <a:ext cx="7848600" cy="5867400"/>
          </a:xfrm>
        </p:spPr>
        <p:txBody>
          <a:bodyPr>
            <a:normAutofit/>
          </a:bodyPr>
          <a:lstStyle/>
          <a:p>
            <a:pPr algn="just"/>
            <a:r>
              <a:rPr lang="en-US" dirty="0" smtClean="0">
                <a:latin typeface="Times New Roman" panose="02020603050405020304" pitchFamily="18" charset="0"/>
                <a:cs typeface="Times New Roman" pitchFamily="18" charset="0"/>
              </a:rPr>
              <a:t>An external environment, and a monitoring component that coordinates all other components so that real-time response (typically ranging from 1 millisecond to 1 second) can be maintained .</a:t>
            </a:r>
          </a:p>
          <a:p>
            <a:pPr algn="just"/>
            <a:r>
              <a:rPr lang="en-US" b="1" dirty="0" smtClean="0">
                <a:latin typeface="Times New Roman" pitchFamily="18" charset="0"/>
                <a:cs typeface="Times New Roman" pitchFamily="18" charset="0"/>
              </a:rPr>
              <a:t>Business software</a:t>
            </a:r>
            <a:r>
              <a:rPr lang="en-US" dirty="0" smtClean="0">
                <a:latin typeface="Times New Roman" pitchFamily="18" charset="0"/>
                <a:cs typeface="Times New Roman" pitchFamily="18" charset="0"/>
              </a:rPr>
              <a:t>. Business information processing is the largest single software application area. Discrete "systems" (e.g., payroll, accounts receivable/payable, inventory) have evolved into management information system (MIS) software that accesses one or more large databases containing business information. Applications in this area restructure existing data in a way that facilitates business operations or management decision making. In addition to conventional data processing application, business software applications also encompass interactive computing (e.g., point of-sale transaction processing).</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838200"/>
          </a:xfrm>
        </p:spPr>
        <p:txBody>
          <a:bodyPr/>
          <a:lstStyle/>
          <a:p>
            <a:r>
              <a:rPr lang="en-US"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sp>
        <p:nvSpPr>
          <p:cNvPr id="3" name="Content Placeholder 2"/>
          <p:cNvSpPr>
            <a:spLocks noGrp="1"/>
          </p:cNvSpPr>
          <p:nvPr>
            <p:ph sz="quarter" idx="1"/>
          </p:nvPr>
        </p:nvSpPr>
        <p:spPr>
          <a:xfrm>
            <a:off x="228600" y="914400"/>
            <a:ext cx="7848600" cy="5943600"/>
          </a:xfrm>
        </p:spPr>
        <p:txBody>
          <a:bodyPr>
            <a:normAutofit lnSpcReduction="10000"/>
          </a:bodyPr>
          <a:lstStyle/>
          <a:p>
            <a:pPr algn="just"/>
            <a:r>
              <a:rPr lang="en-US" b="1" dirty="0" smtClean="0">
                <a:latin typeface="Times New Roman" pitchFamily="18" charset="0"/>
                <a:cs typeface="Times New Roman" pitchFamily="18" charset="0"/>
              </a:rPr>
              <a:t>Engineering and scientific software</a:t>
            </a:r>
            <a:r>
              <a:rPr lang="en-US" dirty="0" smtClean="0">
                <a:latin typeface="Times New Roman" pitchFamily="18" charset="0"/>
                <a:cs typeface="Times New Roman" pitchFamily="18" charset="0"/>
              </a:rPr>
              <a:t>. Engineering and scientific software have been characterized by "number crunching" algorithms. Applications range from astronomy to volcano logy, from automotive stress analysis to space shuttle orbital dynamics, and from molecular biology to automated manufacturing. However, modern applications within the engineering/scientific area are moving away from conventional numerical algorithms. Computer-aided design, system simulation, and other interactive applications have begun to take on real-time and even system software characteristics.</a:t>
            </a:r>
          </a:p>
          <a:p>
            <a:pPr algn="just"/>
            <a:r>
              <a:rPr lang="en-US" b="1" dirty="0" smtClean="0">
                <a:latin typeface="Times New Roman" pitchFamily="18" charset="0"/>
                <a:cs typeface="Times New Roman" pitchFamily="18" charset="0"/>
              </a:rPr>
              <a:t>Personal computer software</a:t>
            </a:r>
            <a:r>
              <a:rPr lang="en-US" dirty="0" smtClean="0">
                <a:latin typeface="Times New Roman" pitchFamily="18" charset="0"/>
                <a:cs typeface="Times New Roman" pitchFamily="18" charset="0"/>
              </a:rPr>
              <a:t>. The personal computer software market has burgeoned over the past two decades. Word processing, spreadsheets, computer graphics, multimedia, entertainment, database management, personal and business financial applications, external network, and database access are only a few of hundreds of applications.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762000"/>
          </a:xfrm>
        </p:spPr>
        <p:txBody>
          <a:bodyPr/>
          <a:lstStyle/>
          <a:p>
            <a:r>
              <a:rPr lang="en-US"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sp>
        <p:nvSpPr>
          <p:cNvPr id="3" name="Content Placeholder 2"/>
          <p:cNvSpPr>
            <a:spLocks noGrp="1"/>
          </p:cNvSpPr>
          <p:nvPr>
            <p:ph sz="quarter" idx="1"/>
          </p:nvPr>
        </p:nvSpPr>
        <p:spPr>
          <a:xfrm>
            <a:off x="228600" y="838200"/>
            <a:ext cx="7924800" cy="6019800"/>
          </a:xfrm>
        </p:spPr>
        <p:txBody>
          <a:bodyPr>
            <a:normAutofit fontScale="92500" lnSpcReduction="10000"/>
          </a:bodyPr>
          <a:lstStyle/>
          <a:p>
            <a:pPr algn="just"/>
            <a:r>
              <a:rPr lang="en-US" sz="2600" b="1" dirty="0" smtClean="0">
                <a:latin typeface="Times New Roman" pitchFamily="18" charset="0"/>
                <a:cs typeface="Times New Roman" pitchFamily="18" charset="0"/>
              </a:rPr>
              <a:t>Embedded software</a:t>
            </a:r>
            <a:r>
              <a:rPr lang="en-US" sz="2600" dirty="0" smtClean="0">
                <a:latin typeface="Times New Roman" pitchFamily="18" charset="0"/>
                <a:cs typeface="Times New Roman" pitchFamily="18" charset="0"/>
              </a:rPr>
              <a:t>. Intelligent products have become commonplace in nearly every consumer and industrial market. Embedded software resides in read-only memory and is used to control products and systems for the consumer and industrial markets. </a:t>
            </a:r>
          </a:p>
          <a:p>
            <a:pPr algn="just"/>
            <a:r>
              <a:rPr lang="en-US" sz="2600" dirty="0" smtClean="0">
                <a:latin typeface="Times New Roman" pitchFamily="18" charset="0"/>
                <a:cs typeface="Times New Roman" pitchFamily="18" charset="0"/>
              </a:rPr>
              <a:t>Embedded software can perform very limited and esoteric functions (e.g., keypad control for a microwave oven) or provide significant function and control capability (e.g., digital functions in an automobile such as fuel control, dashboard displays, and braking systems).</a:t>
            </a:r>
          </a:p>
          <a:p>
            <a:pPr algn="just"/>
            <a:r>
              <a:rPr lang="en-US" sz="2600" b="1" dirty="0" smtClean="0">
                <a:latin typeface="Times New Roman" pitchFamily="18" charset="0"/>
                <a:cs typeface="Times New Roman" pitchFamily="18" charset="0"/>
              </a:rPr>
              <a:t>Web-based software</a:t>
            </a:r>
            <a:r>
              <a:rPr lang="en-US" sz="2600" dirty="0" smtClean="0">
                <a:latin typeface="Times New Roman" pitchFamily="18" charset="0"/>
                <a:cs typeface="Times New Roman" pitchFamily="18" charset="0"/>
              </a:rPr>
              <a:t>. The Web pages retrieved by a browser are software that incorporates executable instructions (e.g., CGI, HTML, Perl, or Java), and data (e.g., hypertext and a variety of visual and audio formats). </a:t>
            </a:r>
          </a:p>
          <a:p>
            <a:pPr algn="just"/>
            <a:r>
              <a:rPr lang="en-US" sz="2600" dirty="0" smtClean="0">
                <a:latin typeface="Times New Roman" pitchFamily="18" charset="0"/>
                <a:cs typeface="Times New Roman" pitchFamily="18" charset="0"/>
              </a:rPr>
              <a:t>In essence, the network becomes a massive computer providing an almost unlimited software resource that can be accessed by anyone with a modem.</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762000"/>
          </a:xfrm>
        </p:spPr>
        <p:txBody>
          <a:bodyPr/>
          <a:lstStyle/>
          <a:p>
            <a:r>
              <a:rPr lang="en-US"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sp>
        <p:nvSpPr>
          <p:cNvPr id="3" name="Content Placeholder 2"/>
          <p:cNvSpPr>
            <a:spLocks noGrp="1"/>
          </p:cNvSpPr>
          <p:nvPr>
            <p:ph sz="quarter" idx="1"/>
          </p:nvPr>
        </p:nvSpPr>
        <p:spPr>
          <a:xfrm>
            <a:off x="228600" y="838200"/>
            <a:ext cx="7924800" cy="6019800"/>
          </a:xfrm>
        </p:spPr>
        <p:txBody>
          <a:bodyPr/>
          <a:lstStyle/>
          <a:p>
            <a:pPr algn="just">
              <a:lnSpc>
                <a:spcPct val="150000"/>
              </a:lnSpc>
            </a:pPr>
            <a:r>
              <a:rPr lang="en-US" b="1" dirty="0" smtClean="0">
                <a:latin typeface="Times New Roman" pitchFamily="18" charset="0"/>
                <a:cs typeface="Times New Roman" pitchFamily="18" charset="0"/>
              </a:rPr>
              <a:t>Artificial intelligence software</a:t>
            </a:r>
            <a:r>
              <a:rPr lang="en-US" dirty="0" smtClean="0">
                <a:latin typeface="Times New Roman" pitchFamily="18" charset="0"/>
                <a:cs typeface="Times New Roman" pitchFamily="18" charset="0"/>
              </a:rPr>
              <a:t>. Artificial intelligence (AI) software makes use of non numerical algorithms to solve complex problems that are not amenable to computation or straightforward analysis. </a:t>
            </a:r>
          </a:p>
          <a:p>
            <a:pPr algn="just">
              <a:lnSpc>
                <a:spcPct val="150000"/>
              </a:lnSpc>
            </a:pPr>
            <a:r>
              <a:rPr lang="en-US" dirty="0" smtClean="0">
                <a:latin typeface="Times New Roman" pitchFamily="18" charset="0"/>
                <a:cs typeface="Times New Roman" pitchFamily="18" charset="0"/>
              </a:rPr>
              <a:t>Expert systems, also called knowledge based systems, pattern recognition (image and voice), artificial neural networks, theorem proving, and game playing are representative of applications within this category.</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685800"/>
          </a:xfrm>
        </p:spPr>
        <p:txBody>
          <a:bodyPr/>
          <a:lstStyle/>
          <a:p>
            <a:pPr algn="ctr"/>
            <a:r>
              <a:rPr lang="en-US" b="1" dirty="0" smtClean="0">
                <a:latin typeface="Times New Roman" panose="02020603050405020304" pitchFamily="18" charset="0"/>
                <a:cs typeface="Times New Roman" pitchFamily="18" charset="0"/>
              </a:rPr>
              <a:t> SOFTWARE MYTHS</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762000"/>
            <a:ext cx="7924800" cy="6096000"/>
          </a:xfrm>
        </p:spPr>
        <p:txBody>
          <a:bodyPr>
            <a:normAutofit lnSpcReduction="10000"/>
          </a:bodyPr>
          <a:lstStyle/>
          <a:p>
            <a:pPr algn="just"/>
            <a:r>
              <a:rPr lang="en-US" dirty="0" smtClean="0">
                <a:latin typeface="Times New Roman" pitchFamily="18" charset="0"/>
                <a:cs typeface="Times New Roman" pitchFamily="18" charset="0"/>
              </a:rPr>
              <a:t>Many causes of a software affliction can be traced to a mythology that arose during the early history of software development. </a:t>
            </a:r>
          </a:p>
          <a:p>
            <a:pPr algn="just"/>
            <a:r>
              <a:rPr lang="en-US" dirty="0" smtClean="0">
                <a:latin typeface="Times New Roman" pitchFamily="18" charset="0"/>
                <a:cs typeface="Times New Roman" pitchFamily="18" charset="0"/>
              </a:rPr>
              <a:t>Unlike ancient myths that often provide human lessons well worth heeding, software myths propagated misinformation and confusion.</a:t>
            </a:r>
          </a:p>
          <a:p>
            <a:pPr algn="just"/>
            <a:r>
              <a:rPr lang="en-US" dirty="0" smtClean="0">
                <a:latin typeface="Times New Roman" pitchFamily="18" charset="0"/>
                <a:cs typeface="Times New Roman" pitchFamily="18" charset="0"/>
              </a:rPr>
              <a:t> Software myths had a number of attributes that made them insidious; for instance, they appeared to be reasonable statements of fact (sometimes containing elements of truth), they had an intuitive feel, and they were often promulgated by experienced practitioners who "knew the score." </a:t>
            </a:r>
          </a:p>
          <a:p>
            <a:pPr algn="just"/>
            <a:r>
              <a:rPr lang="en-US" dirty="0" smtClean="0">
                <a:latin typeface="Times New Roman" pitchFamily="18" charset="0"/>
                <a:cs typeface="Times New Roman" pitchFamily="18" charset="0"/>
              </a:rPr>
              <a:t>Today, most knowledgeable professionals recognize myths for what they are— misleading attitudes that have caused serious problems for managers and technical people alike.</a:t>
            </a:r>
          </a:p>
          <a:p>
            <a:pPr algn="just"/>
            <a:r>
              <a:rPr lang="en-US" dirty="0" smtClean="0">
                <a:latin typeface="Times New Roman" pitchFamily="18" charset="0"/>
                <a:cs typeface="Times New Roman" pitchFamily="18" charset="0"/>
              </a:rPr>
              <a:t> However, old attitudes and habits are difficult to modify, and remnants of software myths are still believed.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685800"/>
          </a:xfrm>
        </p:spPr>
        <p:txBody>
          <a:bodyPr/>
          <a:lstStyle/>
          <a:p>
            <a:r>
              <a:rPr lang="en-US"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sp>
        <p:nvSpPr>
          <p:cNvPr id="3" name="Content Placeholder 2"/>
          <p:cNvSpPr>
            <a:spLocks noGrp="1"/>
          </p:cNvSpPr>
          <p:nvPr>
            <p:ph sz="quarter" idx="1"/>
          </p:nvPr>
        </p:nvSpPr>
        <p:spPr>
          <a:xfrm>
            <a:off x="228600" y="685800"/>
            <a:ext cx="7848600" cy="6172200"/>
          </a:xfrm>
        </p:spPr>
        <p:txBody>
          <a:bodyPr>
            <a:noAutofit/>
          </a:bodyPr>
          <a:lstStyle/>
          <a:p>
            <a:pPr algn="just"/>
            <a:r>
              <a:rPr lang="en-US" dirty="0" smtClean="0">
                <a:latin typeface="Times New Roman" pitchFamily="18" charset="0"/>
                <a:cs typeface="Times New Roman" pitchFamily="18" charset="0"/>
              </a:rPr>
              <a:t>Management myths. Managers with software responsibility, like managers in most disciplines, are often under pressure to maintain budgets, keep schedules from slipping, and improve quality.</a:t>
            </a:r>
          </a:p>
          <a:p>
            <a:pPr algn="just"/>
            <a:r>
              <a:rPr lang="en-US" b="1" dirty="0" smtClean="0">
                <a:latin typeface="Times New Roman" pitchFamily="18" charset="0"/>
                <a:cs typeface="Times New Roman" pitchFamily="18" charset="0"/>
              </a:rPr>
              <a:t>Myth:</a:t>
            </a:r>
            <a:r>
              <a:rPr lang="en-US" dirty="0" smtClean="0">
                <a:latin typeface="Times New Roman" pitchFamily="18" charset="0"/>
                <a:cs typeface="Times New Roman" pitchFamily="18" charset="0"/>
              </a:rPr>
              <a:t> We already have a book that's full of standards and procedures for building software, won't that provide my people with everything they need to know? .</a:t>
            </a:r>
          </a:p>
          <a:p>
            <a:pPr algn="just"/>
            <a:r>
              <a:rPr lang="en-US" b="1" dirty="0" smtClean="0">
                <a:latin typeface="Times New Roman" pitchFamily="18" charset="0"/>
                <a:cs typeface="Times New Roman" pitchFamily="18" charset="0"/>
              </a:rPr>
              <a:t>Reality:</a:t>
            </a:r>
            <a:r>
              <a:rPr lang="en-US" dirty="0" smtClean="0">
                <a:latin typeface="Times New Roman" pitchFamily="18" charset="0"/>
                <a:cs typeface="Times New Roman" pitchFamily="18" charset="0"/>
              </a:rPr>
              <a:t> The book of standards may very well exist, but is it used? Are software practitioners aware of its existence? Does it reflect modern software engineering practice? Is it complete? Is it streamlined to improve time to delivery while still maintaining a focus on quality? In many cases, the answer to all of these questions is "no." </a:t>
            </a:r>
          </a:p>
          <a:p>
            <a:pPr algn="just"/>
            <a:r>
              <a:rPr lang="en-US" b="1" dirty="0" smtClean="0">
                <a:latin typeface="Times New Roman" pitchFamily="18" charset="0"/>
                <a:cs typeface="Times New Roman" pitchFamily="18" charset="0"/>
              </a:rPr>
              <a:t>Myth:</a:t>
            </a:r>
            <a:r>
              <a:rPr lang="en-US" dirty="0" smtClean="0">
                <a:latin typeface="Times New Roman" pitchFamily="18" charset="0"/>
                <a:cs typeface="Times New Roman" pitchFamily="18" charset="0"/>
              </a:rPr>
              <a:t> My people have state-of-the-art software development tools, after all, we buy them the newest computers.</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609600"/>
          </a:xfrm>
        </p:spPr>
        <p:txBody>
          <a:bodyPr/>
          <a:lstStyle/>
          <a:p>
            <a:r>
              <a:rPr lang="en-US" dirty="0" smtClean="0">
                <a:latin typeface="Times New Roman" panose="02020603050405020304" pitchFamily="18" charset="0"/>
                <a:cs typeface="Times New Roman" panose="02020603050405020304" pitchFamily="18" charset="0"/>
              </a:rPr>
              <a:t> 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838200"/>
            <a:ext cx="7848600" cy="6019800"/>
          </a:xfrm>
        </p:spPr>
        <p:txBody>
          <a:bodyPr>
            <a:normAutofit/>
          </a:bodyPr>
          <a:lstStyle/>
          <a:p>
            <a:pPr algn="just">
              <a:lnSpc>
                <a:spcPct val="150000"/>
              </a:lnSpc>
            </a:pPr>
            <a:r>
              <a:rPr lang="en-US" b="1" dirty="0" smtClean="0">
                <a:latin typeface="Times New Roman" pitchFamily="18" charset="0"/>
                <a:cs typeface="Times New Roman" pitchFamily="18" charset="0"/>
              </a:rPr>
              <a:t>Reality:</a:t>
            </a:r>
            <a:r>
              <a:rPr lang="en-US" dirty="0" smtClean="0">
                <a:latin typeface="Times New Roman" pitchFamily="18" charset="0"/>
                <a:cs typeface="Times New Roman" pitchFamily="18" charset="0"/>
              </a:rPr>
              <a:t> It takes much more than the latest model mainframe, workstation, or PC to do high-quality software development. </a:t>
            </a:r>
          </a:p>
          <a:p>
            <a:pPr algn="just">
              <a:lnSpc>
                <a:spcPct val="150000"/>
              </a:lnSpc>
            </a:pPr>
            <a:r>
              <a:rPr lang="en-US" dirty="0" smtClean="0">
                <a:latin typeface="Times New Roman" pitchFamily="18" charset="0"/>
                <a:cs typeface="Times New Roman" pitchFamily="18" charset="0"/>
              </a:rPr>
              <a:t>Computer-aided software engineering (CASE) tools are more important than hardware for achieving good quality and productivity, yet the majority of software developers still do not use them effectively.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762000"/>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914400"/>
            <a:ext cx="7848600" cy="5943600"/>
          </a:xfrm>
        </p:spPr>
        <p:txBody>
          <a:bodyPr>
            <a:noAutofit/>
          </a:bodyPr>
          <a:lstStyle/>
          <a:p>
            <a:pPr algn="just"/>
            <a:r>
              <a:rPr lang="en-US" b="1" dirty="0" smtClean="0">
                <a:latin typeface="Times New Roman" pitchFamily="18" charset="0"/>
                <a:cs typeface="Times New Roman" pitchFamily="18" charset="0"/>
              </a:rPr>
              <a:t>Customer myths. </a:t>
            </a:r>
            <a:r>
              <a:rPr lang="en-US" dirty="0" smtClean="0">
                <a:latin typeface="Times New Roman" pitchFamily="18" charset="0"/>
                <a:cs typeface="Times New Roman" pitchFamily="18" charset="0"/>
              </a:rPr>
              <a:t>A customer who requests computer software may be a person at the next desk, a technical group down the hall, the marketing/sales department, or an outside company that has requested software under contract. In many cases, the customer believes myths about software because software managers and practitioners do little to correct misinformation.</a:t>
            </a:r>
          </a:p>
          <a:p>
            <a:pPr algn="just"/>
            <a:r>
              <a:rPr lang="en-US" b="1" dirty="0" smtClean="0">
                <a:latin typeface="Times New Roman" pitchFamily="18" charset="0"/>
                <a:cs typeface="Times New Roman" pitchFamily="18" charset="0"/>
              </a:rPr>
              <a:t>Myth:</a:t>
            </a:r>
            <a:r>
              <a:rPr lang="en-US" dirty="0" smtClean="0">
                <a:latin typeface="Times New Roman" pitchFamily="18" charset="0"/>
                <a:cs typeface="Times New Roman" pitchFamily="18" charset="0"/>
              </a:rPr>
              <a:t> A general statement of objectives is sufficient to begin writing programs— we can fill in the details later.</a:t>
            </a:r>
          </a:p>
          <a:p>
            <a:pPr algn="just"/>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Reality:</a:t>
            </a:r>
            <a:r>
              <a:rPr lang="en-US" dirty="0" smtClean="0">
                <a:latin typeface="Times New Roman" pitchFamily="18" charset="0"/>
                <a:cs typeface="Times New Roman" pitchFamily="18" charset="0"/>
              </a:rPr>
              <a:t> A poor up-front definition is the major cause of failed software efforts. A formal and detailed description of the information domain, function, behavior, performance, interfaces, design constraints, and validation criteria is essential. These characteristics can be determined only after thorough communication between customer and developer.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pPr algn="ctr"/>
            <a:r>
              <a:rPr lang="en-IN" sz="3200" dirty="0" smtClean="0">
                <a:latin typeface="Times New Roman" pitchFamily="18" charset="0"/>
                <a:cs typeface="Times New Roman" pitchFamily="18" charset="0"/>
              </a:rPr>
              <a:t> </a:t>
            </a:r>
            <a:r>
              <a:rPr lang="en-IN" sz="3200" b="1" dirty="0" smtClean="0">
                <a:latin typeface="Times New Roman" pitchFamily="18" charset="0"/>
                <a:cs typeface="Times New Roman" pitchFamily="18" charset="0"/>
              </a:rPr>
              <a:t>Software</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219200"/>
            <a:ext cx="7924800" cy="5638800"/>
          </a:xfrm>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Software is (1) instructions (computer programs) that when executed provide desired function and performance.</a:t>
            </a:r>
          </a:p>
          <a:p>
            <a:pPr algn="just">
              <a:lnSpc>
                <a:spcPct val="150000"/>
              </a:lnSpc>
            </a:pPr>
            <a:r>
              <a:rPr lang="en-US" dirty="0" smtClean="0">
                <a:latin typeface="Times New Roman" panose="02020603050405020304" pitchFamily="18" charset="0"/>
                <a:cs typeface="Times New Roman" panose="02020603050405020304" pitchFamily="18" charset="0"/>
              </a:rPr>
              <a:t>                       (2) data structures that enable the programs to adequately manipulate information.</a:t>
            </a:r>
          </a:p>
          <a:p>
            <a:pPr algn="just">
              <a:lnSpc>
                <a:spcPct val="150000"/>
              </a:lnSpc>
            </a:pPr>
            <a:r>
              <a:rPr lang="en-US" dirty="0" smtClean="0">
                <a:latin typeface="Times New Roman" panose="02020603050405020304" pitchFamily="18" charset="0"/>
                <a:cs typeface="Times New Roman" panose="02020603050405020304" pitchFamily="18" charset="0"/>
              </a:rPr>
              <a:t>             and (3) documents that describe the       operation and use of the programs.</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685800"/>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685800"/>
            <a:ext cx="7848600" cy="6172200"/>
          </a:xfrm>
        </p:spPr>
        <p:txBody>
          <a:bodyPr/>
          <a:lstStyle/>
          <a:p>
            <a:pPr algn="just"/>
            <a:r>
              <a:rPr lang="en-US" dirty="0" smtClean="0">
                <a:latin typeface="Times New Roman" pitchFamily="18" charset="0"/>
                <a:cs typeface="Times New Roman" pitchFamily="18" charset="0"/>
              </a:rPr>
              <a:t>Myth: Project requirements continually change, but change can be easily accommodated because software is flexible. </a:t>
            </a:r>
          </a:p>
          <a:p>
            <a:pPr algn="just"/>
            <a:r>
              <a:rPr lang="en-US" dirty="0" smtClean="0">
                <a:latin typeface="Times New Roman" pitchFamily="18" charset="0"/>
                <a:cs typeface="Times New Roman" pitchFamily="18" charset="0"/>
              </a:rPr>
              <a:t>Reality: It is true that software requirements change, but the impact of change varies with the time at which it is introduced. Figure 3. illustrates the impact of change.</a:t>
            </a:r>
          </a:p>
          <a:p>
            <a:pPr algn="just"/>
            <a:endParaRPr lang="en-US" dirty="0" smtClean="0">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2"/>
          <a:srcRect l="27720" t="9381" r="34756" b="57785"/>
          <a:stretch>
            <a:fillRect/>
          </a:stretch>
        </p:blipFill>
        <p:spPr bwMode="auto">
          <a:xfrm>
            <a:off x="2971800" y="2667000"/>
            <a:ext cx="5181600" cy="3810000"/>
          </a:xfrm>
          <a:prstGeom prst="rect">
            <a:avLst/>
          </a:prstGeom>
          <a:noFill/>
          <a:ln w="9525">
            <a:noFill/>
            <a:miter lim="800000"/>
            <a:headEnd/>
            <a:tailEnd/>
          </a:ln>
          <a:effectLst/>
        </p:spPr>
      </p:pic>
      <p:sp>
        <p:nvSpPr>
          <p:cNvPr id="5" name="Rectangle 4"/>
          <p:cNvSpPr/>
          <p:nvPr/>
        </p:nvSpPr>
        <p:spPr>
          <a:xfrm>
            <a:off x="4038600" y="6248400"/>
            <a:ext cx="3427541" cy="369332"/>
          </a:xfrm>
          <a:prstGeom prst="rect">
            <a:avLst/>
          </a:prstGeom>
        </p:spPr>
        <p:txBody>
          <a:bodyPr wrap="none">
            <a:spAutoFit/>
          </a:bodyPr>
          <a:lstStyle/>
          <a:p>
            <a:r>
              <a:rPr lang="en-US" dirty="0" smtClean="0"/>
              <a:t>Figure 3.The impact of change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458200" cy="762000"/>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152400" y="762000"/>
            <a:ext cx="7924800" cy="6096000"/>
          </a:xfrm>
        </p:spPr>
        <p:txBody>
          <a:bodyPr>
            <a:noAutofit/>
          </a:bodyPr>
          <a:lstStyle/>
          <a:p>
            <a:pPr algn="just"/>
            <a:r>
              <a:rPr lang="en-US" b="1" dirty="0" smtClean="0">
                <a:latin typeface="Times New Roman" pitchFamily="18" charset="0"/>
                <a:cs typeface="Times New Roman" pitchFamily="18" charset="0"/>
              </a:rPr>
              <a:t>Practitioner's myths</a:t>
            </a:r>
            <a:r>
              <a:rPr lang="en-US" dirty="0" smtClean="0">
                <a:latin typeface="Times New Roman" pitchFamily="18" charset="0"/>
                <a:cs typeface="Times New Roman" pitchFamily="18" charset="0"/>
              </a:rPr>
              <a:t>. Myths that are still believed by software practitioners have been fostered by 50 years of programming culture. During the early days of software, programming was viewed as an art form. Old ways and attitudes die hard. </a:t>
            </a:r>
          </a:p>
          <a:p>
            <a:pPr algn="just"/>
            <a:r>
              <a:rPr lang="en-US" b="1" dirty="0" smtClean="0">
                <a:latin typeface="Times New Roman" pitchFamily="18" charset="0"/>
                <a:cs typeface="Times New Roman" pitchFamily="18" charset="0"/>
              </a:rPr>
              <a:t>Myth: </a:t>
            </a:r>
            <a:r>
              <a:rPr lang="en-US" dirty="0" smtClean="0">
                <a:latin typeface="Times New Roman" pitchFamily="18" charset="0"/>
                <a:cs typeface="Times New Roman" pitchFamily="18" charset="0"/>
              </a:rPr>
              <a:t>Once we write the program and get it to work, our job is done. </a:t>
            </a:r>
          </a:p>
          <a:p>
            <a:pPr algn="just"/>
            <a:r>
              <a:rPr lang="en-US" b="1" dirty="0" smtClean="0">
                <a:latin typeface="Times New Roman" pitchFamily="18" charset="0"/>
                <a:cs typeface="Times New Roman" pitchFamily="18" charset="0"/>
              </a:rPr>
              <a:t>Reality:</a:t>
            </a:r>
            <a:r>
              <a:rPr lang="en-US" dirty="0" smtClean="0">
                <a:latin typeface="Times New Roman" pitchFamily="18" charset="0"/>
                <a:cs typeface="Times New Roman" pitchFamily="18" charset="0"/>
              </a:rPr>
              <a:t> Someone once said that "the sooner you begin 'writing code', the longer it'll take you to get done." Industry data ([LIE80], [JON91], [PUT97]) indicate that between 60 and 80 percent of all effort expended on software will be expended after it is delivered to the customer for the first time.</a:t>
            </a:r>
          </a:p>
          <a:p>
            <a:pPr algn="just"/>
            <a:r>
              <a:rPr lang="en-US" b="1" dirty="0" smtClean="0">
                <a:latin typeface="Times New Roman" pitchFamily="18" charset="0"/>
                <a:cs typeface="Times New Roman" pitchFamily="18" charset="0"/>
              </a:rPr>
              <a:t> Myth: </a:t>
            </a:r>
            <a:r>
              <a:rPr lang="en-US" dirty="0" smtClean="0">
                <a:latin typeface="Times New Roman" pitchFamily="18" charset="0"/>
                <a:cs typeface="Times New Roman" pitchFamily="18" charset="0"/>
              </a:rPr>
              <a:t>Until I get the program "running" I have no way of assessing its quality.</a:t>
            </a:r>
          </a:p>
          <a:p>
            <a:pPr algn="just">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85800"/>
          </a:xfrm>
        </p:spPr>
        <p:txBody>
          <a:bodyPr/>
          <a:lstStyle/>
          <a:p>
            <a:r>
              <a:rPr lang="en-US" dirty="0" smtClean="0"/>
              <a:t>Conti…</a:t>
            </a:r>
            <a:endParaRPr lang="en-US" dirty="0"/>
          </a:p>
        </p:txBody>
      </p:sp>
      <p:sp>
        <p:nvSpPr>
          <p:cNvPr id="3" name="Content Placeholder 2"/>
          <p:cNvSpPr>
            <a:spLocks noGrp="1"/>
          </p:cNvSpPr>
          <p:nvPr>
            <p:ph sz="quarter" idx="1"/>
          </p:nvPr>
        </p:nvSpPr>
        <p:spPr>
          <a:xfrm>
            <a:off x="228600" y="762000"/>
            <a:ext cx="7848600" cy="6096000"/>
          </a:xfrm>
        </p:spPr>
        <p:txBody>
          <a:bodyPr>
            <a:normAutofit fontScale="92500" lnSpcReduction="10000"/>
          </a:bodyPr>
          <a:lstStyle/>
          <a:p>
            <a:pPr algn="just"/>
            <a:r>
              <a:rPr lang="en-US" sz="2600" b="1" dirty="0" smtClean="0">
                <a:latin typeface="Times New Roman" pitchFamily="18" charset="0"/>
                <a:cs typeface="Times New Roman" pitchFamily="18" charset="0"/>
              </a:rPr>
              <a:t>Reality:</a:t>
            </a:r>
            <a:r>
              <a:rPr lang="en-US" sz="2600" dirty="0" smtClean="0">
                <a:latin typeface="Times New Roman" pitchFamily="18" charset="0"/>
                <a:cs typeface="Times New Roman" pitchFamily="18" charset="0"/>
              </a:rPr>
              <a:t> One of the most effective software quality assurance mechanisms can be applied from the inception of a project—the formal technical review. </a:t>
            </a:r>
          </a:p>
          <a:p>
            <a:pPr algn="just"/>
            <a:r>
              <a:rPr lang="en-US" sz="2600" b="1" dirty="0" smtClean="0">
                <a:latin typeface="Times New Roman" pitchFamily="18" charset="0"/>
                <a:cs typeface="Times New Roman" pitchFamily="18" charset="0"/>
              </a:rPr>
              <a:t>Myth: </a:t>
            </a:r>
            <a:r>
              <a:rPr lang="en-US" sz="2600" dirty="0" smtClean="0">
                <a:latin typeface="Times New Roman" pitchFamily="18" charset="0"/>
                <a:cs typeface="Times New Roman" pitchFamily="18" charset="0"/>
              </a:rPr>
              <a:t>The only deliverable work product for a successful project is the working program.</a:t>
            </a:r>
          </a:p>
          <a:p>
            <a:pPr algn="just"/>
            <a:r>
              <a:rPr lang="en-US" sz="2600" b="1" dirty="0" smtClean="0">
                <a:latin typeface="Times New Roman" pitchFamily="18" charset="0"/>
                <a:cs typeface="Times New Roman" pitchFamily="18" charset="0"/>
              </a:rPr>
              <a:t>Reality:</a:t>
            </a:r>
            <a:r>
              <a:rPr lang="en-US" sz="2600" dirty="0" smtClean="0">
                <a:latin typeface="Times New Roman" pitchFamily="18" charset="0"/>
                <a:cs typeface="Times New Roman" pitchFamily="18" charset="0"/>
              </a:rPr>
              <a:t> A working program is only one part of a software configuration that includes many elements. Documentation provides a foundation for successful engineering and, more important, guidance for software support. </a:t>
            </a:r>
          </a:p>
          <a:p>
            <a:pPr algn="just"/>
            <a:r>
              <a:rPr lang="en-US" sz="2600" b="1" dirty="0" smtClean="0">
                <a:latin typeface="Times New Roman" pitchFamily="18" charset="0"/>
                <a:cs typeface="Times New Roman" pitchFamily="18" charset="0"/>
              </a:rPr>
              <a:t>Myth:</a:t>
            </a:r>
            <a:r>
              <a:rPr lang="en-US" sz="2600" dirty="0" smtClean="0">
                <a:latin typeface="Times New Roman" pitchFamily="18" charset="0"/>
                <a:cs typeface="Times New Roman" pitchFamily="18" charset="0"/>
              </a:rPr>
              <a:t> Software engineering will make us create voluminous and unnecessary documentation and will invariably slow us down. </a:t>
            </a:r>
          </a:p>
          <a:p>
            <a:pPr algn="just"/>
            <a:r>
              <a:rPr lang="en-US" sz="2600" b="1" dirty="0" smtClean="0">
                <a:latin typeface="Times New Roman" pitchFamily="18" charset="0"/>
                <a:cs typeface="Times New Roman" pitchFamily="18" charset="0"/>
              </a:rPr>
              <a:t>Reality:</a:t>
            </a:r>
            <a:r>
              <a:rPr lang="en-US" sz="2600" dirty="0" smtClean="0">
                <a:latin typeface="Times New Roman" pitchFamily="18" charset="0"/>
                <a:cs typeface="Times New Roman" pitchFamily="18" charset="0"/>
              </a:rPr>
              <a:t> Software engineering is not about creating documents. It is about creating quality. Better quality leads to reduced rework. And reduced rework results in faster delivery times.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219200"/>
          </a:xfrm>
        </p:spPr>
        <p:txBody>
          <a:bodyPr>
            <a:normAutofit/>
          </a:bodyPr>
          <a:lstStyle/>
          <a:p>
            <a:pPr algn="ctr"/>
            <a:r>
              <a:rPr lang="en-US" b="1" dirty="0" smtClean="0">
                <a:latin typeface="Times New Roman" pitchFamily="18" charset="0"/>
                <a:cs typeface="Times New Roman" pitchFamily="18" charset="0"/>
              </a:rPr>
              <a:t>SOFTWARE ENGINEERING: A LAYERED TECHNOLOGY</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295400"/>
            <a:ext cx="7924800" cy="5410200"/>
          </a:xfrm>
        </p:spPr>
        <p:txBody>
          <a:bodyPr>
            <a:noAutofit/>
          </a:bodyPr>
          <a:lstStyle/>
          <a:p>
            <a:pPr algn="just"/>
            <a:r>
              <a:rPr lang="en-US" dirty="0" smtClean="0">
                <a:latin typeface="Times New Roman" pitchFamily="18" charset="0"/>
                <a:cs typeface="Times New Roman" pitchFamily="18" charset="0"/>
              </a:rPr>
              <a:t>Although hundreds of authors have developed personal definitions of software engineering, a definition proposed by Fritz Bauer [NAU69] at the seminal conference on the subject still serves as a basis for discussion: </a:t>
            </a:r>
          </a:p>
          <a:p>
            <a:pPr algn="just"/>
            <a:r>
              <a:rPr lang="en-US" dirty="0" smtClean="0">
                <a:latin typeface="Times New Roman" pitchFamily="18" charset="0"/>
                <a:cs typeface="Times New Roman" pitchFamily="18" charset="0"/>
              </a:rPr>
              <a:t>Software engineering is the establishment and use of sound engineering principles in order to obtain economically software that is reliable and works efficiently on real machines.</a:t>
            </a:r>
          </a:p>
          <a:p>
            <a:pPr algn="just"/>
            <a:r>
              <a:rPr lang="en-US" b="1" dirty="0" smtClean="0">
                <a:latin typeface="Times New Roman" pitchFamily="18" charset="0"/>
                <a:cs typeface="Times New Roman" pitchFamily="18" charset="0"/>
              </a:rPr>
              <a:t>Process, Methods, and Tools </a:t>
            </a:r>
          </a:p>
          <a:p>
            <a:pPr algn="just"/>
            <a:r>
              <a:rPr lang="en-US" dirty="0" smtClean="0">
                <a:latin typeface="Times New Roman" pitchFamily="18" charset="0"/>
                <a:cs typeface="Times New Roman" pitchFamily="18" charset="0"/>
              </a:rPr>
              <a:t>Software engineering is a layered technology. Referring to Figure 4.any engineering approach (including software engineering) must rest on an organizational commitment to quality.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762000"/>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914400"/>
            <a:ext cx="7848600" cy="5943600"/>
          </a:xfrm>
        </p:spPr>
        <p:txBody>
          <a:bodyPr/>
          <a:lstStyle/>
          <a:p>
            <a:pPr algn="just"/>
            <a:r>
              <a:rPr lang="en-US" dirty="0" smtClean="0">
                <a:latin typeface="Times New Roman" pitchFamily="18" charset="0"/>
                <a:cs typeface="Times New Roman" pitchFamily="18" charset="0"/>
              </a:rPr>
              <a:t>Total quality management and similar philosophies foster a continuous process improvement culture, and this culture ultimately leads to the development of increasingly more mature approaches to software engineering. The bedrock that supports software engineering is a quality focus.</a:t>
            </a:r>
          </a:p>
          <a:p>
            <a:pPr algn="just"/>
            <a:endParaRPr lang="en-US" dirty="0"/>
          </a:p>
        </p:txBody>
      </p:sp>
      <p:pic>
        <p:nvPicPr>
          <p:cNvPr id="4" name="Picture 2"/>
          <p:cNvPicPr>
            <a:picLocks noChangeAspect="1" noChangeArrowheads="1"/>
          </p:cNvPicPr>
          <p:nvPr/>
        </p:nvPicPr>
        <p:blipFill>
          <a:blip r:embed="rId2"/>
          <a:srcRect l="31238" t="15839" r="20684" b="65602"/>
          <a:stretch>
            <a:fillRect/>
          </a:stretch>
        </p:blipFill>
        <p:spPr bwMode="auto">
          <a:xfrm>
            <a:off x="2514600" y="2895600"/>
            <a:ext cx="3657600" cy="3200400"/>
          </a:xfrm>
          <a:prstGeom prst="rect">
            <a:avLst/>
          </a:prstGeom>
          <a:noFill/>
          <a:ln w="9525">
            <a:noFill/>
            <a:miter lim="800000"/>
            <a:headEnd/>
            <a:tailEnd/>
          </a:ln>
          <a:effectLst/>
        </p:spPr>
      </p:pic>
      <p:sp>
        <p:nvSpPr>
          <p:cNvPr id="5" name="Rectangle 4"/>
          <p:cNvSpPr/>
          <p:nvPr/>
        </p:nvSpPr>
        <p:spPr>
          <a:xfrm>
            <a:off x="2819400" y="6172200"/>
            <a:ext cx="4079963" cy="369332"/>
          </a:xfrm>
          <a:prstGeom prst="rect">
            <a:avLst/>
          </a:prstGeom>
        </p:spPr>
        <p:txBody>
          <a:bodyPr wrap="none">
            <a:spAutoFit/>
          </a:bodyPr>
          <a:lstStyle/>
          <a:p>
            <a:r>
              <a:rPr lang="en-US" dirty="0" smtClean="0"/>
              <a:t>Figure4.Software engineering layers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09600"/>
          </a:xfrm>
        </p:spPr>
        <p:txBody>
          <a:bodyPr/>
          <a:lstStyle/>
          <a:p>
            <a:r>
              <a:rPr lang="en-US"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sp>
        <p:nvSpPr>
          <p:cNvPr id="5" name="Content Placeholder 4"/>
          <p:cNvSpPr>
            <a:spLocks noGrp="1"/>
          </p:cNvSpPr>
          <p:nvPr>
            <p:ph sz="quarter" idx="1"/>
          </p:nvPr>
        </p:nvSpPr>
        <p:spPr>
          <a:xfrm>
            <a:off x="228600" y="762000"/>
            <a:ext cx="7848600" cy="5943600"/>
          </a:xfrm>
        </p:spPr>
        <p:txBody>
          <a:bodyPr>
            <a:noAutofit/>
          </a:bodyPr>
          <a:lstStyle/>
          <a:p>
            <a:pPr algn="just"/>
            <a:r>
              <a:rPr lang="en-US" dirty="0" smtClean="0">
                <a:latin typeface="Times New Roman" pitchFamily="18" charset="0"/>
                <a:cs typeface="Times New Roman" pitchFamily="18" charset="0"/>
              </a:rPr>
              <a:t>The foundation for software engineering is the process layer. </a:t>
            </a:r>
          </a:p>
          <a:p>
            <a:pPr algn="just"/>
            <a:r>
              <a:rPr lang="en-US" dirty="0" smtClean="0">
                <a:latin typeface="Times New Roman" pitchFamily="18" charset="0"/>
                <a:cs typeface="Times New Roman" pitchFamily="18" charset="0"/>
              </a:rPr>
              <a:t>Software engineering process is the glue that holds the technology layers together and enables rational and timely development of computer software.</a:t>
            </a:r>
          </a:p>
          <a:p>
            <a:pPr algn="just"/>
            <a:r>
              <a:rPr lang="en-US" dirty="0" smtClean="0">
                <a:latin typeface="Times New Roman" pitchFamily="18" charset="0"/>
                <a:cs typeface="Times New Roman" pitchFamily="18" charset="0"/>
              </a:rPr>
              <a:t> Process defines a framework for a set of key process areas (KPAs) that must be established for effective delivery of software engineering technology.</a:t>
            </a:r>
          </a:p>
          <a:p>
            <a:pPr algn="just"/>
            <a:r>
              <a:rPr lang="en-US" dirty="0" smtClean="0">
                <a:latin typeface="Times New Roman" pitchFamily="18" charset="0"/>
                <a:cs typeface="Times New Roman" pitchFamily="18" charset="0"/>
              </a:rPr>
              <a:t> The key process areas form the basis for management control of software projects and establish the context in which technical methods are applied, work products (models, documents, data, reports, forms, etc.) are produced, milestones are established, quality is ensured, and change is properly managed.</a:t>
            </a:r>
          </a:p>
          <a:p>
            <a:pPr algn="just">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762000"/>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762000"/>
            <a:ext cx="7848600" cy="6096000"/>
          </a:xfrm>
        </p:spPr>
        <p:txBody>
          <a:bodyPr>
            <a:normAutofit lnSpcReduction="10000"/>
          </a:bodyPr>
          <a:lstStyle/>
          <a:p>
            <a:pPr algn="just">
              <a:lnSpc>
                <a:spcPct val="150000"/>
              </a:lnSpc>
            </a:pPr>
            <a:r>
              <a:rPr lang="en-US" dirty="0" smtClean="0">
                <a:latin typeface="Times New Roman" pitchFamily="18" charset="0"/>
                <a:cs typeface="Times New Roman" pitchFamily="18" charset="0"/>
              </a:rPr>
              <a:t>Software engineering methods provide the technical how-to's for building software. </a:t>
            </a:r>
          </a:p>
          <a:p>
            <a:pPr algn="just">
              <a:lnSpc>
                <a:spcPct val="150000"/>
              </a:lnSpc>
            </a:pPr>
            <a:r>
              <a:rPr lang="en-US" dirty="0" smtClean="0">
                <a:latin typeface="Times New Roman" pitchFamily="18" charset="0"/>
                <a:cs typeface="Times New Roman" pitchFamily="18" charset="0"/>
              </a:rPr>
              <a:t>Methods encompass a broad array of tasks that include requirements analysis, design, program construction, testing, and support.</a:t>
            </a:r>
          </a:p>
          <a:p>
            <a:pPr algn="just">
              <a:lnSpc>
                <a:spcPct val="150000"/>
              </a:lnSpc>
            </a:pPr>
            <a:r>
              <a:rPr lang="en-US" dirty="0" smtClean="0">
                <a:latin typeface="Times New Roman" pitchFamily="18" charset="0"/>
                <a:cs typeface="Times New Roman" pitchFamily="18" charset="0"/>
              </a:rPr>
              <a:t>Software engineering tools provide automated or semi-automated support for the process and the methods. </a:t>
            </a:r>
          </a:p>
          <a:p>
            <a:pPr algn="just">
              <a:lnSpc>
                <a:spcPct val="150000"/>
              </a:lnSpc>
            </a:pPr>
            <a:r>
              <a:rPr lang="en-US" dirty="0" smtClean="0">
                <a:latin typeface="Times New Roman" pitchFamily="18" charset="0"/>
                <a:cs typeface="Times New Roman" pitchFamily="18" charset="0"/>
              </a:rPr>
              <a:t>When tools are integrated so that information created by one tool can be used by another, a system for the support of software development, called computer-aided software engineering, is established.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762000"/>
          </a:xfrm>
        </p:spPr>
        <p:txBody>
          <a:bodyPr/>
          <a:lstStyle/>
          <a:p>
            <a:pPr algn="ctr"/>
            <a:r>
              <a:rPr lang="en-US" dirty="0" smtClean="0">
                <a:latin typeface="Times New Roman" panose="02020603050405020304" pitchFamily="18" charset="0"/>
                <a:cs typeface="Times New Roman" panose="02020603050405020304" pitchFamily="18" charset="0"/>
              </a:rPr>
              <a:t>A Generic View of Software Engineering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914400"/>
            <a:ext cx="7924800" cy="5943600"/>
          </a:xfrm>
        </p:spPr>
        <p:txBody>
          <a:bodyPr>
            <a:noAutofit/>
          </a:bodyPr>
          <a:lstStyle/>
          <a:p>
            <a:pPr algn="just">
              <a:lnSpc>
                <a:spcPct val="150000"/>
              </a:lnSpc>
            </a:pPr>
            <a:r>
              <a:rPr lang="en-US" dirty="0" smtClean="0">
                <a:latin typeface="Times New Roman" pitchFamily="18" charset="0"/>
                <a:cs typeface="Times New Roman" pitchFamily="18" charset="0"/>
              </a:rPr>
              <a:t>Engineering is the analysis, design, construction, verification, and management of technical (or social) entities.</a:t>
            </a:r>
          </a:p>
          <a:p>
            <a:pPr algn="just">
              <a:lnSpc>
                <a:spcPct val="150000"/>
              </a:lnSpc>
            </a:pPr>
            <a:r>
              <a:rPr lang="en-US" dirty="0" smtClean="0">
                <a:latin typeface="Times New Roman" pitchFamily="18" charset="0"/>
                <a:cs typeface="Times New Roman" pitchFamily="18" charset="0"/>
              </a:rPr>
              <a:t> Regardless of the entity to be engineered, the following questions must be asked and answered: </a:t>
            </a:r>
          </a:p>
          <a:p>
            <a:pPr algn="just">
              <a:lnSpc>
                <a:spcPct val="150000"/>
              </a:lnSpc>
            </a:pPr>
            <a:r>
              <a:rPr lang="en-US" dirty="0" smtClean="0">
                <a:latin typeface="Times New Roman" pitchFamily="18" charset="0"/>
                <a:cs typeface="Times New Roman" pitchFamily="18" charset="0"/>
              </a:rPr>
              <a:t> What is the problem to be solved? .</a:t>
            </a:r>
          </a:p>
          <a:p>
            <a:pPr algn="just">
              <a:lnSpc>
                <a:spcPct val="150000"/>
              </a:lnSpc>
            </a:pPr>
            <a:r>
              <a:rPr lang="en-US" dirty="0" smtClean="0">
                <a:latin typeface="Times New Roman" pitchFamily="18" charset="0"/>
                <a:cs typeface="Times New Roman" pitchFamily="18" charset="0"/>
              </a:rPr>
              <a:t> What characteristics of the entity are used to solve    the problem?.</a:t>
            </a:r>
          </a:p>
          <a:p>
            <a:pPr algn="just">
              <a:lnSpc>
                <a:spcPct val="150000"/>
              </a:lnSpc>
            </a:pPr>
            <a:r>
              <a:rPr lang="en-US" dirty="0" smtClean="0">
                <a:latin typeface="Times New Roman" pitchFamily="18" charset="0"/>
                <a:cs typeface="Times New Roman" pitchFamily="18" charset="0"/>
              </a:rPr>
              <a:t>How will the entity (and the solution) be realized? </a:t>
            </a:r>
          </a:p>
          <a:p>
            <a:pPr algn="just">
              <a:lnSpc>
                <a:spcPct val="150000"/>
              </a:lnSpc>
            </a:pPr>
            <a:r>
              <a:rPr lang="en-US" dirty="0" smtClean="0">
                <a:latin typeface="Times New Roman" pitchFamily="18" charset="0"/>
                <a:cs typeface="Times New Roman" pitchFamily="18" charset="0"/>
              </a:rPr>
              <a:t>How will the entity be constructed?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762000"/>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990600"/>
            <a:ext cx="7924800" cy="5867400"/>
          </a:xfrm>
        </p:spPr>
        <p:txBody>
          <a:bodyPr/>
          <a:lstStyle/>
          <a:p>
            <a:pPr algn="just">
              <a:lnSpc>
                <a:spcPct val="150000"/>
              </a:lnSpc>
            </a:pPr>
            <a:r>
              <a:rPr lang="en-US" dirty="0" smtClean="0">
                <a:latin typeface="Times New Roman" pitchFamily="18" charset="0"/>
                <a:cs typeface="Times New Roman" pitchFamily="18" charset="0"/>
              </a:rPr>
              <a:t>What approach will be used to uncover errors that were made in the design and construction of the entity? </a:t>
            </a:r>
          </a:p>
          <a:p>
            <a:pPr algn="just">
              <a:lnSpc>
                <a:spcPct val="150000"/>
              </a:lnSpc>
            </a:pPr>
            <a:r>
              <a:rPr lang="en-US" dirty="0" smtClean="0">
                <a:latin typeface="Times New Roman" pitchFamily="18" charset="0"/>
                <a:cs typeface="Times New Roman" pitchFamily="18" charset="0"/>
              </a:rPr>
              <a:t>How will the entity be supported over the long term, when corrections, adaptations, and enhancements are requested by users of the entity.</a:t>
            </a:r>
          </a:p>
          <a:p>
            <a:pPr algn="just">
              <a:lnSpc>
                <a:spcPct val="150000"/>
              </a:lnSpc>
            </a:pPr>
            <a:r>
              <a:rPr lang="en-US" dirty="0" smtClean="0">
                <a:latin typeface="Times New Roman" pitchFamily="18" charset="0"/>
                <a:cs typeface="Times New Roman" pitchFamily="18" charset="0"/>
              </a:rPr>
              <a:t>The work associated with software engineering can be categorized into three generic phases, regardless of application area, project size, or complexity. </a:t>
            </a:r>
          </a:p>
          <a:p>
            <a:pPr algn="just">
              <a:lnSpc>
                <a:spcPct val="150000"/>
              </a:lnSpc>
            </a:pPr>
            <a:r>
              <a:rPr lang="en-US" dirty="0" smtClean="0">
                <a:latin typeface="Times New Roman" pitchFamily="18" charset="0"/>
                <a:cs typeface="Times New Roman" pitchFamily="18" charset="0"/>
              </a:rPr>
              <a:t>Each phase addresses one or more of the questions noted previously.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458200" cy="685800"/>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685800"/>
            <a:ext cx="7848600" cy="6172200"/>
          </a:xfrm>
        </p:spPr>
        <p:txBody>
          <a:bodyPr>
            <a:normAutofit fontScale="92500" lnSpcReduction="10000"/>
          </a:bodyPr>
          <a:lstStyle/>
          <a:p>
            <a:pPr algn="just">
              <a:lnSpc>
                <a:spcPct val="120000"/>
              </a:lnSpc>
              <a:buFont typeface="Wingdings" pitchFamily="2" charset="2"/>
              <a:buChar char="q"/>
            </a:pPr>
            <a:r>
              <a:rPr lang="en-US"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The </a:t>
            </a:r>
            <a:r>
              <a:rPr lang="en-US" sz="2600" i="1" dirty="0" smtClean="0">
                <a:latin typeface="Times New Roman" pitchFamily="18" charset="0"/>
                <a:cs typeface="Times New Roman" pitchFamily="18" charset="0"/>
              </a:rPr>
              <a:t>definition phase </a:t>
            </a:r>
            <a:r>
              <a:rPr lang="en-US" sz="2600" dirty="0" smtClean="0">
                <a:latin typeface="Times New Roman" pitchFamily="18" charset="0"/>
                <a:cs typeface="Times New Roman" pitchFamily="18" charset="0"/>
              </a:rPr>
              <a:t>focuses on </a:t>
            </a:r>
            <a:r>
              <a:rPr lang="en-US" sz="2600" i="1" dirty="0" smtClean="0">
                <a:latin typeface="Times New Roman" pitchFamily="18" charset="0"/>
                <a:cs typeface="Times New Roman" pitchFamily="18" charset="0"/>
              </a:rPr>
              <a:t>what</a:t>
            </a:r>
            <a:r>
              <a:rPr lang="en-US" sz="2600" dirty="0" smtClean="0">
                <a:latin typeface="Times New Roman" pitchFamily="18" charset="0"/>
                <a:cs typeface="Times New Roman" pitchFamily="18" charset="0"/>
              </a:rPr>
              <a:t>.</a:t>
            </a:r>
          </a:p>
          <a:p>
            <a:pPr algn="just">
              <a:lnSpc>
                <a:spcPct val="120000"/>
              </a:lnSpc>
              <a:buFont typeface="Wingdings" pitchFamily="2" charset="2"/>
              <a:buChar char="q"/>
            </a:pPr>
            <a:r>
              <a:rPr lang="en-US" sz="2600" dirty="0" smtClean="0">
                <a:latin typeface="Times New Roman" pitchFamily="18" charset="0"/>
                <a:cs typeface="Times New Roman" pitchFamily="18" charset="0"/>
              </a:rPr>
              <a:t> The </a:t>
            </a:r>
            <a:r>
              <a:rPr lang="en-US" sz="2600" i="1" dirty="0" smtClean="0">
                <a:latin typeface="Times New Roman" pitchFamily="18" charset="0"/>
                <a:cs typeface="Times New Roman" pitchFamily="18" charset="0"/>
              </a:rPr>
              <a:t>development phase</a:t>
            </a:r>
            <a:r>
              <a:rPr lang="en-US" sz="2600" dirty="0" smtClean="0">
                <a:latin typeface="Times New Roman" pitchFamily="18" charset="0"/>
                <a:cs typeface="Times New Roman" pitchFamily="18" charset="0"/>
              </a:rPr>
              <a:t> focuses on </a:t>
            </a:r>
            <a:r>
              <a:rPr lang="en-US" sz="2600" i="1" dirty="0" smtClean="0">
                <a:latin typeface="Times New Roman" pitchFamily="18" charset="0"/>
                <a:cs typeface="Times New Roman" pitchFamily="18" charset="0"/>
              </a:rPr>
              <a:t>how.</a:t>
            </a:r>
          </a:p>
          <a:p>
            <a:pPr algn="just">
              <a:lnSpc>
                <a:spcPct val="120000"/>
              </a:lnSpc>
              <a:buFont typeface="Wingdings" pitchFamily="2" charset="2"/>
              <a:buChar char="q"/>
            </a:pPr>
            <a:r>
              <a:rPr lang="en-US" sz="2600" dirty="0" smtClean="0">
                <a:latin typeface="Times New Roman" pitchFamily="18" charset="0"/>
                <a:cs typeface="Times New Roman" pitchFamily="18" charset="0"/>
              </a:rPr>
              <a:t> The </a:t>
            </a:r>
            <a:r>
              <a:rPr lang="en-US" sz="2600" i="1" dirty="0" smtClean="0">
                <a:latin typeface="Times New Roman" pitchFamily="18" charset="0"/>
                <a:cs typeface="Times New Roman" pitchFamily="18" charset="0"/>
              </a:rPr>
              <a:t>support phase </a:t>
            </a:r>
            <a:r>
              <a:rPr lang="en-US" sz="2600" dirty="0" smtClean="0">
                <a:latin typeface="Times New Roman" pitchFamily="18" charset="0"/>
                <a:cs typeface="Times New Roman" pitchFamily="18" charset="0"/>
              </a:rPr>
              <a:t>focuses on change associated with error correction, adaptations required as the software's environment evolves, and changes due to enhancements brought about by changing customer requirements.</a:t>
            </a:r>
          </a:p>
          <a:p>
            <a:pPr algn="just">
              <a:lnSpc>
                <a:spcPct val="120000"/>
              </a:lnSpc>
            </a:pPr>
            <a:r>
              <a:rPr lang="en-US" sz="2600" dirty="0" smtClean="0">
                <a:latin typeface="Times New Roman" pitchFamily="18" charset="0"/>
                <a:cs typeface="Times New Roman" pitchFamily="18" charset="0"/>
              </a:rPr>
              <a:t>Four types of change are encountered during the support phase:</a:t>
            </a:r>
          </a:p>
          <a:p>
            <a:pPr algn="just">
              <a:lnSpc>
                <a:spcPct val="150000"/>
              </a:lnSpc>
            </a:pPr>
            <a:r>
              <a:rPr lang="en-US" sz="2600" dirty="0" smtClean="0">
                <a:latin typeface="Times New Roman" pitchFamily="18" charset="0"/>
                <a:cs typeface="Times New Roman" pitchFamily="18" charset="0"/>
              </a:rPr>
              <a:t>Correction.</a:t>
            </a:r>
          </a:p>
          <a:p>
            <a:pPr algn="just">
              <a:lnSpc>
                <a:spcPct val="150000"/>
              </a:lnSpc>
            </a:pPr>
            <a:r>
              <a:rPr lang="en-US" sz="2600" dirty="0" smtClean="0">
                <a:latin typeface="Times New Roman" pitchFamily="18" charset="0"/>
                <a:cs typeface="Times New Roman" pitchFamily="18" charset="0"/>
              </a:rPr>
              <a:t>Adaptation.</a:t>
            </a:r>
          </a:p>
          <a:p>
            <a:pPr algn="just">
              <a:lnSpc>
                <a:spcPct val="150000"/>
              </a:lnSpc>
            </a:pPr>
            <a:r>
              <a:rPr lang="en-US" sz="2600" dirty="0" smtClean="0">
                <a:latin typeface="Times New Roman" pitchFamily="18" charset="0"/>
                <a:cs typeface="Times New Roman" pitchFamily="18" charset="0"/>
              </a:rPr>
              <a:t>Enhancement.</a:t>
            </a:r>
          </a:p>
          <a:p>
            <a:pPr algn="just">
              <a:lnSpc>
                <a:spcPct val="150000"/>
              </a:lnSpc>
            </a:pPr>
            <a:r>
              <a:rPr lang="en-US" sz="2600" dirty="0" smtClean="0">
                <a:latin typeface="Times New Roman" pitchFamily="18" charset="0"/>
                <a:cs typeface="Times New Roman" pitchFamily="18" charset="0"/>
              </a:rPr>
              <a:t>Prevention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05800" cy="914400"/>
          </a:xfrm>
        </p:spPr>
        <p:txBody>
          <a:bodyPr>
            <a:normAutofit/>
          </a:bodyPr>
          <a:lstStyle/>
          <a:p>
            <a:pPr algn="ctr"/>
            <a:r>
              <a:rPr lang="en-US" sz="3200" b="1" dirty="0" smtClean="0">
                <a:latin typeface="Times New Roman" pitchFamily="18" charset="0"/>
                <a:cs typeface="Times New Roman" pitchFamily="18" charset="0"/>
              </a:rPr>
              <a:t>Software Characteristics</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219200"/>
            <a:ext cx="7848600" cy="5638800"/>
          </a:xfrm>
        </p:spPr>
        <p:txBody>
          <a:bodyPr>
            <a:normAutofit/>
          </a:bodyPr>
          <a:lstStyle/>
          <a:p>
            <a:pPr algn="just"/>
            <a:r>
              <a:rPr lang="en-US" dirty="0" smtClean="0">
                <a:latin typeface="Times New Roman" pitchFamily="18" charset="0"/>
                <a:cs typeface="Times New Roman" pitchFamily="18" charset="0"/>
              </a:rPr>
              <a:t>To gain an understanding of software (and ultimately an understanding of software engineering), it is important to examine the characteristics of software that make it different from other things that human beings build.</a:t>
            </a:r>
          </a:p>
          <a:p>
            <a:pPr algn="just"/>
            <a:r>
              <a:rPr lang="en-US" dirty="0" smtClean="0">
                <a:latin typeface="Times New Roman" pitchFamily="18" charset="0"/>
                <a:cs typeface="Times New Roman" pitchFamily="18" charset="0"/>
              </a:rPr>
              <a:t>When hardware is built, the human creative process (analysis, design, construction, testing) is ultimately translated into a physical form.</a:t>
            </a:r>
          </a:p>
          <a:p>
            <a:pPr algn="just"/>
            <a:r>
              <a:rPr lang="en-US" dirty="0" smtClean="0">
                <a:latin typeface="Times New Roman" pitchFamily="18" charset="0"/>
                <a:cs typeface="Times New Roman" pitchFamily="18" charset="0"/>
              </a:rPr>
              <a:t>If we build a new computer, our initial sketches, formal design drawings, and bread boarded prototype evolve into a physical product (chips, circuit boards, power supplies, etc.). </a:t>
            </a:r>
          </a:p>
          <a:p>
            <a:pPr algn="just"/>
            <a:r>
              <a:rPr lang="en-US" dirty="0" smtClean="0">
                <a:latin typeface="Times New Roman" pitchFamily="18" charset="0"/>
                <a:cs typeface="Times New Roman" pitchFamily="18" charset="0"/>
              </a:rPr>
              <a:t>Software is a logical rather than a physical system element. Therefore, software has characteristics that are considerably different than those of hardware: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838200"/>
          </a:xfrm>
        </p:spPr>
        <p:txBody>
          <a:bodyPr/>
          <a:lstStyle/>
          <a:p>
            <a:pPr algn="ctr"/>
            <a:r>
              <a:rPr lang="en-US" dirty="0" smtClean="0">
                <a:latin typeface="Times New Roman" panose="02020603050405020304" pitchFamily="18" charset="0"/>
                <a:cs typeface="Times New Roman" panose="02020603050405020304" pitchFamily="18" charset="0"/>
              </a:rPr>
              <a:t>THE SOFTWARE PROCESS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914400"/>
            <a:ext cx="7924800" cy="5943600"/>
          </a:xfrm>
        </p:spPr>
        <p:txBody>
          <a:bodyPr>
            <a:normAutofit/>
          </a:bodyPr>
          <a:lstStyle/>
          <a:p>
            <a:pPr algn="just"/>
            <a:r>
              <a:rPr lang="en-US" dirty="0" smtClean="0">
                <a:latin typeface="Times New Roman" pitchFamily="18" charset="0"/>
                <a:cs typeface="Times New Roman" pitchFamily="18" charset="0"/>
              </a:rPr>
              <a:t>A software process can be characterized as shown in Figure 5. A common process framework is established by defining a small number of framework activities that are applicable to all software projects, regardless of their size or complexity. </a:t>
            </a:r>
          </a:p>
          <a:p>
            <a:pPr algn="just"/>
            <a:r>
              <a:rPr lang="en-US" dirty="0" smtClean="0">
                <a:latin typeface="Times New Roman" pitchFamily="18" charset="0"/>
                <a:cs typeface="Times New Roman" pitchFamily="18" charset="0"/>
              </a:rPr>
              <a:t>A number of task sets—each a collection of software engineering work tasks, project milestones, work products, and quality assurance points—enable the framework activities to be adapted to the characteristics of the software project and the requirements of the project team. </a:t>
            </a:r>
          </a:p>
          <a:p>
            <a:pPr algn="just"/>
            <a:r>
              <a:rPr lang="en-US" dirty="0" smtClean="0">
                <a:latin typeface="Times New Roman" pitchFamily="18" charset="0"/>
                <a:cs typeface="Times New Roman" pitchFamily="18" charset="0"/>
              </a:rPr>
              <a:t>Finally, umbrella activities—such as software quality assurance, software configuration management, and measurement2—overlay the process model. Umbrella activities are independent of any one framework activity and occur throughout the process.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808038"/>
          </a:xfrm>
        </p:spPr>
        <p:txBody>
          <a:bodyPr/>
          <a:lstStyle/>
          <a:p>
            <a:r>
              <a:rPr lang="en-US"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pic>
        <p:nvPicPr>
          <p:cNvPr id="6" name="Picture 2"/>
          <p:cNvPicPr>
            <a:picLocks noGrp="1" noChangeAspect="1" noChangeArrowheads="1"/>
          </p:cNvPicPr>
          <p:nvPr>
            <p:ph sz="quarter" idx="1"/>
          </p:nvPr>
        </p:nvPicPr>
        <p:blipFill>
          <a:blip r:embed="rId2"/>
          <a:srcRect l="28290" t="30263" r="32237" b="31579"/>
          <a:stretch>
            <a:fillRect/>
          </a:stretch>
        </p:blipFill>
        <p:spPr bwMode="auto">
          <a:xfrm>
            <a:off x="2133600" y="914400"/>
            <a:ext cx="4724400" cy="3733800"/>
          </a:xfrm>
          <a:prstGeom prst="rect">
            <a:avLst/>
          </a:prstGeom>
          <a:noFill/>
          <a:ln w="9525">
            <a:noFill/>
            <a:miter lim="800000"/>
            <a:headEnd/>
            <a:tailEnd/>
          </a:ln>
          <a:effectLst/>
        </p:spPr>
      </p:pic>
      <p:sp>
        <p:nvSpPr>
          <p:cNvPr id="7" name="Rectangle 6"/>
          <p:cNvSpPr/>
          <p:nvPr/>
        </p:nvSpPr>
        <p:spPr>
          <a:xfrm>
            <a:off x="3048000" y="4572000"/>
            <a:ext cx="3323346" cy="369332"/>
          </a:xfrm>
          <a:prstGeom prst="rect">
            <a:avLst/>
          </a:prstGeom>
        </p:spPr>
        <p:txBody>
          <a:bodyPr wrap="none">
            <a:spAutoFit/>
          </a:bodyPr>
          <a:lstStyle/>
          <a:p>
            <a:r>
              <a:rPr lang="en-US" dirty="0" smtClean="0"/>
              <a:t>Figure5.The software process</a:t>
            </a:r>
            <a:endParaRPr lang="en-US" dirty="0"/>
          </a:p>
        </p:txBody>
      </p:sp>
      <p:sp>
        <p:nvSpPr>
          <p:cNvPr id="8" name="Rectangle 7"/>
          <p:cNvSpPr/>
          <p:nvPr/>
        </p:nvSpPr>
        <p:spPr>
          <a:xfrm>
            <a:off x="228600" y="5181600"/>
            <a:ext cx="7620000" cy="1569660"/>
          </a:xfrm>
          <a:prstGeom prst="rect">
            <a:avLst/>
          </a:prstGeom>
        </p:spPr>
        <p:txBody>
          <a:bodyPr wrap="square">
            <a:spAutoFit/>
          </a:bodyPr>
          <a:lstStyle/>
          <a:p>
            <a:pPr algn="just"/>
            <a:r>
              <a:rPr lang="en-US" sz="2400" dirty="0" smtClean="0">
                <a:latin typeface="Times New Roman" pitchFamily="18" charset="0"/>
                <a:cs typeface="Times New Roman" pitchFamily="18" charset="0"/>
              </a:rPr>
              <a:t>The SEI(Software Engineering Institute) approach provides a measure of the global effectiveness of a company's software engineering practices and establishes five process maturity levels that are defined in the following manner:</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458200" cy="609600"/>
          </a:xfrm>
        </p:spPr>
        <p:txBody>
          <a:bodyPr/>
          <a:lstStyle/>
          <a:p>
            <a:r>
              <a:rPr lang="en-US" dirty="0" smtClean="0"/>
              <a:t>Conti…</a:t>
            </a:r>
            <a:endParaRPr lang="en-US" dirty="0"/>
          </a:p>
        </p:txBody>
      </p:sp>
      <p:sp>
        <p:nvSpPr>
          <p:cNvPr id="3" name="Content Placeholder 2"/>
          <p:cNvSpPr>
            <a:spLocks noGrp="1"/>
          </p:cNvSpPr>
          <p:nvPr>
            <p:ph sz="quarter" idx="1"/>
          </p:nvPr>
        </p:nvSpPr>
        <p:spPr>
          <a:xfrm>
            <a:off x="228600" y="914400"/>
            <a:ext cx="7924800" cy="5715000"/>
          </a:xfrm>
        </p:spPr>
        <p:txBody>
          <a:bodyPr>
            <a:normAutofit lnSpcReduction="10000"/>
          </a:bodyPr>
          <a:lstStyle/>
          <a:p>
            <a:pPr algn="just"/>
            <a:r>
              <a:rPr lang="en-US" b="1" dirty="0" smtClean="0">
                <a:latin typeface="Times New Roman" pitchFamily="18" charset="0"/>
                <a:cs typeface="Times New Roman" pitchFamily="18" charset="0"/>
              </a:rPr>
              <a:t>Level 1: Initial. </a:t>
            </a:r>
            <a:r>
              <a:rPr lang="en-US" dirty="0" smtClean="0">
                <a:latin typeface="Times New Roman" pitchFamily="18" charset="0"/>
                <a:cs typeface="Times New Roman" pitchFamily="18" charset="0"/>
              </a:rPr>
              <a:t>The software process is characterized as ad hoc and occasionally even chaotic. Few processes are defined, and success depends on individual effort. </a:t>
            </a:r>
          </a:p>
          <a:p>
            <a:pPr algn="just"/>
            <a:r>
              <a:rPr lang="en-US" b="1" dirty="0" smtClean="0">
                <a:latin typeface="Times New Roman" pitchFamily="18" charset="0"/>
                <a:cs typeface="Times New Roman" pitchFamily="18" charset="0"/>
              </a:rPr>
              <a:t>Level 2: Repeatable</a:t>
            </a:r>
            <a:r>
              <a:rPr lang="en-US" dirty="0" smtClean="0">
                <a:latin typeface="Times New Roman" pitchFamily="18" charset="0"/>
                <a:cs typeface="Times New Roman" pitchFamily="18" charset="0"/>
              </a:rPr>
              <a:t>. Basic project management processes are established to track .cost, schedule, and functionality.</a:t>
            </a:r>
          </a:p>
          <a:p>
            <a:pPr algn="just"/>
            <a:r>
              <a:rPr lang="en-US" b="1" dirty="0" smtClean="0">
                <a:latin typeface="Times New Roman" pitchFamily="18" charset="0"/>
                <a:cs typeface="Times New Roman" pitchFamily="18" charset="0"/>
              </a:rPr>
              <a:t>Level 3: Defined</a:t>
            </a:r>
            <a:r>
              <a:rPr lang="en-US" dirty="0" smtClean="0">
                <a:latin typeface="Times New Roman" pitchFamily="18" charset="0"/>
                <a:cs typeface="Times New Roman" pitchFamily="18" charset="0"/>
              </a:rPr>
              <a:t>. The software process for both management and engineering activities is documented, standardized, and integrated into an organization wide software process. </a:t>
            </a:r>
          </a:p>
          <a:p>
            <a:pPr algn="just"/>
            <a:r>
              <a:rPr lang="en-US" b="1" dirty="0" smtClean="0">
                <a:latin typeface="Times New Roman" pitchFamily="18" charset="0"/>
                <a:cs typeface="Times New Roman" pitchFamily="18" charset="0"/>
              </a:rPr>
              <a:t>Level 4: Managed</a:t>
            </a:r>
            <a:r>
              <a:rPr lang="en-US" dirty="0" smtClean="0">
                <a:latin typeface="Times New Roman" pitchFamily="18" charset="0"/>
                <a:cs typeface="Times New Roman" pitchFamily="18" charset="0"/>
              </a:rPr>
              <a:t>. Detailed measures of the software process and product quality are collected.</a:t>
            </a:r>
          </a:p>
          <a:p>
            <a:pPr algn="just"/>
            <a:r>
              <a:rPr lang="en-US" b="1" dirty="0" smtClean="0">
                <a:latin typeface="Times New Roman" pitchFamily="18" charset="0"/>
                <a:cs typeface="Times New Roman" pitchFamily="18" charset="0"/>
              </a:rPr>
              <a:t>Level 5: Optimizing</a:t>
            </a:r>
            <a:r>
              <a:rPr lang="en-US" dirty="0" smtClean="0">
                <a:latin typeface="Times New Roman" pitchFamily="18" charset="0"/>
                <a:cs typeface="Times New Roman" pitchFamily="18" charset="0"/>
              </a:rPr>
              <a:t>. Continuous process improvement is enabled by quantitative feedback from the process and from testing innovative ideas and technologies. This level includes all characteristics defined for level 4.</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62000"/>
          </a:xfrm>
        </p:spPr>
        <p:txBody>
          <a:bodyPr/>
          <a:lstStyle/>
          <a:p>
            <a:pPr algn="ctr"/>
            <a:r>
              <a:rPr lang="en-US" dirty="0">
                <a:latin typeface="Times New Roman" panose="02020603050405020304" pitchFamily="18" charset="0"/>
                <a:cs typeface="Times New Roman" panose="02020603050405020304" pitchFamily="18" charset="0"/>
              </a:rPr>
              <a:t>SOFTWARE PROCESS MODELS</a:t>
            </a:r>
          </a:p>
        </p:txBody>
      </p:sp>
      <p:sp>
        <p:nvSpPr>
          <p:cNvPr id="3" name="Content Placeholder 2"/>
          <p:cNvSpPr>
            <a:spLocks noGrp="1"/>
          </p:cNvSpPr>
          <p:nvPr>
            <p:ph sz="quarter" idx="1"/>
          </p:nvPr>
        </p:nvSpPr>
        <p:spPr>
          <a:xfrm>
            <a:off x="228600" y="1219200"/>
            <a:ext cx="7924800" cy="5486400"/>
          </a:xfrm>
        </p:spPr>
        <p:txBody>
          <a:bodyPr/>
          <a:lstStyle/>
          <a:p>
            <a:pPr algn="just"/>
            <a:r>
              <a:rPr lang="en-US" dirty="0">
                <a:latin typeface="Times New Roman" panose="02020603050405020304" pitchFamily="18" charset="0"/>
                <a:cs typeface="Times New Roman" panose="02020603050405020304" pitchFamily="18" charset="0"/>
              </a:rPr>
              <a:t>To solve actual problems in an industry setting, a software engineer or a team of </a:t>
            </a:r>
            <a:r>
              <a:rPr lang="en-US" dirty="0" smtClean="0">
                <a:latin typeface="Times New Roman" panose="02020603050405020304" pitchFamily="18" charset="0"/>
                <a:cs typeface="Times New Roman" panose="02020603050405020304" pitchFamily="18" charset="0"/>
              </a:rPr>
              <a:t>engineers must </a:t>
            </a:r>
            <a:r>
              <a:rPr lang="en-US" dirty="0">
                <a:latin typeface="Times New Roman" panose="02020603050405020304" pitchFamily="18" charset="0"/>
                <a:cs typeface="Times New Roman" panose="02020603050405020304" pitchFamily="18" charset="0"/>
              </a:rPr>
              <a:t>incorporate a development strategy </a:t>
            </a:r>
            <a:r>
              <a:rPr lang="en-US" dirty="0" smtClean="0">
                <a:latin typeface="Times New Roman" panose="02020603050405020304" pitchFamily="18" charset="0"/>
                <a:cs typeface="Times New Roman" panose="02020603050405020304" pitchFamily="18" charset="0"/>
              </a:rPr>
              <a:t>that encompasses </a:t>
            </a:r>
            <a:r>
              <a:rPr lang="en-US" dirty="0">
                <a:latin typeface="Times New Roman" panose="02020603050405020304" pitchFamily="18" charset="0"/>
                <a:cs typeface="Times New Roman" panose="02020603050405020304" pitchFamily="18" charset="0"/>
              </a:rPr>
              <a:t>the process, </a:t>
            </a:r>
            <a:r>
              <a:rPr lang="en-US" dirty="0" smtClean="0">
                <a:latin typeface="Times New Roman" panose="02020603050405020304" pitchFamily="18" charset="0"/>
                <a:cs typeface="Times New Roman" panose="02020603050405020304" pitchFamily="18" charset="0"/>
              </a:rPr>
              <a:t>methods, and </a:t>
            </a:r>
            <a:r>
              <a:rPr lang="en-US" dirty="0">
                <a:latin typeface="Times New Roman" panose="02020603050405020304" pitchFamily="18" charset="0"/>
                <a:cs typeface="Times New Roman" panose="02020603050405020304" pitchFamily="18" charset="0"/>
              </a:rPr>
              <a:t>tools </a:t>
            </a:r>
            <a:r>
              <a:rPr lang="en-US" dirty="0" smtClean="0">
                <a:latin typeface="Times New Roman" panose="02020603050405020304" pitchFamily="18" charset="0"/>
                <a:cs typeface="Times New Roman" panose="02020603050405020304" pitchFamily="18" charset="0"/>
              </a:rPr>
              <a:t>layers.</a:t>
            </a:r>
          </a:p>
          <a:p>
            <a:r>
              <a:rPr lang="en-US" dirty="0">
                <a:latin typeface="Times New Roman" panose="02020603050405020304" pitchFamily="18" charset="0"/>
                <a:cs typeface="Times New Roman" panose="02020603050405020304" pitchFamily="18" charset="0"/>
              </a:rPr>
              <a:t>This strategy is often referred to as a </a:t>
            </a:r>
            <a:r>
              <a:rPr lang="en-US" i="1" dirty="0">
                <a:latin typeface="Times New Roman" panose="02020603050405020304" pitchFamily="18" charset="0"/>
                <a:cs typeface="Times New Roman" panose="02020603050405020304" pitchFamily="18" charset="0"/>
              </a:rPr>
              <a:t>process model </a:t>
            </a:r>
            <a:r>
              <a:rPr lang="en-US" dirty="0">
                <a:latin typeface="Times New Roman" panose="02020603050405020304" pitchFamily="18" charset="0"/>
                <a:cs typeface="Times New Roman" panose="02020603050405020304" pitchFamily="18" charset="0"/>
              </a:rPr>
              <a:t>or a </a:t>
            </a:r>
            <a:r>
              <a:rPr lang="en-US" i="1" dirty="0">
                <a:latin typeface="Times New Roman" panose="02020603050405020304" pitchFamily="18" charset="0"/>
                <a:cs typeface="Times New Roman" panose="02020603050405020304" pitchFamily="18" charset="0"/>
              </a:rPr>
              <a:t>software </a:t>
            </a:r>
            <a:r>
              <a:rPr lang="en-US" i="1" dirty="0" smtClean="0">
                <a:latin typeface="Times New Roman" panose="02020603050405020304" pitchFamily="18" charset="0"/>
                <a:cs typeface="Times New Roman" panose="02020603050405020304" pitchFamily="18" charset="0"/>
              </a:rPr>
              <a:t>engineering paradigm.</a:t>
            </a:r>
          </a:p>
          <a:p>
            <a:pPr algn="just"/>
            <a:r>
              <a:rPr lang="en-US" dirty="0">
                <a:latin typeface="Times New Roman" panose="02020603050405020304" pitchFamily="18" charset="0"/>
                <a:cs typeface="Times New Roman" panose="02020603050405020304" pitchFamily="18" charset="0"/>
              </a:rPr>
              <a:t>A process model for software engineering is chosen based on </a:t>
            </a:r>
            <a:r>
              <a:rPr lang="en-US" dirty="0" smtClean="0">
                <a:latin typeface="Times New Roman" panose="02020603050405020304" pitchFamily="18" charset="0"/>
                <a:cs typeface="Times New Roman" panose="02020603050405020304" pitchFamily="18" charset="0"/>
              </a:rPr>
              <a:t>the nature </a:t>
            </a:r>
            <a:r>
              <a:rPr lang="en-US" dirty="0">
                <a:latin typeface="Times New Roman" panose="02020603050405020304" pitchFamily="18" charset="0"/>
                <a:cs typeface="Times New Roman" panose="02020603050405020304" pitchFamily="18" charset="0"/>
              </a:rPr>
              <a:t>of the project and application, the methods and tools to be used, and the </a:t>
            </a:r>
            <a:r>
              <a:rPr lang="en-US" dirty="0" smtClean="0">
                <a:latin typeface="Times New Roman" panose="02020603050405020304" pitchFamily="18" charset="0"/>
                <a:cs typeface="Times New Roman" panose="02020603050405020304" pitchFamily="18" charset="0"/>
              </a:rPr>
              <a:t>controls and </a:t>
            </a:r>
            <a:r>
              <a:rPr lang="en-US" dirty="0">
                <a:latin typeface="Times New Roman" panose="02020603050405020304" pitchFamily="18" charset="0"/>
                <a:cs typeface="Times New Roman" panose="02020603050405020304" pitchFamily="18" charset="0"/>
              </a:rPr>
              <a:t>deliverables that are </a:t>
            </a:r>
            <a:r>
              <a:rPr lang="en-US" dirty="0" smtClean="0">
                <a:latin typeface="Times New Roman" panose="02020603050405020304" pitchFamily="18" charset="0"/>
                <a:cs typeface="Times New Roman" panose="02020603050405020304" pitchFamily="18" charset="0"/>
              </a:rPr>
              <a:t>required.</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443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563562"/>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
          </p:nvPr>
        </p:nvPicPr>
        <p:blipFill rotWithShape="1">
          <a:blip r:embed="rId2"/>
          <a:srcRect l="19387" t="15555" r="53062" b="52701"/>
          <a:stretch/>
        </p:blipFill>
        <p:spPr>
          <a:xfrm>
            <a:off x="1638300" y="965424"/>
            <a:ext cx="4953000" cy="1981200"/>
          </a:xfrm>
          <a:prstGeom prst="rect">
            <a:avLst/>
          </a:prstGeom>
        </p:spPr>
      </p:pic>
      <p:sp>
        <p:nvSpPr>
          <p:cNvPr id="6" name="Rectangle 5"/>
          <p:cNvSpPr/>
          <p:nvPr/>
        </p:nvSpPr>
        <p:spPr>
          <a:xfrm>
            <a:off x="1638300" y="2977908"/>
            <a:ext cx="5219700" cy="646331"/>
          </a:xfrm>
          <a:prstGeom prst="rect">
            <a:avLst/>
          </a:prstGeom>
        </p:spPr>
        <p:txBody>
          <a:bodyPr wrap="square">
            <a:spAutoFit/>
          </a:bodyPr>
          <a:lstStyle/>
          <a:p>
            <a:pPr algn="ctr"/>
            <a:r>
              <a:rPr lang="en-US" dirty="0" smtClean="0">
                <a:latin typeface="LubalinGraph-Book"/>
              </a:rPr>
              <a:t>Fig6(a</a:t>
            </a:r>
            <a:r>
              <a:rPr lang="en-US" dirty="0">
                <a:latin typeface="LubalinGraph-Book"/>
              </a:rPr>
              <a:t>) </a:t>
            </a:r>
            <a:r>
              <a:rPr lang="en-US" dirty="0" smtClean="0">
                <a:latin typeface="LubalinGraph-Book"/>
              </a:rPr>
              <a:t>:The phases of </a:t>
            </a:r>
            <a:r>
              <a:rPr lang="en-US" dirty="0">
                <a:latin typeface="LubalinGraph-Book"/>
              </a:rPr>
              <a:t>a </a:t>
            </a:r>
            <a:r>
              <a:rPr lang="en-US" dirty="0" smtClean="0">
                <a:latin typeface="LubalinGraph-Book"/>
              </a:rPr>
              <a:t>problem solving </a:t>
            </a:r>
            <a:r>
              <a:rPr lang="en-US" dirty="0">
                <a:latin typeface="LubalinGraph-Book"/>
              </a:rPr>
              <a:t>loop</a:t>
            </a:r>
          </a:p>
          <a:p>
            <a:pPr algn="ctr"/>
            <a:r>
              <a:rPr lang="en-US" dirty="0">
                <a:latin typeface="LubalinGraph-Book"/>
              </a:rPr>
              <a:t>[RAC95]</a:t>
            </a:r>
          </a:p>
        </p:txBody>
      </p:sp>
      <p:pic>
        <p:nvPicPr>
          <p:cNvPr id="7" name="Content Placeholder 3"/>
          <p:cNvPicPr>
            <a:picLocks noChangeAspect="1"/>
          </p:cNvPicPr>
          <p:nvPr/>
        </p:nvPicPr>
        <p:blipFill rotWithShape="1">
          <a:blip r:embed="rId2"/>
          <a:srcRect l="19387" t="48103" r="53062" b="17293"/>
          <a:stretch/>
        </p:blipFill>
        <p:spPr>
          <a:xfrm>
            <a:off x="2322449" y="3655524"/>
            <a:ext cx="3584702" cy="2531352"/>
          </a:xfrm>
          <a:prstGeom prst="rect">
            <a:avLst/>
          </a:prstGeom>
        </p:spPr>
      </p:pic>
      <p:sp>
        <p:nvSpPr>
          <p:cNvPr id="8" name="Rectangle 7"/>
          <p:cNvSpPr/>
          <p:nvPr/>
        </p:nvSpPr>
        <p:spPr>
          <a:xfrm>
            <a:off x="1200150" y="6186876"/>
            <a:ext cx="6096000" cy="646331"/>
          </a:xfrm>
          <a:prstGeom prst="rect">
            <a:avLst/>
          </a:prstGeom>
        </p:spPr>
        <p:txBody>
          <a:bodyPr wrap="square">
            <a:spAutoFit/>
          </a:bodyPr>
          <a:lstStyle/>
          <a:p>
            <a:pPr algn="ctr"/>
            <a:r>
              <a:rPr lang="en-US" dirty="0" smtClean="0">
                <a:latin typeface="LubalinGraph-Book"/>
              </a:rPr>
              <a:t>Fig6 (b</a:t>
            </a:r>
            <a:r>
              <a:rPr lang="en-US" dirty="0">
                <a:latin typeface="LubalinGraph-Book"/>
              </a:rPr>
              <a:t>) </a:t>
            </a:r>
            <a:r>
              <a:rPr lang="en-US" dirty="0" smtClean="0">
                <a:latin typeface="LubalinGraph-Book"/>
              </a:rPr>
              <a:t>:The phases within phases of </a:t>
            </a:r>
            <a:r>
              <a:rPr lang="en-US" dirty="0">
                <a:latin typeface="LubalinGraph-Book"/>
              </a:rPr>
              <a:t>the problem</a:t>
            </a:r>
          </a:p>
          <a:p>
            <a:pPr algn="ctr"/>
            <a:r>
              <a:rPr lang="en-US" dirty="0">
                <a:latin typeface="LubalinGraph-Book"/>
              </a:rPr>
              <a:t>solving </a:t>
            </a:r>
            <a:r>
              <a:rPr lang="en-US" dirty="0" smtClean="0">
                <a:latin typeface="LubalinGraph-Book"/>
              </a:rPr>
              <a:t>loop [RAC95</a:t>
            </a:r>
            <a:r>
              <a:rPr lang="en-US" dirty="0">
                <a:latin typeface="LubalinGraph-Book"/>
              </a:rPr>
              <a:t>]</a:t>
            </a:r>
            <a:endParaRPr lang="en-US" dirty="0"/>
          </a:p>
        </p:txBody>
      </p:sp>
    </p:spTree>
    <p:extLst>
      <p:ext uri="{BB962C8B-B14F-4D97-AF65-F5344CB8AC3E}">
        <p14:creationId xmlns:p14="http://schemas.microsoft.com/office/powerpoint/2010/main" val="2028525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620000" cy="609600"/>
          </a:xfrm>
        </p:spPr>
        <p:txBody>
          <a:bodyPr/>
          <a:lstStyle/>
          <a:p>
            <a:r>
              <a:rPr lang="en-US"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sp>
        <p:nvSpPr>
          <p:cNvPr id="7" name="Content Placeholder 6"/>
          <p:cNvSpPr>
            <a:spLocks noGrp="1"/>
          </p:cNvSpPr>
          <p:nvPr>
            <p:ph sz="quarter" idx="1"/>
          </p:nvPr>
        </p:nvSpPr>
        <p:spPr>
          <a:xfrm>
            <a:off x="304800" y="914400"/>
            <a:ext cx="7772400" cy="5943600"/>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All software development can be characterized as a problem solving loop (</a:t>
            </a:r>
            <a:r>
              <a:rPr lang="en-US" dirty="0" smtClean="0">
                <a:latin typeface="Times New Roman" panose="02020603050405020304" pitchFamily="18" charset="0"/>
                <a:cs typeface="Times New Roman" panose="02020603050405020304" pitchFamily="18" charset="0"/>
              </a:rPr>
              <a:t>Figure 6(a</a:t>
            </a:r>
            <a:r>
              <a:rPr lang="en-US" dirty="0">
                <a:latin typeface="Times New Roman" panose="02020603050405020304" pitchFamily="18" charset="0"/>
                <a:cs typeface="Times New Roman" panose="02020603050405020304" pitchFamily="18" charset="0"/>
              </a:rPr>
              <a:t>) in which four distinct stages are encountered: status quo, problem </a:t>
            </a:r>
            <a:r>
              <a:rPr lang="en-US" dirty="0" smtClean="0">
                <a:latin typeface="Times New Roman" panose="02020603050405020304" pitchFamily="18" charset="0"/>
                <a:cs typeface="Times New Roman" panose="02020603050405020304" pitchFamily="18" charset="0"/>
              </a:rPr>
              <a:t>definition, technical </a:t>
            </a:r>
            <a:r>
              <a:rPr lang="en-US" dirty="0">
                <a:latin typeface="Times New Roman" panose="02020603050405020304" pitchFamily="18" charset="0"/>
                <a:cs typeface="Times New Roman" panose="02020603050405020304" pitchFamily="18" charset="0"/>
              </a:rPr>
              <a:t>development, and solution integration. </a:t>
            </a:r>
          </a:p>
          <a:p>
            <a:pPr algn="just"/>
            <a:r>
              <a:rPr lang="en-US" dirty="0" smtClean="0">
                <a:latin typeface="Times New Roman" panose="02020603050405020304" pitchFamily="18" charset="0"/>
                <a:cs typeface="Times New Roman" panose="02020603050405020304" pitchFamily="18" charset="0"/>
              </a:rPr>
              <a:t>Status </a:t>
            </a:r>
            <a:r>
              <a:rPr lang="en-US" dirty="0">
                <a:latin typeface="Times New Roman" panose="02020603050405020304" pitchFamily="18" charset="0"/>
                <a:cs typeface="Times New Roman" panose="02020603050405020304" pitchFamily="18" charset="0"/>
              </a:rPr>
              <a:t>quo “represents the </a:t>
            </a:r>
            <a:r>
              <a:rPr lang="en-US" dirty="0" smtClean="0">
                <a:latin typeface="Times New Roman" panose="02020603050405020304" pitchFamily="18" charset="0"/>
                <a:cs typeface="Times New Roman" panose="02020603050405020304" pitchFamily="18" charset="0"/>
              </a:rPr>
              <a:t>current state </a:t>
            </a:r>
            <a:r>
              <a:rPr lang="en-US" dirty="0">
                <a:latin typeface="Times New Roman" panose="02020603050405020304" pitchFamily="18" charset="0"/>
                <a:cs typeface="Times New Roman" panose="02020603050405020304" pitchFamily="18" charset="0"/>
              </a:rPr>
              <a:t>of affairs” [RAC95]; problem definition identifies the specific problem to be </a:t>
            </a:r>
            <a:r>
              <a:rPr lang="en-US" dirty="0" smtClean="0">
                <a:latin typeface="Times New Roman" panose="02020603050405020304" pitchFamily="18" charset="0"/>
                <a:cs typeface="Times New Roman" panose="02020603050405020304" pitchFamily="18" charset="0"/>
              </a:rPr>
              <a:t>solved; technical </a:t>
            </a:r>
            <a:r>
              <a:rPr lang="en-US" dirty="0">
                <a:latin typeface="Times New Roman" panose="02020603050405020304" pitchFamily="18" charset="0"/>
                <a:cs typeface="Times New Roman" panose="02020603050405020304" pitchFamily="18" charset="0"/>
              </a:rPr>
              <a:t>development solves the problem through the application of some </a:t>
            </a:r>
            <a:r>
              <a:rPr lang="en-US" dirty="0" smtClean="0">
                <a:latin typeface="Times New Roman" panose="02020603050405020304" pitchFamily="18" charset="0"/>
                <a:cs typeface="Times New Roman" panose="02020603050405020304" pitchFamily="18" charset="0"/>
              </a:rPr>
              <a:t>technology, and </a:t>
            </a:r>
            <a:r>
              <a:rPr lang="en-US" dirty="0">
                <a:latin typeface="Times New Roman" panose="02020603050405020304" pitchFamily="18" charset="0"/>
                <a:cs typeface="Times New Roman" panose="02020603050405020304" pitchFamily="18" charset="0"/>
              </a:rPr>
              <a:t>solution integration delivers the results (e.g., documents, programs, </a:t>
            </a:r>
            <a:r>
              <a:rPr lang="en-US" dirty="0" smtClean="0">
                <a:latin typeface="Times New Roman" panose="02020603050405020304" pitchFamily="18" charset="0"/>
                <a:cs typeface="Times New Roman" panose="02020603050405020304" pitchFamily="18" charset="0"/>
              </a:rPr>
              <a:t>data, new </a:t>
            </a:r>
            <a:r>
              <a:rPr lang="en-US" dirty="0">
                <a:latin typeface="Times New Roman" panose="02020603050405020304" pitchFamily="18" charset="0"/>
                <a:cs typeface="Times New Roman" panose="02020603050405020304" pitchFamily="18" charset="0"/>
              </a:rPr>
              <a:t>business function, new product) to those who requested the solution in the </a:t>
            </a:r>
            <a:r>
              <a:rPr lang="en-US" dirty="0" smtClean="0">
                <a:latin typeface="Times New Roman" panose="02020603050405020304" pitchFamily="18" charset="0"/>
                <a:cs typeface="Times New Roman" panose="02020603050405020304" pitchFamily="18" charset="0"/>
              </a:rPr>
              <a:t>first place.</a:t>
            </a:r>
          </a:p>
          <a:p>
            <a:pPr algn="just">
              <a:buFont typeface="Wingdings" panose="05000000000000000000" pitchFamily="2" charset="2"/>
              <a:buChar char="v"/>
            </a:pPr>
            <a:r>
              <a:rPr lang="en-US" sz="2600" b="1" dirty="0">
                <a:latin typeface="Times New Roman" panose="02020603050405020304" pitchFamily="18" charset="0"/>
                <a:cs typeface="Times New Roman" panose="02020603050405020304" pitchFamily="18" charset="0"/>
              </a:rPr>
              <a:t>THE </a:t>
            </a:r>
            <a:r>
              <a:rPr lang="en-US" sz="2600" b="1" dirty="0" smtClean="0">
                <a:latin typeface="Times New Roman" panose="02020603050405020304" pitchFamily="18" charset="0"/>
                <a:cs typeface="Times New Roman" panose="02020603050405020304" pitchFamily="18" charset="0"/>
              </a:rPr>
              <a:t>LINEAR SEQUENTIAL MODEL</a:t>
            </a:r>
          </a:p>
          <a:p>
            <a:pPr algn="just"/>
            <a:r>
              <a:rPr lang="en-US" sz="2600" dirty="0">
                <a:latin typeface="Times New Roman" panose="02020603050405020304" pitchFamily="18" charset="0"/>
                <a:cs typeface="Times New Roman" panose="02020603050405020304" pitchFamily="18" charset="0"/>
              </a:rPr>
              <a:t>Sometimes called the </a:t>
            </a:r>
            <a:r>
              <a:rPr lang="en-US" sz="2600" b="1" dirty="0">
                <a:latin typeface="Times New Roman" panose="02020603050405020304" pitchFamily="18" charset="0"/>
                <a:cs typeface="Times New Roman" panose="02020603050405020304" pitchFamily="18" charset="0"/>
              </a:rPr>
              <a:t>classic life cycle or the waterfall model</a:t>
            </a:r>
            <a:r>
              <a:rPr lang="en-US" sz="2600" dirty="0">
                <a:latin typeface="Times New Roman" panose="02020603050405020304" pitchFamily="18" charset="0"/>
                <a:cs typeface="Times New Roman" panose="02020603050405020304" pitchFamily="18" charset="0"/>
              </a:rPr>
              <a:t>, the linear sequential </a:t>
            </a:r>
            <a:r>
              <a:rPr lang="en-US" sz="2600" dirty="0" smtClean="0">
                <a:latin typeface="Times New Roman" panose="02020603050405020304" pitchFamily="18" charset="0"/>
                <a:cs typeface="Times New Roman" panose="02020603050405020304" pitchFamily="18" charset="0"/>
              </a:rPr>
              <a:t>model suggests a systematic</a:t>
            </a:r>
            <a:r>
              <a:rPr lang="en-US" sz="2600" dirty="0">
                <a:latin typeface="Times New Roman" panose="02020603050405020304" pitchFamily="18" charset="0"/>
                <a:cs typeface="Times New Roman" panose="02020603050405020304" pitchFamily="18" charset="0"/>
              </a:rPr>
              <a:t>, sequential </a:t>
            </a:r>
            <a:r>
              <a:rPr lang="en-US" sz="2600" dirty="0" smtClean="0">
                <a:latin typeface="Times New Roman" panose="02020603050405020304" pitchFamily="18" charset="0"/>
                <a:cs typeface="Times New Roman" panose="02020603050405020304" pitchFamily="18" charset="0"/>
              </a:rPr>
              <a:t>approach </a:t>
            </a:r>
            <a:r>
              <a:rPr lang="en-US" sz="2600" dirty="0">
                <a:latin typeface="Times New Roman" panose="02020603050405020304" pitchFamily="18" charset="0"/>
                <a:cs typeface="Times New Roman" panose="02020603050405020304" pitchFamily="18" charset="0"/>
              </a:rPr>
              <a:t>to software development that begins </a:t>
            </a:r>
            <a:r>
              <a:rPr lang="en-US" sz="2600" dirty="0" smtClean="0">
                <a:latin typeface="Times New Roman" panose="02020603050405020304" pitchFamily="18" charset="0"/>
                <a:cs typeface="Times New Roman" panose="02020603050405020304" pitchFamily="18" charset="0"/>
              </a:rPr>
              <a:t>at the </a:t>
            </a:r>
            <a:r>
              <a:rPr lang="en-US" sz="2600" dirty="0">
                <a:latin typeface="Times New Roman" panose="02020603050405020304" pitchFamily="18" charset="0"/>
                <a:cs typeface="Times New Roman" panose="02020603050405020304" pitchFamily="18" charset="0"/>
              </a:rPr>
              <a:t>system level and progresses through analysis, design, coding, testing, and </a:t>
            </a:r>
            <a:r>
              <a:rPr lang="en-US" sz="2600" dirty="0" smtClean="0">
                <a:latin typeface="Times New Roman" panose="02020603050405020304" pitchFamily="18" charset="0"/>
                <a:cs typeface="Times New Roman" panose="02020603050405020304" pitchFamily="18" charset="0"/>
              </a:rPr>
              <a:t>support.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925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563562"/>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838200"/>
            <a:ext cx="7924800" cy="6019800"/>
          </a:xfrm>
        </p:spPr>
        <p:txBody>
          <a:bodyPr/>
          <a:lstStyle/>
          <a:p>
            <a:pPr algn="just"/>
            <a:r>
              <a:rPr lang="en-US" b="1" dirty="0">
                <a:latin typeface="Times New Roman" panose="02020603050405020304" pitchFamily="18" charset="0"/>
                <a:cs typeface="Times New Roman" panose="02020603050405020304" pitchFamily="18" charset="0"/>
              </a:rPr>
              <a:t>System/information engineering and modeling. </a:t>
            </a:r>
            <a:r>
              <a:rPr lang="en-US" dirty="0">
                <a:latin typeface="Times New Roman" panose="02020603050405020304" pitchFamily="18" charset="0"/>
                <a:cs typeface="Times New Roman" panose="02020603050405020304" pitchFamily="18" charset="0"/>
              </a:rPr>
              <a:t>Because software is </a:t>
            </a:r>
            <a:r>
              <a:rPr lang="en-US" dirty="0" smtClean="0">
                <a:latin typeface="Times New Roman" panose="02020603050405020304" pitchFamily="18" charset="0"/>
                <a:cs typeface="Times New Roman" panose="02020603050405020304" pitchFamily="18" charset="0"/>
              </a:rPr>
              <a:t>always part </a:t>
            </a:r>
            <a:r>
              <a:rPr lang="en-US" dirty="0">
                <a:latin typeface="Times New Roman" panose="02020603050405020304" pitchFamily="18" charset="0"/>
                <a:cs typeface="Times New Roman" panose="02020603050405020304" pitchFamily="18" charset="0"/>
              </a:rPr>
              <a:t>of a larger system (or business), work begins by establishing requirements </a:t>
            </a:r>
            <a:r>
              <a:rPr lang="en-US" dirty="0" smtClean="0">
                <a:latin typeface="Times New Roman" panose="02020603050405020304" pitchFamily="18" charset="0"/>
                <a:cs typeface="Times New Roman" panose="02020603050405020304" pitchFamily="18" charset="0"/>
              </a:rPr>
              <a:t>for all </a:t>
            </a:r>
            <a:r>
              <a:rPr lang="en-US" dirty="0">
                <a:latin typeface="Times New Roman" panose="02020603050405020304" pitchFamily="18" charset="0"/>
                <a:cs typeface="Times New Roman" panose="02020603050405020304" pitchFamily="18" charset="0"/>
              </a:rPr>
              <a:t>system elements and then allocating some subset of these requirements to software.</a:t>
            </a:r>
          </a:p>
          <a:p>
            <a:pPr algn="just"/>
            <a:r>
              <a:rPr lang="en-US" dirty="0">
                <a:latin typeface="Times New Roman" panose="02020603050405020304" pitchFamily="18" charset="0"/>
                <a:cs typeface="Times New Roman" panose="02020603050405020304" pitchFamily="18" charset="0"/>
              </a:rPr>
              <a:t>This system view is essential when software must interact with other </a:t>
            </a:r>
            <a:r>
              <a:rPr lang="en-US" dirty="0" smtClean="0">
                <a:latin typeface="Times New Roman" panose="02020603050405020304" pitchFamily="18" charset="0"/>
                <a:cs typeface="Times New Roman" panose="02020603050405020304" pitchFamily="18" charset="0"/>
              </a:rPr>
              <a:t>elements such </a:t>
            </a:r>
            <a:r>
              <a:rPr lang="en-US" dirty="0">
                <a:latin typeface="Times New Roman" panose="02020603050405020304" pitchFamily="18" charset="0"/>
                <a:cs typeface="Times New Roman" panose="02020603050405020304" pitchFamily="18" charset="0"/>
              </a:rPr>
              <a:t>as hardware, people, and databases.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System </a:t>
            </a:r>
            <a:r>
              <a:rPr lang="en-US" dirty="0">
                <a:latin typeface="Times New Roman" panose="02020603050405020304" pitchFamily="18" charset="0"/>
                <a:cs typeface="Times New Roman" panose="02020603050405020304" pitchFamily="18" charset="0"/>
              </a:rPr>
              <a:t>engineering and analysis </a:t>
            </a:r>
            <a:r>
              <a:rPr lang="en-US" dirty="0" smtClean="0">
                <a:latin typeface="Times New Roman" panose="02020603050405020304" pitchFamily="18" charset="0"/>
                <a:cs typeface="Times New Roman" panose="02020603050405020304" pitchFamily="18" charset="0"/>
              </a:rPr>
              <a:t>encompass requirements </a:t>
            </a:r>
            <a:r>
              <a:rPr lang="en-US" dirty="0">
                <a:latin typeface="Times New Roman" panose="02020603050405020304" pitchFamily="18" charset="0"/>
                <a:cs typeface="Times New Roman" panose="02020603050405020304" pitchFamily="18" charset="0"/>
              </a:rPr>
              <a:t>gathering at the system level with a small amount of top </a:t>
            </a:r>
            <a:r>
              <a:rPr lang="en-US" dirty="0" smtClean="0">
                <a:latin typeface="Times New Roman" panose="02020603050405020304" pitchFamily="18" charset="0"/>
                <a:cs typeface="Times New Roman" panose="02020603050405020304" pitchFamily="18" charset="0"/>
              </a:rPr>
              <a:t>level </a:t>
            </a:r>
            <a:r>
              <a:rPr lang="en-US" dirty="0" smtClean="0"/>
              <a:t>design </a:t>
            </a:r>
            <a:r>
              <a:rPr lang="en-US" dirty="0"/>
              <a:t>and analysis. </a:t>
            </a:r>
            <a:endParaRPr lang="en-US" dirty="0" smtClean="0"/>
          </a:p>
          <a:p>
            <a:pPr algn="just"/>
            <a:r>
              <a:rPr lang="en-US" dirty="0" smtClean="0">
                <a:latin typeface="Times New Roman" panose="02020603050405020304" pitchFamily="18" charset="0"/>
                <a:cs typeface="Times New Roman" panose="02020603050405020304" pitchFamily="18" charset="0"/>
              </a:rPr>
              <a:t>Information </a:t>
            </a:r>
            <a:r>
              <a:rPr lang="en-US" dirty="0">
                <a:latin typeface="Times New Roman" panose="02020603050405020304" pitchFamily="18" charset="0"/>
                <a:cs typeface="Times New Roman" panose="02020603050405020304" pitchFamily="18" charset="0"/>
              </a:rPr>
              <a:t>engineering encompasses requirements </a:t>
            </a:r>
            <a:r>
              <a:rPr lang="en-US" dirty="0" smtClean="0">
                <a:latin typeface="Times New Roman" panose="02020603050405020304" pitchFamily="18" charset="0"/>
                <a:cs typeface="Times New Roman" panose="02020603050405020304" pitchFamily="18" charset="0"/>
              </a:rPr>
              <a:t>gathering at </a:t>
            </a:r>
            <a:r>
              <a:rPr lang="en-US" dirty="0">
                <a:latin typeface="Times New Roman" panose="02020603050405020304" pitchFamily="18" charset="0"/>
                <a:cs typeface="Times New Roman" panose="02020603050405020304" pitchFamily="18" charset="0"/>
              </a:rPr>
              <a:t>the strategic business level and at the business area level</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802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563562"/>
          </a:xfrm>
        </p:spPr>
        <p:txBody>
          <a:bodyPr/>
          <a:lstStyle/>
          <a:p>
            <a:r>
              <a:rPr lang="en-US" dirty="0" smtClean="0">
                <a:latin typeface="Times New Roman" pitchFamily="18" charset="0"/>
                <a:cs typeface="Times New Roman" pitchFamily="18" charset="0"/>
              </a:rPr>
              <a:t>Conti</a:t>
            </a:r>
            <a:r>
              <a:rPr lang="en-US" dirty="0" smtClean="0"/>
              <a:t>…</a:t>
            </a:r>
            <a:endParaRPr lang="en-US" dirty="0"/>
          </a:p>
        </p:txBody>
      </p:sp>
      <p:sp>
        <p:nvSpPr>
          <p:cNvPr id="5" name="Content Placeholder 4"/>
          <p:cNvSpPr>
            <a:spLocks noGrp="1"/>
          </p:cNvSpPr>
          <p:nvPr>
            <p:ph sz="quarter" idx="1"/>
          </p:nvPr>
        </p:nvSpPr>
        <p:spPr>
          <a:xfrm>
            <a:off x="457200" y="990600"/>
            <a:ext cx="7467600" cy="5715000"/>
          </a:xfrm>
        </p:spPr>
        <p:txBody>
          <a:bodyPr>
            <a:normAutofit/>
          </a:bodyPr>
          <a:lstStyle/>
          <a:p>
            <a:pPr algn="just"/>
            <a:r>
              <a:rPr lang="en-US" b="1" dirty="0">
                <a:latin typeface="Times New Roman" panose="02020603050405020304" pitchFamily="18" charset="0"/>
                <a:cs typeface="Times New Roman" panose="02020603050405020304" pitchFamily="18" charset="0"/>
              </a:rPr>
              <a:t>Software requirements analysis. </a:t>
            </a:r>
            <a:r>
              <a:rPr lang="en-US" dirty="0">
                <a:latin typeface="Times New Roman" panose="02020603050405020304" pitchFamily="18" charset="0"/>
                <a:cs typeface="Times New Roman" panose="02020603050405020304" pitchFamily="18" charset="0"/>
              </a:rPr>
              <a:t>The requirements gathering process is </a:t>
            </a:r>
            <a:r>
              <a:rPr lang="en-US" dirty="0" smtClean="0">
                <a:latin typeface="Times New Roman" panose="02020603050405020304" pitchFamily="18" charset="0"/>
                <a:cs typeface="Times New Roman" panose="02020603050405020304" pitchFamily="18" charset="0"/>
              </a:rPr>
              <a:t>intensified and </a:t>
            </a:r>
            <a:r>
              <a:rPr lang="en-US" dirty="0">
                <a:latin typeface="Times New Roman" panose="02020603050405020304" pitchFamily="18" charset="0"/>
                <a:cs typeface="Times New Roman" panose="02020603050405020304" pitchFamily="18" charset="0"/>
              </a:rPr>
              <a:t>focused specifically on software.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understand the nature of the </a:t>
            </a:r>
            <a:r>
              <a:rPr lang="en-US" dirty="0" smtClean="0">
                <a:latin typeface="Times New Roman" panose="02020603050405020304" pitchFamily="18" charset="0"/>
                <a:cs typeface="Times New Roman" panose="02020603050405020304" pitchFamily="18" charset="0"/>
              </a:rPr>
              <a:t>program(s) to </a:t>
            </a:r>
            <a:r>
              <a:rPr lang="en-US" dirty="0">
                <a:latin typeface="Times New Roman" panose="02020603050405020304" pitchFamily="18" charset="0"/>
                <a:cs typeface="Times New Roman" panose="02020603050405020304" pitchFamily="18" charset="0"/>
              </a:rPr>
              <a:t>be built, the software engineer ("analyst") must understand the information </a:t>
            </a:r>
            <a:r>
              <a:rPr lang="en-US" dirty="0" smtClean="0">
                <a:latin typeface="Times New Roman" panose="02020603050405020304" pitchFamily="18" charset="0"/>
                <a:cs typeface="Times New Roman" panose="02020603050405020304" pitchFamily="18" charset="0"/>
              </a:rPr>
              <a:t>domain for </a:t>
            </a:r>
            <a:r>
              <a:rPr lang="en-US" dirty="0">
                <a:latin typeface="Times New Roman" panose="02020603050405020304" pitchFamily="18" charset="0"/>
                <a:cs typeface="Times New Roman" panose="02020603050405020304" pitchFamily="18" charset="0"/>
              </a:rPr>
              <a:t>the software, as well as required function, behavior, </a:t>
            </a:r>
            <a:r>
              <a:rPr lang="en-US" dirty="0" smtClean="0">
                <a:latin typeface="Times New Roman" panose="02020603050405020304" pitchFamily="18" charset="0"/>
                <a:cs typeface="Times New Roman" panose="02020603050405020304" pitchFamily="18" charset="0"/>
              </a:rPr>
              <a:t>performance, and </a:t>
            </a:r>
            <a:r>
              <a:rPr lang="en-US" dirty="0">
                <a:latin typeface="Times New Roman" panose="02020603050405020304" pitchFamily="18" charset="0"/>
                <a:cs typeface="Times New Roman" panose="02020603050405020304" pitchFamily="18" charset="0"/>
              </a:rPr>
              <a:t>interface</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Requirements for both the system and the software are </a:t>
            </a:r>
            <a:r>
              <a:rPr lang="en-US" dirty="0" smtClean="0">
                <a:latin typeface="Times New Roman" panose="02020603050405020304" pitchFamily="18" charset="0"/>
                <a:cs typeface="Times New Roman" panose="02020603050405020304" pitchFamily="18" charset="0"/>
              </a:rPr>
              <a:t>documented and </a:t>
            </a:r>
            <a:r>
              <a:rPr lang="en-US" dirty="0">
                <a:latin typeface="Times New Roman" panose="02020603050405020304" pitchFamily="18" charset="0"/>
                <a:cs typeface="Times New Roman" panose="02020603050405020304" pitchFamily="18" charset="0"/>
              </a:rPr>
              <a:t>reviewed with the customer</a:t>
            </a:r>
            <a:r>
              <a:rPr lang="en-US" dirty="0" smtClean="0"/>
              <a:t>.</a:t>
            </a:r>
          </a:p>
          <a:p>
            <a:pPr algn="just"/>
            <a:r>
              <a:rPr lang="en-US" b="1" dirty="0">
                <a:latin typeface="Times New Roman" panose="02020603050405020304" pitchFamily="18" charset="0"/>
                <a:cs typeface="Times New Roman" panose="02020603050405020304" pitchFamily="18" charset="0"/>
              </a:rPr>
              <a:t>Design. </a:t>
            </a:r>
            <a:r>
              <a:rPr lang="en-US" dirty="0">
                <a:latin typeface="Times New Roman" panose="02020603050405020304" pitchFamily="18" charset="0"/>
                <a:cs typeface="Times New Roman" panose="02020603050405020304" pitchFamily="18" charset="0"/>
              </a:rPr>
              <a:t>Software design is actually a multistep process that focuses on four </a:t>
            </a:r>
            <a:r>
              <a:rPr lang="en-US" dirty="0" smtClean="0">
                <a:latin typeface="Times New Roman" panose="02020603050405020304" pitchFamily="18" charset="0"/>
                <a:cs typeface="Times New Roman" panose="02020603050405020304" pitchFamily="18" charset="0"/>
              </a:rPr>
              <a:t>distinct attributes </a:t>
            </a:r>
            <a:r>
              <a:rPr lang="en-US" dirty="0">
                <a:latin typeface="Times New Roman" panose="02020603050405020304" pitchFamily="18" charset="0"/>
                <a:cs typeface="Times New Roman" panose="02020603050405020304" pitchFamily="18" charset="0"/>
              </a:rPr>
              <a:t>of a program: data structure, software architecture, interface </a:t>
            </a:r>
            <a:r>
              <a:rPr lang="en-US" dirty="0" smtClean="0">
                <a:latin typeface="Times New Roman" panose="02020603050405020304" pitchFamily="18" charset="0"/>
                <a:cs typeface="Times New Roman" panose="02020603050405020304" pitchFamily="18" charset="0"/>
              </a:rPr>
              <a:t>representations, and </a:t>
            </a:r>
            <a:r>
              <a:rPr lang="en-US" dirty="0">
                <a:latin typeface="Times New Roman" panose="02020603050405020304" pitchFamily="18" charset="0"/>
                <a:cs typeface="Times New Roman" panose="02020603050405020304" pitchFamily="18" charset="0"/>
              </a:rPr>
              <a:t>procedural (algorithmic) detail. </a:t>
            </a:r>
          </a:p>
        </p:txBody>
      </p:sp>
    </p:spTree>
    <p:extLst>
      <p:ext uri="{BB962C8B-B14F-4D97-AF65-F5344CB8AC3E}">
        <p14:creationId xmlns:p14="http://schemas.microsoft.com/office/powerpoint/2010/main" val="3236383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487362"/>
          </a:xfrm>
        </p:spPr>
        <p:txBody>
          <a:bodyPr>
            <a:noAutofit/>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762000"/>
            <a:ext cx="7467600" cy="5711952"/>
          </a:xfrm>
        </p:spPr>
        <p:txBody>
          <a:bodyPr/>
          <a:lstStyle/>
          <a:p>
            <a:pPr algn="just"/>
            <a:r>
              <a:rPr lang="en-US" dirty="0">
                <a:latin typeface="Times New Roman" panose="02020603050405020304" pitchFamily="18" charset="0"/>
                <a:cs typeface="Times New Roman" panose="02020603050405020304" pitchFamily="18" charset="0"/>
              </a:rPr>
              <a:t>The design process translates requirements into a representation of the software that can be assessed for quality before coding begins.</a:t>
            </a:r>
          </a:p>
          <a:p>
            <a:pPr algn="just"/>
            <a:r>
              <a:rPr lang="en-US" dirty="0">
                <a:latin typeface="Times New Roman" panose="02020603050405020304" pitchFamily="18" charset="0"/>
                <a:cs typeface="Times New Roman" panose="02020603050405020304" pitchFamily="18" charset="0"/>
              </a:rPr>
              <a:t> Like requirements, the design is documented and becomes part of the software </a:t>
            </a:r>
            <a:r>
              <a:rPr lang="en-US" dirty="0" smtClean="0">
                <a:latin typeface="Times New Roman" panose="02020603050405020304" pitchFamily="18" charset="0"/>
                <a:cs typeface="Times New Roman" panose="02020603050405020304" pitchFamily="18" charset="0"/>
              </a:rPr>
              <a:t>configuration.</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rotWithShape="1">
          <a:blip r:embed="rId2"/>
          <a:srcRect l="18367" t="19184" r="42858" b="49962"/>
          <a:stretch/>
        </p:blipFill>
        <p:spPr>
          <a:xfrm>
            <a:off x="1524000" y="3048000"/>
            <a:ext cx="5045073" cy="2895600"/>
          </a:xfrm>
          <a:prstGeom prst="rect">
            <a:avLst/>
          </a:prstGeom>
        </p:spPr>
      </p:pic>
      <p:sp>
        <p:nvSpPr>
          <p:cNvPr id="5" name="Rectangle 4"/>
          <p:cNvSpPr/>
          <p:nvPr/>
        </p:nvSpPr>
        <p:spPr>
          <a:xfrm>
            <a:off x="1905000" y="6104620"/>
            <a:ext cx="4572000" cy="369332"/>
          </a:xfrm>
          <a:prstGeom prst="rect">
            <a:avLst/>
          </a:prstGeom>
        </p:spPr>
        <p:txBody>
          <a:bodyPr>
            <a:spAutoFit/>
          </a:bodyPr>
          <a:lstStyle/>
          <a:p>
            <a:r>
              <a:rPr lang="en-US" dirty="0" smtClean="0">
                <a:latin typeface="LubalinGraph-Book"/>
              </a:rPr>
              <a:t>Figure7:The linear sequential model</a:t>
            </a:r>
            <a:endParaRPr lang="en-US" dirty="0"/>
          </a:p>
        </p:txBody>
      </p:sp>
    </p:spTree>
    <p:extLst>
      <p:ext uri="{BB962C8B-B14F-4D97-AF65-F5344CB8AC3E}">
        <p14:creationId xmlns:p14="http://schemas.microsoft.com/office/powerpoint/2010/main" val="1825088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077200" cy="715962"/>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305937" y="990600"/>
            <a:ext cx="7772400" cy="5867400"/>
          </a:xfrm>
        </p:spPr>
        <p:txBody>
          <a:bodyPr>
            <a:normAutofit fontScale="85000" lnSpcReduction="20000"/>
          </a:bodyPr>
          <a:lstStyle/>
          <a:p>
            <a:pPr algn="just"/>
            <a:r>
              <a:rPr lang="en-US" sz="2800" b="1" dirty="0">
                <a:latin typeface="Times New Roman" panose="02020603050405020304" pitchFamily="18" charset="0"/>
                <a:cs typeface="Times New Roman" panose="02020603050405020304" pitchFamily="18" charset="0"/>
              </a:rPr>
              <a:t>Testing. </a:t>
            </a:r>
            <a:r>
              <a:rPr lang="en-US" sz="2800" dirty="0">
                <a:latin typeface="Times New Roman" panose="02020603050405020304" pitchFamily="18" charset="0"/>
                <a:cs typeface="Times New Roman" panose="02020603050405020304" pitchFamily="18" charset="0"/>
              </a:rPr>
              <a:t>Once code has been generated, program testing begins. The testing </a:t>
            </a:r>
            <a:r>
              <a:rPr lang="en-US" sz="2800" dirty="0" smtClean="0">
                <a:latin typeface="Times New Roman" panose="02020603050405020304" pitchFamily="18" charset="0"/>
                <a:cs typeface="Times New Roman" panose="02020603050405020304" pitchFamily="18" charset="0"/>
              </a:rPr>
              <a:t>process focuses </a:t>
            </a:r>
            <a:r>
              <a:rPr lang="en-US" sz="2800" dirty="0">
                <a:latin typeface="Times New Roman" panose="02020603050405020304" pitchFamily="18" charset="0"/>
                <a:cs typeface="Times New Roman" panose="02020603050405020304" pitchFamily="18" charset="0"/>
              </a:rPr>
              <a:t>on the logical internals of the software, ensuring that all statements </a:t>
            </a:r>
            <a:r>
              <a:rPr lang="en-US" sz="2800" dirty="0" smtClean="0">
                <a:latin typeface="Times New Roman" panose="02020603050405020304" pitchFamily="18" charset="0"/>
                <a:cs typeface="Times New Roman" panose="02020603050405020304" pitchFamily="18" charset="0"/>
              </a:rPr>
              <a:t>have been </a:t>
            </a:r>
            <a:r>
              <a:rPr lang="en-US" sz="2800" dirty="0">
                <a:latin typeface="Times New Roman" panose="02020603050405020304" pitchFamily="18" charset="0"/>
                <a:cs typeface="Times New Roman" panose="02020603050405020304" pitchFamily="18" charset="0"/>
              </a:rPr>
              <a:t>tested, and on the functional externals; that is, conducting tests to </a:t>
            </a:r>
            <a:r>
              <a:rPr lang="en-US" sz="2800" dirty="0" smtClean="0">
                <a:latin typeface="Times New Roman" panose="02020603050405020304" pitchFamily="18" charset="0"/>
                <a:cs typeface="Times New Roman" panose="02020603050405020304" pitchFamily="18" charset="0"/>
              </a:rPr>
              <a:t>uncover errors </a:t>
            </a:r>
            <a:r>
              <a:rPr lang="en-US" sz="2800" dirty="0">
                <a:latin typeface="Times New Roman" panose="02020603050405020304" pitchFamily="18" charset="0"/>
                <a:cs typeface="Times New Roman" panose="02020603050405020304" pitchFamily="18" charset="0"/>
              </a:rPr>
              <a:t>and ensure that defined input will produce actual results that agree with </a:t>
            </a:r>
            <a:r>
              <a:rPr lang="en-US" sz="2800" dirty="0" smtClean="0">
                <a:latin typeface="Times New Roman" panose="02020603050405020304" pitchFamily="18" charset="0"/>
                <a:cs typeface="Times New Roman" panose="02020603050405020304" pitchFamily="18" charset="0"/>
              </a:rPr>
              <a:t>required results.</a:t>
            </a:r>
          </a:p>
          <a:p>
            <a:pPr algn="just"/>
            <a:r>
              <a:rPr lang="en-US" sz="2800" b="1" dirty="0">
                <a:latin typeface="Times New Roman" panose="02020603050405020304" pitchFamily="18" charset="0"/>
                <a:cs typeface="Times New Roman" panose="02020603050405020304" pitchFamily="18" charset="0"/>
              </a:rPr>
              <a:t>Support. </a:t>
            </a:r>
            <a:r>
              <a:rPr lang="en-US" sz="2800" dirty="0">
                <a:latin typeface="Times New Roman" panose="02020603050405020304" pitchFamily="18" charset="0"/>
                <a:cs typeface="Times New Roman" panose="02020603050405020304" pitchFamily="18" charset="0"/>
              </a:rPr>
              <a:t>Software will undoubtedly undergo change after it is delivered to the </a:t>
            </a:r>
            <a:r>
              <a:rPr lang="en-US" sz="2800" dirty="0" smtClean="0">
                <a:latin typeface="Times New Roman" panose="02020603050405020304" pitchFamily="18" charset="0"/>
                <a:cs typeface="Times New Roman" panose="02020603050405020304" pitchFamily="18" charset="0"/>
              </a:rPr>
              <a:t>customer (a </a:t>
            </a:r>
            <a:r>
              <a:rPr lang="en-US" sz="2800" dirty="0">
                <a:latin typeface="Times New Roman" panose="02020603050405020304" pitchFamily="18" charset="0"/>
                <a:cs typeface="Times New Roman" panose="02020603050405020304" pitchFamily="18" charset="0"/>
              </a:rPr>
              <a:t>possible exception is embedded software).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Change </a:t>
            </a:r>
            <a:r>
              <a:rPr lang="en-US" sz="2800" dirty="0">
                <a:latin typeface="Times New Roman" panose="02020603050405020304" pitchFamily="18" charset="0"/>
                <a:cs typeface="Times New Roman" panose="02020603050405020304" pitchFamily="18" charset="0"/>
              </a:rPr>
              <a:t>will occur because </a:t>
            </a:r>
            <a:r>
              <a:rPr lang="en-US" sz="2800" dirty="0" smtClean="0">
                <a:latin typeface="Times New Roman" panose="02020603050405020304" pitchFamily="18" charset="0"/>
                <a:cs typeface="Times New Roman" panose="02020603050405020304" pitchFamily="18" charset="0"/>
              </a:rPr>
              <a:t>errors have </a:t>
            </a:r>
            <a:r>
              <a:rPr lang="en-US" sz="2800" dirty="0">
                <a:latin typeface="Times New Roman" panose="02020603050405020304" pitchFamily="18" charset="0"/>
                <a:cs typeface="Times New Roman" panose="02020603050405020304" pitchFamily="18" charset="0"/>
              </a:rPr>
              <a:t>been encountered, because the software must be adapted to </a:t>
            </a:r>
            <a:r>
              <a:rPr lang="en-US" sz="2800" dirty="0" smtClean="0">
                <a:latin typeface="Times New Roman" panose="02020603050405020304" pitchFamily="18" charset="0"/>
                <a:cs typeface="Times New Roman" panose="02020603050405020304" pitchFamily="18" charset="0"/>
              </a:rPr>
              <a:t>accommodate changes </a:t>
            </a:r>
            <a:r>
              <a:rPr lang="en-US" sz="2800" dirty="0">
                <a:latin typeface="Times New Roman" panose="02020603050405020304" pitchFamily="18" charset="0"/>
                <a:cs typeface="Times New Roman" panose="02020603050405020304" pitchFamily="18" charset="0"/>
              </a:rPr>
              <a:t>in its external environment (e.g., a change required because of a new </a:t>
            </a:r>
            <a:r>
              <a:rPr lang="en-US" sz="2800" dirty="0" smtClean="0">
                <a:latin typeface="Times New Roman" panose="02020603050405020304" pitchFamily="18" charset="0"/>
                <a:cs typeface="Times New Roman" panose="02020603050405020304" pitchFamily="18" charset="0"/>
              </a:rPr>
              <a:t>operating system </a:t>
            </a:r>
            <a:r>
              <a:rPr lang="en-US" sz="2800" dirty="0">
                <a:latin typeface="Times New Roman" panose="02020603050405020304" pitchFamily="18" charset="0"/>
                <a:cs typeface="Times New Roman" panose="02020603050405020304" pitchFamily="18" charset="0"/>
              </a:rPr>
              <a:t>or peripheral device), or because the customer requires functional </a:t>
            </a:r>
            <a:r>
              <a:rPr lang="en-US" sz="2800" dirty="0" smtClean="0">
                <a:latin typeface="Times New Roman" panose="02020603050405020304" pitchFamily="18" charset="0"/>
                <a:cs typeface="Times New Roman" panose="02020603050405020304" pitchFamily="18" charset="0"/>
              </a:rPr>
              <a:t>or performance </a:t>
            </a:r>
            <a:r>
              <a:rPr lang="en-US" sz="2800" dirty="0">
                <a:latin typeface="Times New Roman" panose="02020603050405020304" pitchFamily="18" charset="0"/>
                <a:cs typeface="Times New Roman" panose="02020603050405020304" pitchFamily="18" charset="0"/>
              </a:rPr>
              <a:t>enhancements.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Software </a:t>
            </a:r>
            <a:r>
              <a:rPr lang="en-US" sz="2800" dirty="0">
                <a:latin typeface="Times New Roman" panose="02020603050405020304" pitchFamily="18" charset="0"/>
                <a:cs typeface="Times New Roman" panose="02020603050405020304" pitchFamily="18" charset="0"/>
              </a:rPr>
              <a:t>support/maintenance reapplies each of </a:t>
            </a:r>
            <a:r>
              <a:rPr lang="en-US" sz="2800" dirty="0" smtClean="0">
                <a:latin typeface="Times New Roman" panose="02020603050405020304" pitchFamily="18" charset="0"/>
                <a:cs typeface="Times New Roman" panose="02020603050405020304" pitchFamily="18" charset="0"/>
              </a:rPr>
              <a:t>the preceding </a:t>
            </a:r>
            <a:r>
              <a:rPr lang="en-US" sz="2800" dirty="0">
                <a:latin typeface="Times New Roman" panose="02020603050405020304" pitchFamily="18" charset="0"/>
                <a:cs typeface="Times New Roman" panose="02020603050405020304" pitchFamily="18" charset="0"/>
              </a:rPr>
              <a:t>phases to an existing program rather than a new one.</a:t>
            </a:r>
          </a:p>
        </p:txBody>
      </p:sp>
    </p:spTree>
    <p:extLst>
      <p:ext uri="{BB962C8B-B14F-4D97-AF65-F5344CB8AC3E}">
        <p14:creationId xmlns:p14="http://schemas.microsoft.com/office/powerpoint/2010/main" val="900158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609600"/>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533400"/>
            <a:ext cx="7924800" cy="6324600"/>
          </a:xfrm>
        </p:spPr>
        <p:txBody>
          <a:bodyPr>
            <a:noAutofit/>
          </a:bodyPr>
          <a:lstStyle/>
          <a:p>
            <a:pPr algn="just">
              <a:buFont typeface="Wingdings" pitchFamily="2" charset="2"/>
              <a:buChar char="v"/>
            </a:pPr>
            <a:r>
              <a:rPr lang="en-US" b="1" dirty="0" smtClean="0">
                <a:latin typeface="Times New Roman" pitchFamily="18" charset="0"/>
                <a:cs typeface="Times New Roman" pitchFamily="18" charset="0"/>
              </a:rPr>
              <a:t>Software is developed or engineered, it is not manufactured in the classical sense.</a:t>
            </a:r>
          </a:p>
          <a:p>
            <a:pPr algn="just"/>
            <a:r>
              <a:rPr lang="en-US" dirty="0" smtClean="0">
                <a:latin typeface="Times New Roman" pitchFamily="18" charset="0"/>
                <a:cs typeface="Times New Roman" pitchFamily="18" charset="0"/>
              </a:rPr>
              <a:t>Although some similarities exist between software development and hardware manufacture, the two activities are fundamentally different. </a:t>
            </a:r>
          </a:p>
          <a:p>
            <a:pPr algn="just"/>
            <a:r>
              <a:rPr lang="en-US" dirty="0" smtClean="0">
                <a:latin typeface="Times New Roman" pitchFamily="18" charset="0"/>
                <a:cs typeface="Times New Roman" pitchFamily="18" charset="0"/>
              </a:rPr>
              <a:t>In both activities, high quality is achieved through good design, but the manufacturing phase for hardware can introduce quality problems that are nonexistent (or easily corrected) for software.</a:t>
            </a:r>
          </a:p>
          <a:p>
            <a:pPr algn="just"/>
            <a:r>
              <a:rPr lang="en-US" dirty="0" smtClean="0">
                <a:latin typeface="Times New Roman" pitchFamily="18" charset="0"/>
                <a:cs typeface="Times New Roman" pitchFamily="18" charset="0"/>
              </a:rPr>
              <a:t> Both activities are dependent on people, but the relationship between people applied and work accomplished is entirely different.</a:t>
            </a:r>
          </a:p>
          <a:p>
            <a:pPr algn="just"/>
            <a:r>
              <a:rPr lang="en-US" dirty="0" smtClean="0">
                <a:latin typeface="Times New Roman" pitchFamily="18" charset="0"/>
                <a:cs typeface="Times New Roman" pitchFamily="18" charset="0"/>
              </a:rPr>
              <a:t> Both activities require the construction of a "product" but the approaches are different. Software costs are concentrated in engineering. This means that software projects cannot be managed as if they were manufacturing projects.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7906602" cy="1143000"/>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1" y="762000"/>
            <a:ext cx="7878169" cy="6058469"/>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The linear sequential model is the oldest and the most widely used paradigm </a:t>
            </a:r>
            <a:r>
              <a:rPr lang="en-US" dirty="0" smtClean="0">
                <a:latin typeface="Times New Roman" panose="02020603050405020304" pitchFamily="18" charset="0"/>
                <a:cs typeface="Times New Roman" panose="02020603050405020304" pitchFamily="18" charset="0"/>
              </a:rPr>
              <a:t>for software engineering.</a:t>
            </a:r>
          </a:p>
          <a:p>
            <a:pPr algn="just"/>
            <a:r>
              <a:rPr lang="en-US" dirty="0">
                <a:latin typeface="Times New Roman" panose="02020603050405020304" pitchFamily="18" charset="0"/>
                <a:cs typeface="Times New Roman" panose="02020603050405020304" pitchFamily="18" charset="0"/>
              </a:rPr>
              <a:t>Among the problems that are </a:t>
            </a:r>
            <a:r>
              <a:rPr lang="en-US" dirty="0" smtClean="0">
                <a:latin typeface="Times New Roman" panose="02020603050405020304" pitchFamily="18" charset="0"/>
                <a:cs typeface="Times New Roman" panose="02020603050405020304" pitchFamily="18" charset="0"/>
              </a:rPr>
              <a:t>sometimes encountered </a:t>
            </a:r>
            <a:r>
              <a:rPr lang="en-US" dirty="0">
                <a:latin typeface="Times New Roman" panose="02020603050405020304" pitchFamily="18" charset="0"/>
                <a:cs typeface="Times New Roman" panose="02020603050405020304" pitchFamily="18" charset="0"/>
              </a:rPr>
              <a:t>when the linear sequential model is applied are:</a:t>
            </a:r>
          </a:p>
          <a:p>
            <a:pPr algn="just"/>
            <a:r>
              <a:rPr lang="en-US" b="1"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Real projects rarely follow the sequential flow that the model proposes</a:t>
            </a:r>
            <a:r>
              <a:rPr lang="en-US" dirty="0" smtClean="0">
                <a:latin typeface="Times New Roman" panose="02020603050405020304" pitchFamily="18" charset="0"/>
                <a:cs typeface="Times New Roman" panose="02020603050405020304" pitchFamily="18" charset="0"/>
              </a:rPr>
              <a:t>.</a:t>
            </a:r>
          </a:p>
          <a:p>
            <a:pPr algn="just"/>
            <a:r>
              <a:rPr lang="en-US" b="1" dirty="0" smtClean="0">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often difficult for the customer to state all requirements explicitly</a:t>
            </a:r>
            <a:r>
              <a:rPr lang="en-US"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customer must have </a:t>
            </a:r>
            <a:r>
              <a:rPr lang="en-US" dirty="0" smtClean="0">
                <a:latin typeface="Times New Roman" panose="02020603050405020304" pitchFamily="18" charset="0"/>
                <a:cs typeface="Times New Roman" panose="02020603050405020304" pitchFamily="18" charset="0"/>
              </a:rPr>
              <a:t>patience.</a:t>
            </a:r>
          </a:p>
          <a:p>
            <a:pPr algn="just">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THE PROTOTYPING </a:t>
            </a:r>
            <a:r>
              <a:rPr lang="en-US" b="1" dirty="0" smtClean="0">
                <a:latin typeface="Times New Roman" panose="02020603050405020304" pitchFamily="18" charset="0"/>
                <a:cs typeface="Times New Roman" panose="02020603050405020304" pitchFamily="18" charset="0"/>
              </a:rPr>
              <a:t>MODEL</a:t>
            </a:r>
          </a:p>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Often, a customer defines a set of general objectives for software but does not identify detailed input, processing, or output requirements</a:t>
            </a:r>
            <a:r>
              <a:rPr lang="en-US" dirty="0" smtClean="0">
                <a:latin typeface="Times New Roman" panose="02020603050405020304" pitchFamily="18" charset="0"/>
                <a:cs typeface="Times New Roman" panose="02020603050405020304" pitchFamily="18" charset="0"/>
              </a:rPr>
              <a:t>.</a:t>
            </a:r>
          </a:p>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In other cases, the developer may be unsure of the efficiency of an algorithm, the adaptability of an operating system, or the form that human/machine interaction should take.</a:t>
            </a:r>
          </a:p>
          <a:p>
            <a:pPr algn="just">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486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7" y="-304800"/>
            <a:ext cx="7467600" cy="990600"/>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4800" y="685800"/>
            <a:ext cx="7772400" cy="6019800"/>
          </a:xfrm>
        </p:spPr>
        <p:txBody>
          <a:bodyPr>
            <a:normAutofit lnSpcReduction="10000"/>
          </a:bodyPr>
          <a:lstStyle/>
          <a:p>
            <a:pPr algn="just"/>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these, and </a:t>
            </a:r>
            <a:r>
              <a:rPr lang="en-US" dirty="0" smtClean="0">
                <a:latin typeface="Times New Roman" panose="02020603050405020304" pitchFamily="18" charset="0"/>
                <a:cs typeface="Times New Roman" panose="02020603050405020304" pitchFamily="18" charset="0"/>
              </a:rPr>
              <a:t>many other </a:t>
            </a:r>
            <a:r>
              <a:rPr lang="en-US" dirty="0">
                <a:latin typeface="Times New Roman" panose="02020603050405020304" pitchFamily="18" charset="0"/>
                <a:cs typeface="Times New Roman" panose="02020603050405020304" pitchFamily="18" charset="0"/>
              </a:rPr>
              <a:t>situations, a </a:t>
            </a:r>
            <a:r>
              <a:rPr lang="en-US" i="1" dirty="0">
                <a:latin typeface="Times New Roman" panose="02020603050405020304" pitchFamily="18" charset="0"/>
                <a:cs typeface="Times New Roman" panose="02020603050405020304" pitchFamily="18" charset="0"/>
              </a:rPr>
              <a:t>prototyping paradigm </a:t>
            </a:r>
            <a:r>
              <a:rPr lang="en-US" dirty="0">
                <a:latin typeface="Times New Roman" panose="02020603050405020304" pitchFamily="18" charset="0"/>
                <a:cs typeface="Times New Roman" panose="02020603050405020304" pitchFamily="18" charset="0"/>
              </a:rPr>
              <a:t>may offer the best </a:t>
            </a:r>
            <a:r>
              <a:rPr lang="en-US" dirty="0" smtClean="0">
                <a:latin typeface="Times New Roman" panose="02020603050405020304" pitchFamily="18" charset="0"/>
                <a:cs typeface="Times New Roman" panose="02020603050405020304" pitchFamily="18" charset="0"/>
              </a:rPr>
              <a:t>approach. The </a:t>
            </a:r>
            <a:r>
              <a:rPr lang="en-US" dirty="0">
                <a:latin typeface="Times New Roman" panose="02020603050405020304" pitchFamily="18" charset="0"/>
                <a:cs typeface="Times New Roman" panose="02020603050405020304" pitchFamily="18" charset="0"/>
              </a:rPr>
              <a:t>prototyping paradigm (Figure 8</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begins with requirements gathering.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Developer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customer meet and define the overall objectives for the software, </a:t>
            </a:r>
            <a:r>
              <a:rPr lang="en-US" dirty="0" smtClean="0">
                <a:latin typeface="Times New Roman" panose="02020603050405020304" pitchFamily="18" charset="0"/>
                <a:cs typeface="Times New Roman" panose="02020603050405020304" pitchFamily="18" charset="0"/>
              </a:rPr>
              <a:t>identify whatever </a:t>
            </a:r>
            <a:r>
              <a:rPr lang="en-US" dirty="0">
                <a:latin typeface="Times New Roman" panose="02020603050405020304" pitchFamily="18" charset="0"/>
                <a:cs typeface="Times New Roman" panose="02020603050405020304" pitchFamily="18" charset="0"/>
              </a:rPr>
              <a:t>requirements are known, and outline areas where further definition </a:t>
            </a:r>
            <a:r>
              <a:rPr lang="en-US" dirty="0" smtClean="0">
                <a:latin typeface="Times New Roman" panose="02020603050405020304" pitchFamily="18" charset="0"/>
                <a:cs typeface="Times New Roman" panose="02020603050405020304" pitchFamily="18" charset="0"/>
              </a:rPr>
              <a:t>is mandatory.</a:t>
            </a: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"quick design" then occurs. The quick design focuses on a </a:t>
            </a:r>
            <a:r>
              <a:rPr lang="en-US" dirty="0" smtClean="0">
                <a:latin typeface="Times New Roman" panose="02020603050405020304" pitchFamily="18" charset="0"/>
                <a:cs typeface="Times New Roman" panose="02020603050405020304" pitchFamily="18" charset="0"/>
              </a:rPr>
              <a:t>representation of </a:t>
            </a:r>
            <a:r>
              <a:rPr lang="en-US" dirty="0">
                <a:latin typeface="Times New Roman" panose="02020603050405020304" pitchFamily="18" charset="0"/>
                <a:cs typeface="Times New Roman" panose="02020603050405020304" pitchFamily="18" charset="0"/>
              </a:rPr>
              <a:t>those aspects of the software that will be visible to the customer/user </a:t>
            </a:r>
            <a:r>
              <a:rPr lang="en-US" dirty="0" smtClean="0">
                <a:latin typeface="Times New Roman" panose="02020603050405020304" pitchFamily="18" charset="0"/>
                <a:cs typeface="Times New Roman" panose="02020603050405020304" pitchFamily="18" charset="0"/>
              </a:rPr>
              <a:t>(e.g. Input </a:t>
            </a:r>
            <a:r>
              <a:rPr lang="en-US" dirty="0">
                <a:latin typeface="Times New Roman" panose="02020603050405020304" pitchFamily="18" charset="0"/>
                <a:cs typeface="Times New Roman" panose="02020603050405020304" pitchFamily="18" charset="0"/>
              </a:rPr>
              <a:t>approaches and output formats). The quick design leads to the construction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a prototype. The prototype is evaluated by the customer/user and used to </a:t>
            </a:r>
            <a:r>
              <a:rPr lang="en-US" dirty="0" smtClean="0">
                <a:latin typeface="Times New Roman" panose="02020603050405020304" pitchFamily="18" charset="0"/>
                <a:cs typeface="Times New Roman" panose="02020603050405020304" pitchFamily="18" charset="0"/>
              </a:rPr>
              <a:t>refine requirements </a:t>
            </a:r>
            <a:r>
              <a:rPr lang="en-US" dirty="0">
                <a:latin typeface="Times New Roman" panose="02020603050405020304" pitchFamily="18" charset="0"/>
                <a:cs typeface="Times New Roman" panose="02020603050405020304" pitchFamily="18" charset="0"/>
              </a:rPr>
              <a:t>for the software to be developed.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Iteration </a:t>
            </a:r>
            <a:r>
              <a:rPr lang="en-US" dirty="0">
                <a:latin typeface="Times New Roman" panose="02020603050405020304" pitchFamily="18" charset="0"/>
                <a:cs typeface="Times New Roman" panose="02020603050405020304" pitchFamily="18" charset="0"/>
              </a:rPr>
              <a:t>occurs as the prototype </a:t>
            </a:r>
            <a:r>
              <a:rPr lang="en-US" dirty="0" smtClean="0">
                <a:latin typeface="Times New Roman" panose="02020603050405020304" pitchFamily="18" charset="0"/>
                <a:cs typeface="Times New Roman" panose="02020603050405020304" pitchFamily="18" charset="0"/>
              </a:rPr>
              <a:t>is tuned </a:t>
            </a:r>
            <a:r>
              <a:rPr lang="en-US" dirty="0">
                <a:latin typeface="Times New Roman" panose="02020603050405020304" pitchFamily="18" charset="0"/>
                <a:cs typeface="Times New Roman" panose="02020603050405020304" pitchFamily="18" charset="0"/>
              </a:rPr>
              <a:t>to satisfy the needs of the customer, while at the same time enabling the </a:t>
            </a:r>
            <a:r>
              <a:rPr lang="en-US" dirty="0" smtClean="0">
                <a:latin typeface="Times New Roman" panose="02020603050405020304" pitchFamily="18" charset="0"/>
                <a:cs typeface="Times New Roman" panose="02020603050405020304" pitchFamily="18" charset="0"/>
              </a:rPr>
              <a:t>developer to </a:t>
            </a:r>
            <a:r>
              <a:rPr lang="en-US" dirty="0">
                <a:latin typeface="Times New Roman" panose="02020603050405020304" pitchFamily="18" charset="0"/>
                <a:cs typeface="Times New Roman" panose="02020603050405020304" pitchFamily="18" charset="0"/>
              </a:rPr>
              <a:t>better understand what needs to be </a:t>
            </a:r>
            <a:r>
              <a:rPr lang="en-US" dirty="0" smtClean="0">
                <a:latin typeface="Times New Roman" panose="02020603050405020304" pitchFamily="18" charset="0"/>
                <a:cs typeface="Times New Roman" panose="02020603050405020304" pitchFamily="18" charset="0"/>
              </a:rPr>
              <a:t>done.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346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5" y="-228600"/>
            <a:ext cx="7696200" cy="868362"/>
          </a:xfrm>
        </p:spPr>
        <p:txBody>
          <a:bodyPr/>
          <a:lstStyle/>
          <a:p>
            <a:r>
              <a:rPr lang="en-US" dirty="0" smtClean="0">
                <a:latin typeface="Times New Roman" pitchFamily="18" charset="0"/>
                <a:cs typeface="Times New Roman" pitchFamily="18" charset="0"/>
              </a:rPr>
              <a:t>Conti</a:t>
            </a:r>
            <a:r>
              <a:rPr lang="en-US" dirty="0" smtClean="0"/>
              <a:t>…</a:t>
            </a:r>
            <a:endParaRPr lang="en-US" dirty="0"/>
          </a:p>
        </p:txBody>
      </p:sp>
      <p:sp>
        <p:nvSpPr>
          <p:cNvPr id="3" name="Content Placeholder 2"/>
          <p:cNvSpPr>
            <a:spLocks noGrp="1"/>
          </p:cNvSpPr>
          <p:nvPr>
            <p:ph sz="quarter" idx="1"/>
          </p:nvPr>
        </p:nvSpPr>
        <p:spPr>
          <a:xfrm>
            <a:off x="228600" y="762000"/>
            <a:ext cx="7696200" cy="5940552"/>
          </a:xfrm>
        </p:spPr>
        <p:txBody>
          <a:bodyPr>
            <a:normAutofit lnSpcReduction="10000"/>
          </a:bodyPr>
          <a:lstStyle/>
          <a:p>
            <a:pPr marL="0" indent="0">
              <a:buNone/>
            </a:pPr>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Figure8:The prototyping paradigm</a:t>
            </a:r>
          </a:p>
          <a:p>
            <a:pPr marL="0" indent="0" algn="ctr">
              <a:buNone/>
            </a:pPr>
            <a:endParaRPr lang="en-US" dirty="0" smtClean="0"/>
          </a:p>
          <a:p>
            <a:pPr algn="just"/>
            <a:r>
              <a:rPr lang="en-US" dirty="0" smtClean="0">
                <a:latin typeface="Times New Roman" panose="02020603050405020304" pitchFamily="18" charset="0"/>
                <a:cs typeface="Times New Roman" panose="02020603050405020304" pitchFamily="18" charset="0"/>
              </a:rPr>
              <a:t>Ideally</a:t>
            </a:r>
            <a:r>
              <a:rPr lang="en-US" dirty="0">
                <a:latin typeface="Times New Roman" panose="02020603050405020304" pitchFamily="18" charset="0"/>
                <a:cs typeface="Times New Roman" panose="02020603050405020304" pitchFamily="18" charset="0"/>
              </a:rPr>
              <a:t>, the prototype serves as a mechanism for identifying software requirements.</a:t>
            </a:r>
          </a:p>
          <a:p>
            <a:pPr algn="just"/>
            <a:r>
              <a:rPr lang="en-US" dirty="0">
                <a:latin typeface="Times New Roman" panose="02020603050405020304" pitchFamily="18" charset="0"/>
                <a:cs typeface="Times New Roman" panose="02020603050405020304" pitchFamily="18" charset="0"/>
              </a:rPr>
              <a:t>If a working prototype is built, the developer attempts to use existing program </a:t>
            </a:r>
            <a:r>
              <a:rPr lang="en-US" dirty="0" smtClean="0">
                <a:latin typeface="Times New Roman" panose="02020603050405020304" pitchFamily="18" charset="0"/>
                <a:cs typeface="Times New Roman" panose="02020603050405020304" pitchFamily="18" charset="0"/>
              </a:rPr>
              <a:t>fragments or </a:t>
            </a:r>
            <a:r>
              <a:rPr lang="en-US" dirty="0">
                <a:latin typeface="Times New Roman" panose="02020603050405020304" pitchFamily="18" charset="0"/>
                <a:cs typeface="Times New Roman" panose="02020603050405020304" pitchFamily="18" charset="0"/>
              </a:rPr>
              <a:t>applies tools (e.g., report generators, window managers) that enable </a:t>
            </a:r>
            <a:r>
              <a:rPr lang="en-US" dirty="0" smtClean="0">
                <a:latin typeface="Times New Roman" panose="02020603050405020304" pitchFamily="18" charset="0"/>
                <a:cs typeface="Times New Roman" panose="02020603050405020304" pitchFamily="18" charset="0"/>
              </a:rPr>
              <a:t>working programs </a:t>
            </a:r>
            <a:r>
              <a:rPr lang="en-US" dirty="0">
                <a:latin typeface="Times New Roman" panose="02020603050405020304" pitchFamily="18" charset="0"/>
                <a:cs typeface="Times New Roman" panose="02020603050405020304" pitchFamily="18" charset="0"/>
              </a:rPr>
              <a:t>to be generated quickly.</a:t>
            </a:r>
          </a:p>
        </p:txBody>
      </p:sp>
      <p:pic>
        <p:nvPicPr>
          <p:cNvPr id="4" name="Content Placeholder 3"/>
          <p:cNvPicPr>
            <a:picLocks noChangeAspect="1"/>
          </p:cNvPicPr>
          <p:nvPr/>
        </p:nvPicPr>
        <p:blipFill rotWithShape="1">
          <a:blip r:embed="rId2"/>
          <a:srcRect l="19387" t="19965" r="42858" b="38291"/>
          <a:stretch/>
        </p:blipFill>
        <p:spPr>
          <a:xfrm>
            <a:off x="1828800" y="639762"/>
            <a:ext cx="5562600" cy="2941638"/>
          </a:xfrm>
          <a:prstGeom prst="rect">
            <a:avLst/>
          </a:prstGeom>
        </p:spPr>
      </p:pic>
    </p:spTree>
    <p:extLst>
      <p:ext uri="{BB962C8B-B14F-4D97-AF65-F5344CB8AC3E}">
        <p14:creationId xmlns:p14="http://schemas.microsoft.com/office/powerpoint/2010/main" val="29659902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6205"/>
            <a:ext cx="7467600" cy="1020762"/>
          </a:xfrm>
        </p:spPr>
        <p:txBody>
          <a:bodyPr/>
          <a:lstStyle/>
          <a:p>
            <a:pPr algn="ctr"/>
            <a:r>
              <a:rPr lang="en-US" dirty="0">
                <a:latin typeface="Times New Roman" panose="02020603050405020304" pitchFamily="18" charset="0"/>
                <a:cs typeface="Times New Roman" panose="02020603050405020304" pitchFamily="18" charset="0"/>
              </a:rPr>
              <a:t>EVOLUTIONARY SOFTWARE PROCESS MODELS</a:t>
            </a:r>
          </a:p>
        </p:txBody>
      </p:sp>
      <p:sp>
        <p:nvSpPr>
          <p:cNvPr id="5" name="Content Placeholder 4"/>
          <p:cNvSpPr>
            <a:spLocks noGrp="1"/>
          </p:cNvSpPr>
          <p:nvPr>
            <p:ph sz="quarter" idx="1"/>
          </p:nvPr>
        </p:nvSpPr>
        <p:spPr>
          <a:xfrm>
            <a:off x="163773" y="1295400"/>
            <a:ext cx="8054454" cy="5410200"/>
          </a:xfrm>
        </p:spPr>
        <p:txBody>
          <a:bodyPr>
            <a:noAutofit/>
          </a:bodyPr>
          <a:lstStyle/>
          <a:p>
            <a:pPr algn="just"/>
            <a:r>
              <a:rPr lang="en-US" dirty="0">
                <a:latin typeface="Times New Roman" panose="02020603050405020304" pitchFamily="18" charset="0"/>
                <a:cs typeface="Times New Roman" panose="02020603050405020304" pitchFamily="18" charset="0"/>
              </a:rPr>
              <a:t>There is growing recognition that software, like all complex systems, evolves over </a:t>
            </a:r>
            <a:r>
              <a:rPr lang="en-US" dirty="0" smtClean="0">
                <a:latin typeface="Times New Roman" panose="02020603050405020304" pitchFamily="18" charset="0"/>
                <a:cs typeface="Times New Roman" panose="02020603050405020304" pitchFamily="18" charset="0"/>
              </a:rPr>
              <a:t>a period </a:t>
            </a:r>
            <a:r>
              <a:rPr lang="en-US" dirty="0">
                <a:latin typeface="Times New Roman" panose="02020603050405020304" pitchFamily="18" charset="0"/>
                <a:cs typeface="Times New Roman" panose="02020603050405020304" pitchFamily="18" charset="0"/>
              </a:rPr>
              <a:t>of time [GIL88].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Business </a:t>
            </a:r>
            <a:r>
              <a:rPr lang="en-US" dirty="0">
                <a:latin typeface="Times New Roman" panose="02020603050405020304" pitchFamily="18" charset="0"/>
                <a:cs typeface="Times New Roman" panose="02020603050405020304" pitchFamily="18" charset="0"/>
              </a:rPr>
              <a:t>and product requirements often change as </a:t>
            </a:r>
            <a:r>
              <a:rPr lang="en-US" dirty="0" smtClean="0">
                <a:latin typeface="Times New Roman" panose="02020603050405020304" pitchFamily="18" charset="0"/>
                <a:cs typeface="Times New Roman" panose="02020603050405020304" pitchFamily="18" charset="0"/>
              </a:rPr>
              <a:t>development proceeds</a:t>
            </a:r>
            <a:r>
              <a:rPr lang="en-US" dirty="0">
                <a:latin typeface="Times New Roman" panose="02020603050405020304" pitchFamily="18" charset="0"/>
                <a:cs typeface="Times New Roman" panose="02020603050405020304" pitchFamily="18" charset="0"/>
              </a:rPr>
              <a:t>, making a straight path to an end product unrealistic; tight </a:t>
            </a:r>
            <a:r>
              <a:rPr lang="en-US" dirty="0" smtClean="0">
                <a:latin typeface="Times New Roman" panose="02020603050405020304" pitchFamily="18" charset="0"/>
                <a:cs typeface="Times New Roman" panose="02020603050405020304" pitchFamily="18" charset="0"/>
              </a:rPr>
              <a:t>market deadlines </a:t>
            </a:r>
            <a:r>
              <a:rPr lang="en-US" dirty="0">
                <a:latin typeface="Times New Roman" panose="02020603050405020304" pitchFamily="18" charset="0"/>
                <a:cs typeface="Times New Roman" panose="02020603050405020304" pitchFamily="18" charset="0"/>
              </a:rPr>
              <a:t>make completion of a comprehensive software product impossible, but </a:t>
            </a:r>
            <a:r>
              <a:rPr lang="en-US" dirty="0" smtClean="0">
                <a:latin typeface="Times New Roman" panose="02020603050405020304" pitchFamily="18" charset="0"/>
                <a:cs typeface="Times New Roman" panose="02020603050405020304" pitchFamily="18" charset="0"/>
              </a:rPr>
              <a:t>a limited </a:t>
            </a:r>
            <a:r>
              <a:rPr lang="en-US" dirty="0">
                <a:latin typeface="Times New Roman" panose="02020603050405020304" pitchFamily="18" charset="0"/>
                <a:cs typeface="Times New Roman" panose="02020603050405020304" pitchFamily="18" charset="0"/>
              </a:rPr>
              <a:t>version must be introduced to meet competitive or business pressure; a </a:t>
            </a:r>
            <a:r>
              <a:rPr lang="en-US" dirty="0" smtClean="0">
                <a:latin typeface="Times New Roman" panose="02020603050405020304" pitchFamily="18" charset="0"/>
                <a:cs typeface="Times New Roman" panose="02020603050405020304" pitchFamily="18" charset="0"/>
              </a:rPr>
              <a:t>set of </a:t>
            </a:r>
            <a:r>
              <a:rPr lang="en-US" dirty="0">
                <a:latin typeface="Times New Roman" panose="02020603050405020304" pitchFamily="18" charset="0"/>
                <a:cs typeface="Times New Roman" panose="02020603050405020304" pitchFamily="18" charset="0"/>
              </a:rPr>
              <a:t>core product or system requirements is well understood, but the details of </a:t>
            </a:r>
            <a:r>
              <a:rPr lang="en-US" dirty="0" smtClean="0">
                <a:latin typeface="Times New Roman" panose="02020603050405020304" pitchFamily="18" charset="0"/>
                <a:cs typeface="Times New Roman" panose="02020603050405020304" pitchFamily="18" charset="0"/>
              </a:rPr>
              <a:t>product or </a:t>
            </a:r>
            <a:r>
              <a:rPr lang="en-US" dirty="0">
                <a:latin typeface="Times New Roman" panose="02020603050405020304" pitchFamily="18" charset="0"/>
                <a:cs typeface="Times New Roman" panose="02020603050405020304" pitchFamily="18" charset="0"/>
              </a:rPr>
              <a:t>system extensions have yet to be defined</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linear sequential model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designed for straight-line </a:t>
            </a:r>
            <a:r>
              <a:rPr lang="en-US" dirty="0" smtClean="0">
                <a:latin typeface="Times New Roman" panose="02020603050405020304" pitchFamily="18" charset="0"/>
                <a:cs typeface="Times New Roman" panose="02020603050405020304" pitchFamily="18" charset="0"/>
              </a:rPr>
              <a:t>development. In </a:t>
            </a:r>
            <a:r>
              <a:rPr lang="en-US" dirty="0">
                <a:latin typeface="Times New Roman" panose="02020603050405020304" pitchFamily="18" charset="0"/>
                <a:cs typeface="Times New Roman" panose="02020603050405020304" pitchFamily="18" charset="0"/>
              </a:rPr>
              <a:t>essence, this waterfall approach assumes that a complete system will </a:t>
            </a:r>
            <a:r>
              <a:rPr lang="en-US" dirty="0" smtClean="0">
                <a:latin typeface="Times New Roman" panose="02020603050405020304" pitchFamily="18" charset="0"/>
                <a:cs typeface="Times New Roman" panose="02020603050405020304" pitchFamily="18" charset="0"/>
              </a:rPr>
              <a:t>be delivered </a:t>
            </a:r>
            <a:r>
              <a:rPr lang="en-US" dirty="0">
                <a:latin typeface="Times New Roman" panose="02020603050405020304" pitchFamily="18" charset="0"/>
                <a:cs typeface="Times New Roman" panose="02020603050405020304" pitchFamily="18" charset="0"/>
              </a:rPr>
              <a:t>after the linear sequence is completed.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24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8" y="-381000"/>
            <a:ext cx="7467600" cy="1143000"/>
          </a:xfrm>
        </p:spPr>
        <p:txBody>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6158" y="838200"/>
            <a:ext cx="8127242" cy="6019800"/>
          </a:xfrm>
        </p:spPr>
        <p:txBody>
          <a:bodyPr>
            <a:normAutofit fontScale="92500" lnSpcReduction="10000"/>
          </a:bodyPr>
          <a:lstStyle/>
          <a:p>
            <a:pPr algn="just"/>
            <a:r>
              <a:rPr lang="en-US" sz="2600" dirty="0">
                <a:latin typeface="Times New Roman" panose="02020603050405020304" pitchFamily="18" charset="0"/>
                <a:cs typeface="Times New Roman" panose="02020603050405020304" pitchFamily="18" charset="0"/>
              </a:rPr>
              <a:t>The evolutionary nature of software is not considered in either of these classic software engineering </a:t>
            </a:r>
            <a:r>
              <a:rPr lang="en-US" sz="2600" dirty="0" smtClean="0">
                <a:latin typeface="Times New Roman" panose="02020603050405020304" pitchFamily="18" charset="0"/>
                <a:cs typeface="Times New Roman" panose="02020603050405020304" pitchFamily="18" charset="0"/>
              </a:rPr>
              <a:t>paradigms.</a:t>
            </a:r>
          </a:p>
          <a:p>
            <a:pPr algn="just"/>
            <a:r>
              <a:rPr lang="en-US" sz="2600" dirty="0">
                <a:latin typeface="Times New Roman" panose="02020603050405020304" pitchFamily="18" charset="0"/>
                <a:cs typeface="Times New Roman" panose="02020603050405020304" pitchFamily="18" charset="0"/>
              </a:rPr>
              <a:t>The prototyping model  is designed to assist the customer (or developer) in understanding requirements. In general, it is not designed to deliver a production system. </a:t>
            </a:r>
            <a:endParaRPr lang="en-US" sz="2600" dirty="0" smtClean="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Evolutionary models are iterative. They are characterized in a manner that enables</a:t>
            </a:r>
          </a:p>
          <a:p>
            <a:pPr algn="just"/>
            <a:r>
              <a:rPr lang="en-US" sz="2600" dirty="0">
                <a:latin typeface="Times New Roman" panose="02020603050405020304" pitchFamily="18" charset="0"/>
                <a:cs typeface="Times New Roman" panose="02020603050405020304" pitchFamily="18" charset="0"/>
              </a:rPr>
              <a:t>software engineers to develop increasingly more complete versions of the software.</a:t>
            </a:r>
          </a:p>
          <a:p>
            <a:pPr algn="just">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The Incremental Model</a:t>
            </a:r>
          </a:p>
          <a:p>
            <a:pPr algn="just"/>
            <a:r>
              <a:rPr lang="en-US" sz="2600" dirty="0">
                <a:latin typeface="Times New Roman" panose="02020603050405020304" pitchFamily="18" charset="0"/>
                <a:cs typeface="Times New Roman" panose="02020603050405020304" pitchFamily="18" charset="0"/>
              </a:rPr>
              <a:t>The </a:t>
            </a:r>
            <a:r>
              <a:rPr lang="en-US" sz="2600" i="1" dirty="0">
                <a:latin typeface="Times New Roman" panose="02020603050405020304" pitchFamily="18" charset="0"/>
                <a:cs typeface="Times New Roman" panose="02020603050405020304" pitchFamily="18" charset="0"/>
              </a:rPr>
              <a:t>incremental model </a:t>
            </a:r>
            <a:r>
              <a:rPr lang="en-US" sz="2600" dirty="0">
                <a:latin typeface="Times New Roman" panose="02020603050405020304" pitchFamily="18" charset="0"/>
                <a:cs typeface="Times New Roman" panose="02020603050405020304" pitchFamily="18" charset="0"/>
              </a:rPr>
              <a:t>combines elements of the linear sequential model (</a:t>
            </a:r>
            <a:r>
              <a:rPr lang="en-US" sz="2600" dirty="0" smtClean="0">
                <a:latin typeface="Times New Roman" panose="02020603050405020304" pitchFamily="18" charset="0"/>
                <a:cs typeface="Times New Roman" panose="02020603050405020304" pitchFamily="18" charset="0"/>
              </a:rPr>
              <a:t>applied repetitively</a:t>
            </a:r>
            <a:r>
              <a:rPr lang="en-US" sz="2600" dirty="0">
                <a:latin typeface="Times New Roman" panose="02020603050405020304" pitchFamily="18" charset="0"/>
                <a:cs typeface="Times New Roman" panose="02020603050405020304" pitchFamily="18" charset="0"/>
              </a:rPr>
              <a:t>) with the iterative philosophy of prototyping. Referring to Figure </a:t>
            </a:r>
            <a:r>
              <a:rPr lang="en-US" sz="2600" dirty="0" smtClean="0">
                <a:latin typeface="Times New Roman" panose="02020603050405020304" pitchFamily="18" charset="0"/>
                <a:cs typeface="Times New Roman" panose="02020603050405020304" pitchFamily="18" charset="0"/>
              </a:rPr>
              <a:t>9. </a:t>
            </a:r>
          </a:p>
          <a:p>
            <a:pPr algn="just"/>
            <a:r>
              <a:rPr lang="en-US" sz="2600" dirty="0" smtClean="0">
                <a:latin typeface="Times New Roman" panose="02020603050405020304" pitchFamily="18" charset="0"/>
                <a:cs typeface="Times New Roman" panose="02020603050405020304" pitchFamily="18" charset="0"/>
              </a:rPr>
              <a:t>The incremental </a:t>
            </a:r>
            <a:r>
              <a:rPr lang="en-US" sz="2600" dirty="0">
                <a:latin typeface="Times New Roman" panose="02020603050405020304" pitchFamily="18" charset="0"/>
                <a:cs typeface="Times New Roman" panose="02020603050405020304" pitchFamily="18" charset="0"/>
              </a:rPr>
              <a:t>model applies linear sequences in a staggered fashion as calendar </a:t>
            </a:r>
            <a:r>
              <a:rPr lang="en-US" sz="2600" dirty="0" smtClean="0">
                <a:latin typeface="Times New Roman" panose="02020603050405020304" pitchFamily="18" charset="0"/>
                <a:cs typeface="Times New Roman" panose="02020603050405020304" pitchFamily="18" charset="0"/>
              </a:rPr>
              <a:t>time progresses</a:t>
            </a:r>
            <a:r>
              <a:rPr lang="en-US" sz="2600" dirty="0">
                <a:latin typeface="Times New Roman" panose="02020603050405020304" pitchFamily="18" charset="0"/>
                <a:cs typeface="Times New Roman" panose="02020603050405020304" pitchFamily="18" charset="0"/>
              </a:rPr>
              <a:t>. Each linear sequence produces a deliverable “increment” of the </a:t>
            </a:r>
            <a:r>
              <a:rPr lang="en-US" sz="2600" dirty="0" smtClean="0">
                <a:latin typeface="Times New Roman" panose="02020603050405020304" pitchFamily="18" charset="0"/>
                <a:cs typeface="Times New Roman" panose="02020603050405020304" pitchFamily="18" charset="0"/>
              </a:rPr>
              <a:t>software.</a:t>
            </a:r>
            <a:endParaRPr lang="en-US" sz="2600" dirty="0">
              <a:latin typeface="Times New Roman" panose="02020603050405020304" pitchFamily="18" charset="0"/>
              <a:cs typeface="Times New Roman" panose="02020603050405020304" pitchFamily="18" charset="0"/>
            </a:endParaRPr>
          </a:p>
          <a:p>
            <a:pPr algn="just"/>
            <a:endParaRPr lang="en-US" sz="3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29928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772400" cy="563562"/>
          </a:xfrm>
        </p:spPr>
        <p:txBody>
          <a:bodyPr/>
          <a:lstStyle/>
          <a:p>
            <a:r>
              <a:rPr lang="en-US" dirty="0" smtClean="0"/>
              <a:t>Conti…</a:t>
            </a:r>
            <a:endParaRPr lang="en-US" dirty="0"/>
          </a:p>
        </p:txBody>
      </p:sp>
      <p:sp>
        <p:nvSpPr>
          <p:cNvPr id="3" name="Content Placeholder 2"/>
          <p:cNvSpPr>
            <a:spLocks noGrp="1"/>
          </p:cNvSpPr>
          <p:nvPr>
            <p:ph sz="quarter" idx="1"/>
          </p:nvPr>
        </p:nvSpPr>
        <p:spPr>
          <a:xfrm>
            <a:off x="152400" y="990600"/>
            <a:ext cx="7924800" cy="5791200"/>
          </a:xfrm>
        </p:spPr>
        <p:txBody>
          <a:bodyPr>
            <a:normAutofit/>
          </a:bodyPr>
          <a:lstStyle/>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example, word-processing software developed using the incremental paradigm might deliver basic file management, editing, and document </a:t>
            </a:r>
            <a:r>
              <a:rPr lang="en-US" dirty="0" smtClean="0">
                <a:latin typeface="Times New Roman" panose="02020603050405020304" pitchFamily="18" charset="0"/>
                <a:cs typeface="Times New Roman" panose="02020603050405020304" pitchFamily="18" charset="0"/>
              </a:rPr>
              <a:t>production </a:t>
            </a:r>
            <a:r>
              <a:rPr lang="en-US" dirty="0">
                <a:latin typeface="Times New Roman" panose="02020603050405020304" pitchFamily="18" charset="0"/>
                <a:cs typeface="Times New Roman" panose="02020603050405020304" pitchFamily="18" charset="0"/>
              </a:rPr>
              <a:t>functions in the first increment; more sophisticated editing and document </a:t>
            </a:r>
            <a:r>
              <a:rPr lang="en-US" dirty="0" smtClean="0">
                <a:latin typeface="Times New Roman" panose="02020603050405020304" pitchFamily="18" charset="0"/>
                <a:cs typeface="Times New Roman" panose="02020603050405020304" pitchFamily="18" charset="0"/>
              </a:rPr>
              <a:t>production capabilities </a:t>
            </a:r>
            <a:r>
              <a:rPr lang="en-US" dirty="0">
                <a:latin typeface="Times New Roman" panose="02020603050405020304" pitchFamily="18" charset="0"/>
                <a:cs typeface="Times New Roman" panose="02020603050405020304" pitchFamily="18" charset="0"/>
              </a:rPr>
              <a:t>in the second increment; spelling and grammar checking in the </a:t>
            </a:r>
            <a:r>
              <a:rPr lang="en-US" dirty="0" smtClean="0">
                <a:latin typeface="Times New Roman" panose="02020603050405020304" pitchFamily="18" charset="0"/>
                <a:cs typeface="Times New Roman" panose="02020603050405020304" pitchFamily="18" charset="0"/>
              </a:rPr>
              <a:t>third increment</a:t>
            </a:r>
            <a:r>
              <a:rPr lang="en-US" dirty="0">
                <a:latin typeface="Times New Roman" panose="02020603050405020304" pitchFamily="18" charset="0"/>
                <a:cs typeface="Times New Roman" panose="02020603050405020304" pitchFamily="18" charset="0"/>
              </a:rPr>
              <a:t>; and advanced page layout capability in the fourth </a:t>
            </a:r>
            <a:r>
              <a:rPr lang="en-US" dirty="0" smtClean="0">
                <a:latin typeface="Times New Roman" panose="02020603050405020304" pitchFamily="18" charset="0"/>
                <a:cs typeface="Times New Roman" panose="02020603050405020304" pitchFamily="18" charset="0"/>
              </a:rPr>
              <a:t>increment. </a:t>
            </a:r>
          </a:p>
          <a:p>
            <a:pPr algn="just"/>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should be noted that the process flow for any increment can incorporate the prototyping paradigm</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The plan addresses the modification of the </a:t>
            </a:r>
            <a:r>
              <a:rPr lang="en-US" dirty="0" smtClean="0">
                <a:latin typeface="Times New Roman" panose="02020603050405020304" pitchFamily="18" charset="0"/>
                <a:cs typeface="Times New Roman" panose="02020603050405020304" pitchFamily="18" charset="0"/>
              </a:rPr>
              <a:t>core product </a:t>
            </a:r>
            <a:r>
              <a:rPr lang="en-US" dirty="0">
                <a:latin typeface="Times New Roman" panose="02020603050405020304" pitchFamily="18" charset="0"/>
                <a:cs typeface="Times New Roman" panose="02020603050405020304" pitchFamily="18" charset="0"/>
              </a:rPr>
              <a:t>to better meet the needs of the customer and the delivery of </a:t>
            </a:r>
            <a:r>
              <a:rPr lang="en-US" dirty="0" smtClean="0">
                <a:latin typeface="Times New Roman" panose="02020603050405020304" pitchFamily="18" charset="0"/>
                <a:cs typeface="Times New Roman" panose="02020603050405020304" pitchFamily="18" charset="0"/>
              </a:rPr>
              <a:t>additional features </a:t>
            </a:r>
            <a:r>
              <a:rPr lang="en-US" dirty="0">
                <a:latin typeface="Times New Roman" panose="02020603050405020304" pitchFamily="18" charset="0"/>
                <a:cs typeface="Times New Roman" panose="02020603050405020304" pitchFamily="18" charset="0"/>
              </a:rPr>
              <a:t>and functionality</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process is repeated following the delivery of </a:t>
            </a:r>
            <a:r>
              <a:rPr lang="en-US" dirty="0" smtClean="0">
                <a:latin typeface="Times New Roman" panose="02020603050405020304" pitchFamily="18" charset="0"/>
                <a:cs typeface="Times New Roman" panose="02020603050405020304" pitchFamily="18" charset="0"/>
              </a:rPr>
              <a:t>each increment</a:t>
            </a:r>
            <a:r>
              <a:rPr lang="en-US" dirty="0">
                <a:latin typeface="Times New Roman" panose="02020603050405020304" pitchFamily="18" charset="0"/>
                <a:cs typeface="Times New Roman" panose="02020603050405020304" pitchFamily="18" charset="0"/>
              </a:rPr>
              <a:t>, until the complete product is </a:t>
            </a:r>
            <a:r>
              <a:rPr lang="en-US" dirty="0" smtClean="0">
                <a:latin typeface="Times New Roman" panose="02020603050405020304" pitchFamily="18" charset="0"/>
                <a:cs typeface="Times New Roman" panose="02020603050405020304" pitchFamily="18" charset="0"/>
              </a:rPr>
              <a:t>produced.</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06137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487362"/>
          </a:xfrm>
        </p:spPr>
        <p:txBody>
          <a:bodyPr>
            <a:noAutofit/>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sz="quarter" idx="1"/>
          </p:nvPr>
        </p:nvPicPr>
        <p:blipFill rotWithShape="1">
          <a:blip r:embed="rId2"/>
          <a:srcRect l="18368" t="45375" r="43877" b="10198"/>
          <a:stretch/>
        </p:blipFill>
        <p:spPr>
          <a:xfrm>
            <a:off x="1960728" y="590261"/>
            <a:ext cx="5583072" cy="3847258"/>
          </a:xfrm>
          <a:prstGeom prst="rect">
            <a:avLst/>
          </a:prstGeom>
        </p:spPr>
      </p:pic>
      <p:sp>
        <p:nvSpPr>
          <p:cNvPr id="5" name="Rectangle 4"/>
          <p:cNvSpPr/>
          <p:nvPr/>
        </p:nvSpPr>
        <p:spPr>
          <a:xfrm>
            <a:off x="228600" y="5029200"/>
            <a:ext cx="7696200"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Incremental development is particularly useful when staffing </a:t>
            </a:r>
            <a:r>
              <a:rPr lang="en-US" sz="2400" dirty="0" smtClean="0">
                <a:latin typeface="Times New Roman" panose="02020603050405020304" pitchFamily="18" charset="0"/>
                <a:cs typeface="Times New Roman" panose="02020603050405020304" pitchFamily="18" charset="0"/>
              </a:rPr>
              <a:t>is unavailable </a:t>
            </a:r>
            <a:r>
              <a:rPr lang="en-US" sz="2400" dirty="0">
                <a:latin typeface="Times New Roman" panose="02020603050405020304" pitchFamily="18" charset="0"/>
                <a:cs typeface="Times New Roman" panose="02020603050405020304" pitchFamily="18" charset="0"/>
              </a:rPr>
              <a:t>for </a:t>
            </a:r>
            <a:r>
              <a:rPr lang="en-US" sz="2400" dirty="0" smtClean="0">
                <a:latin typeface="Times New Roman" panose="02020603050405020304" pitchFamily="18" charset="0"/>
                <a:cs typeface="Times New Roman" panose="02020603050405020304" pitchFamily="18" charset="0"/>
              </a:rPr>
              <a:t>a complete </a:t>
            </a:r>
            <a:r>
              <a:rPr lang="en-US" sz="2400" dirty="0">
                <a:latin typeface="Times New Roman" panose="02020603050405020304" pitchFamily="18" charset="0"/>
                <a:cs typeface="Times New Roman" panose="02020603050405020304" pitchFamily="18" charset="0"/>
              </a:rPr>
              <a:t>implementation by the business deadline that has been established for </a:t>
            </a:r>
            <a:r>
              <a:rPr lang="en-US" sz="2400" dirty="0" smtClean="0">
                <a:latin typeface="Times New Roman" panose="02020603050405020304" pitchFamily="18" charset="0"/>
                <a:cs typeface="Times New Roman" panose="02020603050405020304" pitchFamily="18" charset="0"/>
              </a:rPr>
              <a:t>the project</a:t>
            </a:r>
            <a:r>
              <a:rPr lang="en-US" sz="2400" dirty="0">
                <a:latin typeface="Times New Roman" panose="02020603050405020304" pitchFamily="18" charset="0"/>
                <a:cs typeface="Times New Roman" panose="02020603050405020304" pitchFamily="18" charset="0"/>
              </a:rPr>
              <a:t>. Early increments can be implemented with fewer people.</a:t>
            </a:r>
          </a:p>
        </p:txBody>
      </p:sp>
      <p:sp>
        <p:nvSpPr>
          <p:cNvPr id="6" name="Rectangle 5"/>
          <p:cNvSpPr/>
          <p:nvPr/>
        </p:nvSpPr>
        <p:spPr>
          <a:xfrm>
            <a:off x="1995985" y="4590490"/>
            <a:ext cx="4572000" cy="400110"/>
          </a:xfrm>
          <a:prstGeom prst="rect">
            <a:avLst/>
          </a:prstGeom>
        </p:spPr>
        <p:txBody>
          <a:bodyPr>
            <a:spAutoFit/>
          </a:bodyPr>
          <a:lstStyle/>
          <a:p>
            <a:pPr algn="ctr"/>
            <a:r>
              <a:rPr lang="en-US" sz="2000" dirty="0" smtClean="0">
                <a:latin typeface="Times New Roman" pitchFamily="18" charset="0"/>
                <a:cs typeface="Times New Roman" pitchFamily="18" charset="0"/>
              </a:rPr>
              <a:t>Figure 9:The Incremental Model</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07287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639762"/>
          </a:xfrm>
        </p:spPr>
        <p:txBody>
          <a:bodyPr/>
          <a:lstStyle/>
          <a:p>
            <a:pPr algn="ctr"/>
            <a:r>
              <a:rPr lang="en-US" b="1" dirty="0" smtClean="0">
                <a:latin typeface="Times New Roman" pitchFamily="18" charset="0"/>
                <a:cs typeface="Times New Roman" pitchFamily="18" charset="0"/>
              </a:rPr>
              <a:t>THE RAD MODEL</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143000"/>
            <a:ext cx="7848600" cy="5715000"/>
          </a:xfrm>
        </p:spPr>
        <p:txBody>
          <a:bodyPr/>
          <a:lstStyle/>
          <a:p>
            <a:pPr algn="just"/>
            <a:r>
              <a:rPr lang="en-US" dirty="0" smtClean="0">
                <a:latin typeface="Times New Roman" pitchFamily="18" charset="0"/>
                <a:cs typeface="Times New Roman" pitchFamily="18" charset="0"/>
              </a:rPr>
              <a:t>Rapid application development (RAD) is an incremental software development process model that emphasizes an extremely short development cycle. </a:t>
            </a:r>
          </a:p>
          <a:p>
            <a:pPr algn="just"/>
            <a:r>
              <a:rPr lang="en-US" dirty="0" smtClean="0">
                <a:latin typeface="Times New Roman" pitchFamily="18" charset="0"/>
                <a:cs typeface="Times New Roman" pitchFamily="18" charset="0"/>
              </a:rPr>
              <a:t>The RAD model is a “high-speed” adaptation of the linear sequential model in which rapid development is achieved by using component-based construction. </a:t>
            </a:r>
          </a:p>
          <a:p>
            <a:pPr algn="just"/>
            <a:r>
              <a:rPr lang="en-US" dirty="0" smtClean="0">
                <a:latin typeface="Times New Roman" pitchFamily="18" charset="0"/>
                <a:cs typeface="Times New Roman" pitchFamily="18" charset="0"/>
              </a:rPr>
              <a:t>If requirements are well understood and project scope is constrained, the RAD process enables a development team to create a “fully functional system” within very short time periods (e.g., 60 to 90 days) [MAR91]. Used primarily for information systems applications, the RAD approach encompasses the following phases [KER94].</a:t>
            </a:r>
            <a:endParaRPr lang="en-US"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6397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143000"/>
            <a:ext cx="7848600" cy="5715000"/>
          </a:xfrm>
        </p:spPr>
        <p:txBody>
          <a:bodyPr/>
          <a:lstStyle/>
          <a:p>
            <a:pPr>
              <a:lnSpc>
                <a:spcPct val="150000"/>
              </a:lnSpc>
              <a:buFont typeface="Wingdings" pitchFamily="2" charset="2"/>
              <a:buChar char="q"/>
            </a:pPr>
            <a:r>
              <a:rPr lang="en-US" sz="3600" b="1" dirty="0" smtClean="0">
                <a:latin typeface="Times New Roman" pitchFamily="18" charset="0"/>
                <a:cs typeface="Times New Roman" pitchFamily="18" charset="0"/>
              </a:rPr>
              <a:t>Business modeling.</a:t>
            </a:r>
          </a:p>
          <a:p>
            <a:pPr>
              <a:lnSpc>
                <a:spcPct val="150000"/>
              </a:lnSpc>
              <a:buFont typeface="Wingdings" pitchFamily="2" charset="2"/>
              <a:buChar char="q"/>
            </a:pPr>
            <a:r>
              <a:rPr lang="en-US" sz="3600" b="1" dirty="0" smtClean="0">
                <a:latin typeface="Times New Roman" pitchFamily="18" charset="0"/>
                <a:cs typeface="Times New Roman" pitchFamily="18" charset="0"/>
              </a:rPr>
              <a:t>Data modeling.</a:t>
            </a:r>
          </a:p>
          <a:p>
            <a:pPr>
              <a:lnSpc>
                <a:spcPct val="150000"/>
              </a:lnSpc>
              <a:buFont typeface="Wingdings" pitchFamily="2" charset="2"/>
              <a:buChar char="q"/>
            </a:pPr>
            <a:r>
              <a:rPr lang="en-US" sz="3600" b="1" dirty="0" smtClean="0">
                <a:latin typeface="Times New Roman" pitchFamily="18" charset="0"/>
                <a:cs typeface="Times New Roman" pitchFamily="18" charset="0"/>
              </a:rPr>
              <a:t>Process modeling.</a:t>
            </a:r>
          </a:p>
          <a:p>
            <a:pPr>
              <a:lnSpc>
                <a:spcPct val="150000"/>
              </a:lnSpc>
              <a:buFont typeface="Wingdings" pitchFamily="2" charset="2"/>
              <a:buChar char="q"/>
            </a:pPr>
            <a:r>
              <a:rPr lang="en-US" sz="3600" b="1" dirty="0" smtClean="0">
                <a:latin typeface="Times New Roman" pitchFamily="18" charset="0"/>
                <a:cs typeface="Times New Roman" pitchFamily="18" charset="0"/>
              </a:rPr>
              <a:t>Application generation.</a:t>
            </a:r>
          </a:p>
          <a:p>
            <a:pPr>
              <a:lnSpc>
                <a:spcPct val="150000"/>
              </a:lnSpc>
              <a:buFont typeface="Wingdings" pitchFamily="2" charset="2"/>
              <a:buChar char="q"/>
            </a:pPr>
            <a:r>
              <a:rPr lang="en-US" sz="3600" b="1" dirty="0" smtClean="0">
                <a:latin typeface="Times New Roman" pitchFamily="18" charset="0"/>
                <a:cs typeface="Times New Roman" pitchFamily="18" charset="0"/>
              </a:rPr>
              <a:t>Testing and turnover</a:t>
            </a:r>
            <a:r>
              <a:rPr lang="en-US" dirty="0" smtClean="0"/>
              <a: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a:srcRect l="30651" t="14072" r="23616" b="20260"/>
          <a:stretch>
            <a:fillRect/>
          </a:stretch>
        </p:blipFill>
        <p:spPr bwMode="auto">
          <a:xfrm>
            <a:off x="1524000" y="1371600"/>
            <a:ext cx="5943600" cy="4419600"/>
          </a:xfrm>
          <a:prstGeom prst="rect">
            <a:avLst/>
          </a:prstGeom>
          <a:noFill/>
          <a:ln w="9525">
            <a:noFill/>
            <a:miter lim="800000"/>
            <a:headEnd/>
            <a:tailEnd/>
          </a:ln>
          <a:effectLst/>
        </p:spPr>
      </p:pic>
      <p:sp>
        <p:nvSpPr>
          <p:cNvPr id="5" name="Rectangle 4"/>
          <p:cNvSpPr/>
          <p:nvPr/>
        </p:nvSpPr>
        <p:spPr>
          <a:xfrm>
            <a:off x="2667000" y="5943600"/>
            <a:ext cx="2890535" cy="400110"/>
          </a:xfrm>
          <a:prstGeom prst="rect">
            <a:avLst/>
          </a:prstGeom>
        </p:spPr>
        <p:txBody>
          <a:bodyPr wrap="none">
            <a:spAutoFit/>
          </a:bodyPr>
          <a:lstStyle/>
          <a:p>
            <a:r>
              <a:rPr lang="en-US" sz="2000" dirty="0" smtClean="0">
                <a:latin typeface="Times New Roman" pitchFamily="18" charset="0"/>
                <a:cs typeface="Times New Roman" pitchFamily="18" charset="0"/>
              </a:rPr>
              <a:t>Figure10:The RAD model</a:t>
            </a:r>
            <a:endParaRPr lang="en-US"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7921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a:srcRect l="31238" t="9382" r="30065" b="56221"/>
          <a:stretch>
            <a:fillRect/>
          </a:stretch>
        </p:blipFill>
        <p:spPr bwMode="auto">
          <a:xfrm>
            <a:off x="1447800" y="1295400"/>
            <a:ext cx="5334000" cy="4572000"/>
          </a:xfrm>
          <a:prstGeom prst="rect">
            <a:avLst/>
          </a:prstGeom>
          <a:noFill/>
          <a:ln w="9525">
            <a:noFill/>
            <a:miter lim="800000"/>
            <a:headEnd/>
            <a:tailEnd/>
          </a:ln>
          <a:effectLst/>
        </p:spPr>
      </p:pic>
      <p:sp>
        <p:nvSpPr>
          <p:cNvPr id="5" name="Rectangle 4"/>
          <p:cNvSpPr/>
          <p:nvPr/>
        </p:nvSpPr>
        <p:spPr>
          <a:xfrm>
            <a:off x="2133600" y="5638800"/>
            <a:ext cx="4342856" cy="369332"/>
          </a:xfrm>
          <a:prstGeom prst="rect">
            <a:avLst/>
          </a:prstGeom>
        </p:spPr>
        <p:txBody>
          <a:bodyPr wrap="none">
            <a:spAutoFit/>
          </a:bodyPr>
          <a:lstStyle/>
          <a:p>
            <a:r>
              <a:rPr lang="en-US" dirty="0" smtClean="0"/>
              <a:t>FIGURE 1. Failure curve for hardware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914400"/>
          </a:xfrm>
        </p:spPr>
        <p:txBody>
          <a:bodyPr/>
          <a:lstStyle/>
          <a:p>
            <a:pPr algn="ctr"/>
            <a:r>
              <a:rPr lang="en-US" b="1" dirty="0" smtClean="0">
                <a:latin typeface="Times New Roman" pitchFamily="18" charset="0"/>
                <a:cs typeface="Times New Roman" pitchFamily="18" charset="0"/>
              </a:rPr>
              <a:t>The Spiral Model</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066800"/>
            <a:ext cx="7924800" cy="5791200"/>
          </a:xfrm>
        </p:spPr>
        <p:txBody>
          <a:bodyPr>
            <a:noAutofit/>
          </a:bodyPr>
          <a:lstStyle/>
          <a:p>
            <a:pPr algn="just"/>
            <a:r>
              <a:rPr lang="en-US" dirty="0" smtClean="0">
                <a:latin typeface="Times New Roman" pitchFamily="18" charset="0"/>
                <a:cs typeface="Times New Roman" pitchFamily="18" charset="0"/>
              </a:rPr>
              <a:t>The spiral model, originally proposed by Boehm [BOE88], is an evolutionary software process model that couples the iterative nature of prototyping with the controlled and systematic aspects of the linear sequential model. </a:t>
            </a:r>
          </a:p>
          <a:p>
            <a:pPr algn="just"/>
            <a:r>
              <a:rPr lang="en-US" dirty="0" smtClean="0">
                <a:latin typeface="Times New Roman" pitchFamily="18" charset="0"/>
                <a:cs typeface="Times New Roman" pitchFamily="18" charset="0"/>
              </a:rPr>
              <a:t>It provides the potential for rapid development of incremental versions of the software. Using the spiral model, software is developed in a series of incremental releases.</a:t>
            </a:r>
          </a:p>
          <a:p>
            <a:pPr algn="just"/>
            <a:r>
              <a:rPr lang="en-US" dirty="0" smtClean="0">
                <a:latin typeface="Times New Roman" pitchFamily="18" charset="0"/>
                <a:cs typeface="Times New Roman" pitchFamily="18" charset="0"/>
              </a:rPr>
              <a:t> During early iterations, the incremental release might be a paper model or prototype. During later iterations, increasingly more complete versions of the engineered system are produced. A spiral model is divided into a number of framework activities, also called task regions. Typically, there are between three and six task regions. Figure 11. depicts a spiral model that contains six task regions:</a:t>
            </a:r>
            <a:endParaRPr lang="en-US"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487362"/>
          </a:xfrm>
        </p:spPr>
        <p:txBody>
          <a:bodyPr>
            <a:normAutofit fontScale="90000"/>
          </a:bodyPr>
          <a:lstStyle/>
          <a:p>
            <a:r>
              <a:rPr lang="en-US" dirty="0" smtClean="0"/>
              <a:t>Conti…</a:t>
            </a:r>
            <a:endParaRPr lang="en-US" dirty="0"/>
          </a:p>
        </p:txBody>
      </p:sp>
      <p:sp>
        <p:nvSpPr>
          <p:cNvPr id="3" name="Content Placeholder 2"/>
          <p:cNvSpPr>
            <a:spLocks noGrp="1"/>
          </p:cNvSpPr>
          <p:nvPr>
            <p:ph sz="quarter" idx="1"/>
          </p:nvPr>
        </p:nvSpPr>
        <p:spPr>
          <a:xfrm>
            <a:off x="228600" y="1066800"/>
            <a:ext cx="7924800" cy="5791200"/>
          </a:xfrm>
        </p:spPr>
        <p:txBody>
          <a:bodyPr>
            <a:normAutofit lnSpcReduction="10000"/>
          </a:bodyPr>
          <a:lstStyle/>
          <a:p>
            <a:pPr algn="just">
              <a:buFont typeface="Wingdings" pitchFamily="2" charset="2"/>
              <a:buChar char="Ø"/>
            </a:pPr>
            <a:r>
              <a:rPr lang="en-US" b="1" dirty="0" smtClean="0">
                <a:latin typeface="Times New Roman" pitchFamily="18" charset="0"/>
                <a:cs typeface="Times New Roman" pitchFamily="18" charset="0"/>
              </a:rPr>
              <a:t>Customer communication</a:t>
            </a:r>
            <a:r>
              <a:rPr lang="en-US" dirty="0" smtClean="0">
                <a:latin typeface="Times New Roman" pitchFamily="18" charset="0"/>
                <a:cs typeface="Times New Roman" pitchFamily="18" charset="0"/>
              </a:rPr>
              <a:t>—tasks required to establish effective communication between developer and customer. </a:t>
            </a:r>
          </a:p>
          <a:p>
            <a:pPr algn="just">
              <a:buFont typeface="Wingdings" pitchFamily="2" charset="2"/>
              <a:buChar char="Ø"/>
            </a:pPr>
            <a:r>
              <a:rPr lang="en-US" b="1" dirty="0" smtClean="0">
                <a:latin typeface="Times New Roman" pitchFamily="18" charset="0"/>
                <a:cs typeface="Times New Roman" pitchFamily="18" charset="0"/>
              </a:rPr>
              <a:t>Planning</a:t>
            </a:r>
            <a:r>
              <a:rPr lang="en-US" dirty="0" smtClean="0">
                <a:latin typeface="Times New Roman" pitchFamily="18" charset="0"/>
                <a:cs typeface="Times New Roman" pitchFamily="18" charset="0"/>
              </a:rPr>
              <a:t>—tasks required to define resources, timelines, and other project related information. </a:t>
            </a:r>
          </a:p>
          <a:p>
            <a:pPr algn="just">
              <a:buFont typeface="Wingdings" pitchFamily="2" charset="2"/>
              <a:buChar char="Ø"/>
            </a:pPr>
            <a:r>
              <a:rPr lang="en-US" b="1" dirty="0" smtClean="0">
                <a:latin typeface="Times New Roman" pitchFamily="18" charset="0"/>
                <a:cs typeface="Times New Roman" pitchFamily="18" charset="0"/>
              </a:rPr>
              <a:t>Risk analysis</a:t>
            </a:r>
            <a:r>
              <a:rPr lang="en-US" dirty="0" smtClean="0">
                <a:latin typeface="Times New Roman" pitchFamily="18" charset="0"/>
                <a:cs typeface="Times New Roman" pitchFamily="18" charset="0"/>
              </a:rPr>
              <a:t>—tasks required to assess both technical and management risks.</a:t>
            </a:r>
          </a:p>
          <a:p>
            <a:pPr algn="just">
              <a:buFont typeface="Wingdings" pitchFamily="2" charset="2"/>
              <a:buChar char="Ø"/>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Engineering</a:t>
            </a:r>
            <a:r>
              <a:rPr lang="en-US" dirty="0" smtClean="0">
                <a:latin typeface="Times New Roman" pitchFamily="18" charset="0"/>
                <a:cs typeface="Times New Roman" pitchFamily="18" charset="0"/>
              </a:rPr>
              <a:t>—tasks required to build one or more representations of the application. </a:t>
            </a:r>
          </a:p>
          <a:p>
            <a:pPr algn="just">
              <a:buFont typeface="Wingdings" pitchFamily="2" charset="2"/>
              <a:buChar char="Ø"/>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Construction and release</a:t>
            </a:r>
            <a:r>
              <a:rPr lang="en-US" dirty="0" smtClean="0">
                <a:latin typeface="Times New Roman" pitchFamily="18" charset="0"/>
                <a:cs typeface="Times New Roman" pitchFamily="18" charset="0"/>
              </a:rPr>
              <a:t>—tasks required to construct, test, install, and provide user support (e.g., documentation and training).</a:t>
            </a:r>
          </a:p>
          <a:p>
            <a:pPr algn="just">
              <a:buFont typeface="Wingdings" pitchFamily="2" charset="2"/>
              <a:buChar char="Ø"/>
            </a:pPr>
            <a:r>
              <a:rPr lang="en-US" b="1" dirty="0" smtClean="0">
                <a:latin typeface="Times New Roman" pitchFamily="18" charset="0"/>
                <a:cs typeface="Times New Roman" pitchFamily="18" charset="0"/>
              </a:rPr>
              <a:t>Customer evaluation</a:t>
            </a:r>
            <a:r>
              <a:rPr lang="en-US" dirty="0" smtClean="0">
                <a:latin typeface="Times New Roman" pitchFamily="18" charset="0"/>
                <a:cs typeface="Times New Roman" pitchFamily="18" charset="0"/>
              </a:rPr>
              <a:t>—tasks required to obtain customer feedback based on evaluation of the software representations created during the engineering stage and implemented during the installation stage</a:t>
            </a:r>
          </a:p>
          <a:p>
            <a:pPr algn="just"/>
            <a:endParaRPr lang="en-US"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639762"/>
          </a:xfrm>
        </p:spPr>
        <p:txBody>
          <a:bodyPr/>
          <a:lstStyle/>
          <a:p>
            <a:r>
              <a:rPr lang="en-US" dirty="0" smtClean="0"/>
              <a:t>Conti…</a:t>
            </a:r>
            <a:endParaRPr lang="en-US" dirty="0"/>
          </a:p>
        </p:txBody>
      </p:sp>
      <p:pic>
        <p:nvPicPr>
          <p:cNvPr id="2050" name="Picture 2"/>
          <p:cNvPicPr>
            <a:picLocks noGrp="1" noChangeAspect="1" noChangeArrowheads="1"/>
          </p:cNvPicPr>
          <p:nvPr>
            <p:ph sz="quarter" idx="1"/>
          </p:nvPr>
        </p:nvPicPr>
        <p:blipFill>
          <a:blip r:embed="rId2"/>
          <a:srcRect l="31579" t="27632" r="25000" b="26316"/>
          <a:stretch>
            <a:fillRect/>
          </a:stretch>
        </p:blipFill>
        <p:spPr bwMode="auto">
          <a:xfrm>
            <a:off x="1828800" y="685800"/>
            <a:ext cx="5943600" cy="5334000"/>
          </a:xfrm>
          <a:prstGeom prst="rect">
            <a:avLst/>
          </a:prstGeom>
          <a:noFill/>
          <a:ln w="9525">
            <a:noFill/>
            <a:miter lim="800000"/>
            <a:headEnd/>
            <a:tailEnd/>
          </a:ln>
          <a:effectLst/>
        </p:spPr>
      </p:pic>
      <p:sp>
        <p:nvSpPr>
          <p:cNvPr id="5" name="Rectangle 4"/>
          <p:cNvSpPr/>
          <p:nvPr/>
        </p:nvSpPr>
        <p:spPr>
          <a:xfrm>
            <a:off x="2895600" y="6172200"/>
            <a:ext cx="3405869" cy="369332"/>
          </a:xfrm>
          <a:prstGeom prst="rect">
            <a:avLst/>
          </a:prstGeom>
        </p:spPr>
        <p:txBody>
          <a:bodyPr wrap="square">
            <a:spAutoFit/>
          </a:bodyPr>
          <a:lstStyle/>
          <a:p>
            <a:pPr algn="ctr"/>
            <a:r>
              <a:rPr lang="en-US" b="1" dirty="0" smtClean="0">
                <a:latin typeface="Times New Roman" pitchFamily="18" charset="0"/>
                <a:cs typeface="Times New Roman" pitchFamily="18" charset="0"/>
              </a:rPr>
              <a:t>Figure 12: A typical spiral model</a:t>
            </a:r>
            <a:endParaRPr lang="en-US" b="1"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Requirement engineering</a:t>
            </a:r>
            <a:endParaRPr lang="en-US" dirty="0"/>
          </a:p>
        </p:txBody>
      </p:sp>
      <p:sp>
        <p:nvSpPr>
          <p:cNvPr id="3" name="Content Placeholder 2"/>
          <p:cNvSpPr>
            <a:spLocks noGrp="1"/>
          </p:cNvSpPr>
          <p:nvPr>
            <p:ph sz="quarter" idx="1"/>
          </p:nvPr>
        </p:nvSpPr>
        <p:spPr>
          <a:xfrm>
            <a:off x="457200" y="1752600"/>
            <a:ext cx="7620000" cy="4873752"/>
          </a:xfrm>
        </p:spPr>
        <p:txBody>
          <a:bodyPr/>
          <a:lstStyle/>
          <a:p>
            <a:pPr algn="just"/>
            <a:r>
              <a:rPr lang="en-US" dirty="0" smtClean="0">
                <a:latin typeface="Times New Roman" pitchFamily="18" charset="0"/>
                <a:cs typeface="Times New Roman" pitchFamily="18" charset="0"/>
              </a:rPr>
              <a:t>Software requirements engineering is a process of discovery, refinement, modeling, and specification. </a:t>
            </a:r>
          </a:p>
          <a:p>
            <a:pPr algn="just"/>
            <a:r>
              <a:rPr lang="en-US" dirty="0" smtClean="0">
                <a:latin typeface="Times New Roman" pitchFamily="18" charset="0"/>
                <a:cs typeface="Times New Roman" pitchFamily="18" charset="0"/>
              </a:rPr>
              <a:t>Models of the required data, information and control flow, and operational behavior are created. </a:t>
            </a:r>
          </a:p>
          <a:p>
            <a:pPr algn="just"/>
            <a:r>
              <a:rPr lang="en-US" dirty="0" smtClean="0">
                <a:latin typeface="Times New Roman" pitchFamily="18" charset="0"/>
                <a:cs typeface="Times New Roman" pitchFamily="18" charset="0"/>
              </a:rPr>
              <a:t>Alternative solutions are analyzed and a complete analysis model is created.</a:t>
            </a:r>
          </a:p>
          <a:p>
            <a:pPr lvl="0" algn="just"/>
            <a:r>
              <a:rPr lang="en-US" dirty="0" smtClean="0">
                <a:latin typeface="Times New Roman" pitchFamily="18" charset="0"/>
                <a:cs typeface="Times New Roman" pitchFamily="18" charset="0"/>
              </a:rPr>
              <a:t>Requirements engineering helps software engineers better understand the problems they are trying to solve.</a:t>
            </a:r>
          </a:p>
          <a:p>
            <a:pPr lvl="0" algn="just"/>
            <a:r>
              <a:rPr lang="en-US" dirty="0" smtClean="0">
                <a:latin typeface="Times New Roman" pitchFamily="18" charset="0"/>
                <a:cs typeface="Times New Roman" pitchFamily="18" charset="0"/>
              </a:rPr>
              <a:t>Building an elegant computer solution that ignores the customer’s needs helps no one.</a:t>
            </a:r>
          </a:p>
          <a:p>
            <a:pPr algn="just"/>
            <a:endParaRPr lang="en-US"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latin typeface="Times New Roman" pitchFamily="18" charset="0"/>
                <a:cs typeface="Times New Roman" pitchFamily="18" charset="0"/>
              </a:rPr>
              <a:t>Conti…</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143000"/>
            <a:ext cx="7848600" cy="5715000"/>
          </a:xfrm>
        </p:spPr>
        <p:txBody>
          <a:bodyPr>
            <a:noAutofit/>
          </a:bodyPr>
          <a:lstStyle/>
          <a:p>
            <a:pPr lvl="0" algn="just"/>
            <a:r>
              <a:rPr lang="en-US" dirty="0" smtClean="0">
                <a:latin typeface="Times New Roman" pitchFamily="18" charset="0"/>
                <a:cs typeface="Times New Roman" pitchFamily="18" charset="0"/>
              </a:rPr>
              <a:t>It is very important to understand the customer’s wants and needs before you begin designing or building a computer-based solution.</a:t>
            </a:r>
          </a:p>
          <a:p>
            <a:pPr lvl="0" algn="just"/>
            <a:r>
              <a:rPr lang="en-US" dirty="0" smtClean="0">
                <a:latin typeface="Times New Roman" pitchFamily="18" charset="0"/>
                <a:cs typeface="Times New Roman" pitchFamily="18" charset="0"/>
              </a:rPr>
              <a:t>The requirements engineering process begins with inception, moves on to elicitation, negotiation, problem specification, and ends with review or validation of the specification.</a:t>
            </a:r>
          </a:p>
          <a:p>
            <a:pPr lvl="0" algn="just"/>
            <a:r>
              <a:rPr lang="en-US" dirty="0" smtClean="0">
                <a:latin typeface="Times New Roman" pitchFamily="18" charset="0"/>
                <a:cs typeface="Times New Roman" pitchFamily="18" charset="0"/>
              </a:rPr>
              <a:t>The intent of requirements engineering is to produce a written understanding of the customer’s problem.</a:t>
            </a:r>
          </a:p>
          <a:p>
            <a:pPr algn="just"/>
            <a:r>
              <a:rPr lang="en-US" dirty="0" smtClean="0">
                <a:latin typeface="Times New Roman" pitchFamily="18" charset="0"/>
                <a:cs typeface="Times New Roman" pitchFamily="18" charset="0"/>
              </a:rPr>
              <a:t>Several different work products might be used to communicate this understanding (user scenarios, function and feature lists, analysis models, or specifications).</a:t>
            </a:r>
          </a:p>
          <a:p>
            <a:pPr lvl="0" algn="just"/>
            <a:endParaRPr lang="en-US" dirty="0" smtClean="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96200" cy="715962"/>
          </a:xfrm>
        </p:spPr>
        <p:txBody>
          <a:bodyPr/>
          <a:lstStyle/>
          <a:p>
            <a:r>
              <a:rPr lang="en-US" dirty="0" smtClean="0"/>
              <a:t>Conti…</a:t>
            </a:r>
            <a:endParaRPr lang="en-US" dirty="0"/>
          </a:p>
        </p:txBody>
      </p:sp>
      <p:sp>
        <p:nvSpPr>
          <p:cNvPr id="3" name="Content Placeholder 2"/>
          <p:cNvSpPr>
            <a:spLocks noGrp="1"/>
          </p:cNvSpPr>
          <p:nvPr>
            <p:ph sz="quarter" idx="1"/>
          </p:nvPr>
        </p:nvSpPr>
        <p:spPr>
          <a:xfrm>
            <a:off x="228600" y="685800"/>
            <a:ext cx="7924800" cy="6172200"/>
          </a:xfrm>
        </p:spPr>
        <p:txBody>
          <a:bodyPr/>
          <a:lstStyle/>
          <a:p>
            <a:pPr algn="just"/>
            <a:r>
              <a:rPr lang="en-US" sz="2800" b="1" dirty="0" smtClean="0">
                <a:latin typeface="Times New Roman" pitchFamily="18" charset="0"/>
                <a:cs typeface="Times New Roman" pitchFamily="18" charset="0"/>
              </a:rPr>
              <a:t>Requirements engineering tasks consist of </a:t>
            </a:r>
          </a:p>
          <a:p>
            <a:pPr marL="514350" indent="-514350" algn="just">
              <a:lnSpc>
                <a:spcPct val="150000"/>
              </a:lnSpc>
              <a:buFont typeface="+mj-lt"/>
              <a:buAutoNum type="romanUcPeriod"/>
            </a:pPr>
            <a:r>
              <a:rPr lang="en-US" dirty="0" smtClean="0">
                <a:latin typeface="Times New Roman" pitchFamily="18" charset="0"/>
                <a:cs typeface="Times New Roman" pitchFamily="18" charset="0"/>
              </a:rPr>
              <a:t> Initiating the requirement engineering process.</a:t>
            </a:r>
          </a:p>
          <a:p>
            <a:pPr marL="514350" indent="-514350" algn="just">
              <a:lnSpc>
                <a:spcPct val="150000"/>
              </a:lnSpc>
              <a:buFont typeface="+mj-lt"/>
              <a:buAutoNum type="romanUcPeriod"/>
            </a:pPr>
            <a:r>
              <a:rPr lang="en-US" dirty="0" smtClean="0">
                <a:latin typeface="Times New Roman" pitchFamily="18" charset="0"/>
                <a:cs typeface="Times New Roman" pitchFamily="18" charset="0"/>
              </a:rPr>
              <a:t> Eliciting requirements.</a:t>
            </a:r>
          </a:p>
          <a:p>
            <a:pPr marL="514350" indent="-514350" algn="just">
              <a:lnSpc>
                <a:spcPct val="150000"/>
              </a:lnSpc>
              <a:buFont typeface="+mj-lt"/>
              <a:buAutoNum type="romanUcPeriod"/>
            </a:pPr>
            <a:r>
              <a:rPr lang="en-US" dirty="0" smtClean="0">
                <a:latin typeface="Times New Roman" pitchFamily="18" charset="0"/>
                <a:cs typeface="Times New Roman" pitchFamily="18" charset="0"/>
              </a:rPr>
              <a:t> Developing use cases.</a:t>
            </a:r>
          </a:p>
          <a:p>
            <a:pPr marL="514350" indent="-514350" algn="just">
              <a:lnSpc>
                <a:spcPct val="150000"/>
              </a:lnSpc>
              <a:buFont typeface="+mj-lt"/>
              <a:buAutoNum type="romanUcPeriod"/>
            </a:pPr>
            <a:r>
              <a:rPr lang="en-US" dirty="0" smtClean="0">
                <a:latin typeface="Times New Roman" pitchFamily="18" charset="0"/>
                <a:cs typeface="Times New Roman" pitchFamily="18" charset="0"/>
              </a:rPr>
              <a:t> Building analysis model.</a:t>
            </a:r>
          </a:p>
          <a:p>
            <a:pPr marL="514350" indent="-514350" algn="just">
              <a:lnSpc>
                <a:spcPct val="150000"/>
              </a:lnSpc>
              <a:buFont typeface="+mj-lt"/>
              <a:buAutoNum type="romanUcPeriod"/>
            </a:pPr>
            <a:r>
              <a:rPr lang="en-US" dirty="0" smtClean="0">
                <a:latin typeface="Times New Roman" pitchFamily="18" charset="0"/>
                <a:cs typeface="Times New Roman" pitchFamily="18" charset="0"/>
              </a:rPr>
              <a:t>Negotiating requirements.</a:t>
            </a:r>
          </a:p>
          <a:p>
            <a:pPr marL="514350" indent="-514350" algn="just">
              <a:lnSpc>
                <a:spcPct val="150000"/>
              </a:lnSpc>
              <a:buFont typeface="+mj-lt"/>
              <a:buAutoNum type="romanUcPeriod"/>
            </a:pPr>
            <a:r>
              <a:rPr lang="en-US" dirty="0" smtClean="0">
                <a:latin typeface="Times New Roman" pitchFamily="18" charset="0"/>
                <a:cs typeface="Times New Roman" pitchFamily="18" charset="0"/>
              </a:rPr>
              <a:t>Validating requirements.</a:t>
            </a:r>
          </a:p>
          <a:p>
            <a:pPr marL="514350" indent="-514350" algn="just">
              <a:lnSpc>
                <a:spcPct val="150000"/>
              </a:lnSpc>
              <a:buFont typeface="+mj-lt"/>
              <a:buAutoNum type="romanUcPeriod"/>
            </a:pPr>
            <a:r>
              <a:rPr lang="en-US" dirty="0" smtClean="0">
                <a:latin typeface="Times New Roman" pitchFamily="18" charset="0"/>
                <a:cs typeface="Times New Roman" pitchFamily="18" charset="0"/>
              </a:rPr>
              <a:t> Data modeling.</a:t>
            </a:r>
          </a:p>
          <a:p>
            <a:pPr marL="514350" indent="-514350" algn="just">
              <a:lnSpc>
                <a:spcPct val="150000"/>
              </a:lnSpc>
              <a:buFont typeface="+mj-lt"/>
              <a:buAutoNum type="romanUcPeriod"/>
            </a:pPr>
            <a:r>
              <a:rPr lang="en-US" dirty="0" smtClean="0">
                <a:latin typeface="Times New Roman" pitchFamily="18" charset="0"/>
                <a:cs typeface="Times New Roman" pitchFamily="18" charset="0"/>
              </a:rPr>
              <a:t> Functional modeling and Behavioral modeling.</a:t>
            </a:r>
          </a:p>
          <a:p>
            <a:pPr algn="just">
              <a:lnSpc>
                <a:spcPct val="150000"/>
              </a:lnSpc>
              <a:buNone/>
            </a:pP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pPr algn="ctr"/>
            <a:r>
              <a:rPr lang="en-US" b="1" dirty="0" smtClean="0">
                <a:latin typeface="Times New Roman" pitchFamily="18" charset="0"/>
                <a:cs typeface="Times New Roman" pitchFamily="18" charset="0"/>
              </a:rPr>
              <a:t>Initiating the requirement engineering process</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295400"/>
            <a:ext cx="7924800" cy="5562600"/>
          </a:xfrm>
        </p:spPr>
        <p:txBody>
          <a:bodyPr>
            <a:noAutofit/>
          </a:bodyPr>
          <a:lstStyle/>
          <a:p>
            <a:pPr algn="just"/>
            <a:r>
              <a:rPr lang="en-US" dirty="0" smtClean="0">
                <a:latin typeface="Times New Roman" pitchFamily="18" charset="0"/>
                <a:cs typeface="Times New Roman" pitchFamily="18" charset="0"/>
              </a:rPr>
              <a:t>The most commonly used requirements elicitation technique is to conduct a meeting or interview.</a:t>
            </a:r>
          </a:p>
          <a:p>
            <a:pPr algn="just"/>
            <a:r>
              <a:rPr lang="en-US" dirty="0" smtClean="0">
                <a:latin typeface="Times New Roman" pitchFamily="18" charset="0"/>
                <a:cs typeface="Times New Roman" pitchFamily="18" charset="0"/>
              </a:rPr>
              <a:t> The first meeting between a software engineer (the analyst) and the customer can be likened to the awkwardness of a first date between two adolescents. </a:t>
            </a:r>
          </a:p>
          <a:p>
            <a:r>
              <a:rPr lang="en-US" dirty="0" smtClean="0">
                <a:latin typeface="Times New Roman" pitchFamily="18" charset="0"/>
                <a:cs typeface="Times New Roman" pitchFamily="18" charset="0"/>
              </a:rPr>
              <a:t>Recognize the existence of multiple stakeholder viewpoints</a:t>
            </a:r>
          </a:p>
          <a:p>
            <a:pPr lvl="0" algn="just"/>
            <a:r>
              <a:rPr lang="en-US" dirty="0" smtClean="0">
                <a:latin typeface="Times New Roman" pitchFamily="18" charset="0"/>
                <a:cs typeface="Times New Roman" pitchFamily="18" charset="0"/>
              </a:rPr>
              <a:t>Work toward collaboration among stakeholders</a:t>
            </a:r>
          </a:p>
          <a:p>
            <a:pPr lvl="0" algn="just"/>
            <a:r>
              <a:rPr lang="en-US" dirty="0" smtClean="0">
                <a:latin typeface="Times New Roman" pitchFamily="18" charset="0"/>
                <a:cs typeface="Times New Roman" pitchFamily="18" charset="0"/>
              </a:rPr>
              <a:t>These context-free questions focus on customer, stakeholders, overall goals, and benefits of the system </a:t>
            </a:r>
          </a:p>
          <a:p>
            <a:pPr lvl="1" algn="just"/>
            <a:r>
              <a:rPr lang="en-US" sz="2400" dirty="0" smtClean="0">
                <a:latin typeface="Times New Roman" pitchFamily="18" charset="0"/>
                <a:cs typeface="Times New Roman" pitchFamily="18" charset="0"/>
              </a:rPr>
              <a:t>Who is behind the request for work?</a:t>
            </a:r>
          </a:p>
          <a:p>
            <a:pPr lvl="1" algn="just"/>
            <a:r>
              <a:rPr lang="en-US" sz="2400" dirty="0" smtClean="0">
                <a:latin typeface="Times New Roman" pitchFamily="18" charset="0"/>
                <a:cs typeface="Times New Roman" pitchFamily="18" charset="0"/>
              </a:rPr>
              <a:t>Who will use the solution?</a:t>
            </a:r>
          </a:p>
          <a:p>
            <a:pPr lvl="1" algn="just"/>
            <a:r>
              <a:rPr lang="en-US" sz="2400" dirty="0" smtClean="0">
                <a:latin typeface="Times New Roman" pitchFamily="18" charset="0"/>
                <a:cs typeface="Times New Roman" pitchFamily="18" charset="0"/>
              </a:rPr>
              <a:t>What will be the economic benefit of a successful solution?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5635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0" y="685800"/>
            <a:ext cx="8153400" cy="5943600"/>
          </a:xfrm>
        </p:spPr>
        <p:txBody>
          <a:bodyPr>
            <a:normAutofit lnSpcReduction="10000"/>
          </a:bodyPr>
          <a:lstStyle/>
          <a:p>
            <a:pPr lvl="1" algn="just">
              <a:lnSpc>
                <a:spcPct val="150000"/>
              </a:lnSpc>
            </a:pPr>
            <a:r>
              <a:rPr lang="en-US" sz="2400" dirty="0" smtClean="0">
                <a:latin typeface="Times New Roman" pitchFamily="18" charset="0"/>
                <a:cs typeface="Times New Roman" pitchFamily="18" charset="0"/>
              </a:rPr>
              <a:t>Is there another source for the solution needed?</a:t>
            </a:r>
          </a:p>
          <a:p>
            <a:pPr lvl="0" algn="just">
              <a:lnSpc>
                <a:spcPct val="150000"/>
              </a:lnSpc>
            </a:pPr>
            <a:r>
              <a:rPr lang="en-US" dirty="0" smtClean="0">
                <a:latin typeface="Times New Roman" pitchFamily="18" charset="0"/>
                <a:cs typeface="Times New Roman" pitchFamily="18" charset="0"/>
              </a:rPr>
              <a:t>The next set of questions enable developer to better understand the problem and the customer’s perceptions of the solution.</a:t>
            </a:r>
          </a:p>
          <a:p>
            <a:pPr lvl="1" algn="just">
              <a:lnSpc>
                <a:spcPct val="150000"/>
              </a:lnSpc>
            </a:pPr>
            <a:r>
              <a:rPr lang="en-US" sz="2400" dirty="0" smtClean="0">
                <a:latin typeface="Times New Roman" pitchFamily="18" charset="0"/>
                <a:cs typeface="Times New Roman" pitchFamily="18" charset="0"/>
              </a:rPr>
              <a:t>How would you characterize good output form a successful solution?</a:t>
            </a:r>
          </a:p>
          <a:p>
            <a:pPr lvl="1" algn="just">
              <a:lnSpc>
                <a:spcPct val="150000"/>
              </a:lnSpc>
            </a:pPr>
            <a:r>
              <a:rPr lang="en-US" sz="2400" dirty="0" smtClean="0">
                <a:latin typeface="Times New Roman" pitchFamily="18" charset="0"/>
                <a:cs typeface="Times New Roman" pitchFamily="18" charset="0"/>
              </a:rPr>
              <a:t>What problem(s) will this solution address?</a:t>
            </a:r>
          </a:p>
          <a:p>
            <a:pPr lvl="1" algn="just">
              <a:lnSpc>
                <a:spcPct val="150000"/>
              </a:lnSpc>
            </a:pPr>
            <a:r>
              <a:rPr lang="en-US" sz="2400" dirty="0" smtClean="0">
                <a:latin typeface="Times New Roman" pitchFamily="18" charset="0"/>
                <a:cs typeface="Times New Roman" pitchFamily="18" charset="0"/>
              </a:rPr>
              <a:t>Can you describe the business environment in which the solution will be used?</a:t>
            </a:r>
          </a:p>
          <a:p>
            <a:pPr marL="274320" lvl="1" algn="just">
              <a:lnSpc>
                <a:spcPct val="150000"/>
              </a:lnSpc>
              <a:spcBef>
                <a:spcPts val="600"/>
              </a:spcBef>
              <a:buSzPct val="70000"/>
              <a:buFont typeface="Wingdings"/>
              <a:buChar char=""/>
            </a:pPr>
            <a:r>
              <a:rPr lang="en-US" sz="2400" dirty="0" smtClean="0">
                <a:latin typeface="Times New Roman" pitchFamily="18" charset="0"/>
                <a:cs typeface="Times New Roman" pitchFamily="18" charset="0"/>
              </a:rPr>
              <a:t>Will special performance constraints affect the way the solution on approached?</a:t>
            </a:r>
          </a:p>
          <a:p>
            <a:pPr>
              <a:lnSpc>
                <a:spcPct val="150000"/>
              </a:lnSpc>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96200" cy="609600"/>
          </a:xfrm>
        </p:spPr>
        <p:txBody>
          <a:bodyPr/>
          <a:lstStyle/>
          <a:p>
            <a:r>
              <a:rPr lang="en-US" dirty="0" smtClean="0"/>
              <a:t>Conti…</a:t>
            </a:r>
            <a:endParaRPr lang="en-US" dirty="0"/>
          </a:p>
        </p:txBody>
      </p:sp>
      <p:sp>
        <p:nvSpPr>
          <p:cNvPr id="3" name="Content Placeholder 2"/>
          <p:cNvSpPr>
            <a:spLocks noGrp="1"/>
          </p:cNvSpPr>
          <p:nvPr>
            <p:ph sz="quarter" idx="1"/>
          </p:nvPr>
        </p:nvSpPr>
        <p:spPr>
          <a:xfrm>
            <a:off x="228600" y="762000"/>
            <a:ext cx="7696200" cy="6096000"/>
          </a:xfrm>
        </p:spPr>
        <p:txBody>
          <a:bodyPr>
            <a:normAutofit/>
          </a:bodyPr>
          <a:lstStyle/>
          <a:p>
            <a:pPr lvl="0" algn="just"/>
            <a:endParaRPr lang="en-US" sz="2600" dirty="0" smtClean="0">
              <a:latin typeface="Times New Roman" pitchFamily="18" charset="0"/>
              <a:cs typeface="Times New Roman" pitchFamily="18" charset="0"/>
            </a:endParaRPr>
          </a:p>
          <a:p>
            <a:pPr lvl="0" algn="just">
              <a:lnSpc>
                <a:spcPct val="150000"/>
              </a:lnSpc>
            </a:pPr>
            <a:r>
              <a:rPr lang="en-US" dirty="0" smtClean="0">
                <a:latin typeface="Times New Roman" pitchFamily="18" charset="0"/>
                <a:cs typeface="Times New Roman" pitchFamily="18" charset="0"/>
              </a:rPr>
              <a:t>The final set of questions focuses on communication effectiveness</a:t>
            </a:r>
          </a:p>
          <a:p>
            <a:pPr lvl="1" algn="just">
              <a:lnSpc>
                <a:spcPct val="150000"/>
              </a:lnSpc>
            </a:pPr>
            <a:r>
              <a:rPr lang="en-US" sz="2400" dirty="0" smtClean="0">
                <a:latin typeface="Times New Roman" pitchFamily="18" charset="0"/>
                <a:cs typeface="Times New Roman" pitchFamily="18" charset="0"/>
              </a:rPr>
              <a:t>Are you the best person to give “official” answers to these questions?</a:t>
            </a:r>
          </a:p>
          <a:p>
            <a:pPr lvl="1" algn="just">
              <a:lnSpc>
                <a:spcPct val="150000"/>
              </a:lnSpc>
            </a:pPr>
            <a:r>
              <a:rPr lang="en-US" sz="2400" dirty="0" smtClean="0">
                <a:latin typeface="Times New Roman" pitchFamily="18" charset="0"/>
                <a:cs typeface="Times New Roman" pitchFamily="18" charset="0"/>
              </a:rPr>
              <a:t>Are my questions relevant to your problem?</a:t>
            </a:r>
          </a:p>
          <a:p>
            <a:pPr lvl="1" algn="just">
              <a:lnSpc>
                <a:spcPct val="150000"/>
              </a:lnSpc>
            </a:pPr>
            <a:r>
              <a:rPr lang="en-US" sz="2400" dirty="0" smtClean="0">
                <a:latin typeface="Times New Roman" pitchFamily="18" charset="0"/>
                <a:cs typeface="Times New Roman" pitchFamily="18" charset="0"/>
              </a:rPr>
              <a:t>Am I asking too many questions?</a:t>
            </a:r>
          </a:p>
          <a:p>
            <a:pPr lvl="1" algn="just">
              <a:lnSpc>
                <a:spcPct val="150000"/>
              </a:lnSpc>
            </a:pPr>
            <a:r>
              <a:rPr lang="en-US" sz="2400" dirty="0" smtClean="0">
                <a:latin typeface="Times New Roman" pitchFamily="18" charset="0"/>
                <a:cs typeface="Times New Roman" pitchFamily="18" charset="0"/>
              </a:rPr>
              <a:t>Can anyone else provide additional information?</a:t>
            </a:r>
          </a:p>
          <a:p>
            <a:pPr lvl="1" algn="just">
              <a:lnSpc>
                <a:spcPct val="150000"/>
              </a:lnSpc>
            </a:pPr>
            <a:r>
              <a:rPr lang="en-US" sz="2400" dirty="0" smtClean="0">
                <a:latin typeface="Times New Roman" pitchFamily="18" charset="0"/>
                <a:cs typeface="Times New Roman" pitchFamily="18" charset="0"/>
              </a:rPr>
              <a:t>Should I be asking you anything else?</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914400"/>
          </a:xfrm>
        </p:spPr>
        <p:txBody>
          <a:bodyPr>
            <a:normAutofit/>
          </a:bodyPr>
          <a:lstStyle/>
          <a:p>
            <a:pPr algn="ctr"/>
            <a:r>
              <a:rPr lang="en-US" b="1" dirty="0" smtClean="0">
                <a:latin typeface="Times New Roman" pitchFamily="18" charset="0"/>
                <a:cs typeface="Times New Roman" pitchFamily="18" charset="0"/>
              </a:rPr>
              <a:t> Eliciting requirements</a:t>
            </a:r>
            <a:endParaRPr lang="en-US" b="1" dirty="0"/>
          </a:p>
        </p:txBody>
      </p:sp>
      <p:sp>
        <p:nvSpPr>
          <p:cNvPr id="3" name="Content Placeholder 2"/>
          <p:cNvSpPr>
            <a:spLocks noGrp="1"/>
          </p:cNvSpPr>
          <p:nvPr>
            <p:ph sz="quarter" idx="1"/>
          </p:nvPr>
        </p:nvSpPr>
        <p:spPr>
          <a:xfrm>
            <a:off x="228600" y="1066800"/>
            <a:ext cx="7924800" cy="5791200"/>
          </a:xfrm>
        </p:spPr>
        <p:txBody>
          <a:bodyPr/>
          <a:lstStyle/>
          <a:p>
            <a:pPr algn="just">
              <a:lnSpc>
                <a:spcPct val="90000"/>
              </a:lnSpc>
            </a:pPr>
            <a:r>
              <a:rPr lang="en-US" dirty="0" smtClean="0">
                <a:latin typeface="Times New Roman" pitchFamily="18" charset="0"/>
                <a:cs typeface="Times New Roman" pitchFamily="18" charset="0"/>
              </a:rPr>
              <a:t>Eliciting requirements is difficult because of </a:t>
            </a:r>
          </a:p>
          <a:p>
            <a:pPr algn="just">
              <a:lnSpc>
                <a:spcPct val="90000"/>
              </a:lnSpc>
              <a:buNone/>
            </a:pPr>
            <a:endParaRPr lang="en-US" dirty="0" smtClean="0">
              <a:latin typeface="Times New Roman" pitchFamily="18" charset="0"/>
              <a:cs typeface="Times New Roman" pitchFamily="18" charset="0"/>
            </a:endParaRPr>
          </a:p>
          <a:p>
            <a:pPr lvl="1" algn="just">
              <a:lnSpc>
                <a:spcPct val="90000"/>
              </a:lnSpc>
            </a:pPr>
            <a:r>
              <a:rPr lang="en-US" sz="2400" u="sng" dirty="0" smtClean="0">
                <a:latin typeface="Times New Roman" pitchFamily="18" charset="0"/>
                <a:cs typeface="Times New Roman" pitchFamily="18" charset="0"/>
              </a:rPr>
              <a:t>Problems of scope</a:t>
            </a:r>
            <a:r>
              <a:rPr lang="en-US" sz="2400" dirty="0" smtClean="0">
                <a:latin typeface="Times New Roman" pitchFamily="18" charset="0"/>
                <a:cs typeface="Times New Roman" pitchFamily="18" charset="0"/>
              </a:rPr>
              <a:t> in identifying the boundaries of the system or specifying too much technical detail rather than overall system objectives</a:t>
            </a:r>
          </a:p>
          <a:p>
            <a:pPr lvl="1" algn="just">
              <a:lnSpc>
                <a:spcPct val="90000"/>
              </a:lnSpc>
            </a:pPr>
            <a:r>
              <a:rPr lang="en-US" sz="2400" u="sng" dirty="0" smtClean="0">
                <a:latin typeface="Times New Roman" pitchFamily="18" charset="0"/>
                <a:cs typeface="Times New Roman" pitchFamily="18" charset="0"/>
              </a:rPr>
              <a:t>Problems of understanding</a:t>
            </a:r>
            <a:r>
              <a:rPr lang="en-US" sz="2400" dirty="0" smtClean="0">
                <a:latin typeface="Times New Roman" pitchFamily="18" charset="0"/>
                <a:cs typeface="Times New Roman" pitchFamily="18" charset="0"/>
              </a:rPr>
              <a:t> what is wanted, what the problem domain is, and what the computing environment can handle (Information that is believed to be "obvious" is often omitted)</a:t>
            </a:r>
          </a:p>
          <a:p>
            <a:pPr lvl="1" algn="just">
              <a:lnSpc>
                <a:spcPct val="90000"/>
              </a:lnSpc>
            </a:pPr>
            <a:r>
              <a:rPr lang="en-US" sz="2400" u="sng" dirty="0" smtClean="0">
                <a:latin typeface="Times New Roman" pitchFamily="18" charset="0"/>
                <a:cs typeface="Times New Roman" pitchFamily="18" charset="0"/>
              </a:rPr>
              <a:t>Problems of volatility</a:t>
            </a:r>
            <a:r>
              <a:rPr lang="en-US" sz="2400" dirty="0" smtClean="0">
                <a:latin typeface="Times New Roman" pitchFamily="18" charset="0"/>
                <a:cs typeface="Times New Roman" pitchFamily="18" charset="0"/>
              </a:rPr>
              <a:t> because the requirements change over time</a:t>
            </a:r>
          </a:p>
          <a:p>
            <a:pPr algn="just">
              <a:lnSpc>
                <a:spcPct val="90000"/>
              </a:lnSpc>
            </a:pPr>
            <a:r>
              <a:rPr lang="en-US" b="1" dirty="0" smtClean="0">
                <a:latin typeface="Times New Roman" pitchFamily="18" charset="0"/>
                <a:cs typeface="Times New Roman" pitchFamily="18" charset="0"/>
              </a:rPr>
              <a:t>Elicitation may be accomplished through two activities:</a:t>
            </a:r>
          </a:p>
          <a:p>
            <a:pPr lvl="1" algn="just">
              <a:lnSpc>
                <a:spcPct val="90000"/>
              </a:lnSpc>
            </a:pPr>
            <a:r>
              <a:rPr lang="en-US" sz="2400" dirty="0" smtClean="0">
                <a:latin typeface="Times New Roman" pitchFamily="18" charset="0"/>
                <a:cs typeface="Times New Roman" pitchFamily="18" charset="0"/>
              </a:rPr>
              <a:t>Collaborative requirements gathering</a:t>
            </a:r>
          </a:p>
          <a:p>
            <a:pPr lvl="1" algn="just">
              <a:lnSpc>
                <a:spcPct val="90000"/>
              </a:lnSpc>
            </a:pPr>
            <a:r>
              <a:rPr lang="en-US" sz="2400" dirty="0" smtClean="0">
                <a:latin typeface="Times New Roman" pitchFamily="18" charset="0"/>
                <a:cs typeface="Times New Roman" pitchFamily="18" charset="0"/>
              </a:rPr>
              <a:t>Quality function deployment</a:t>
            </a:r>
          </a:p>
          <a:p>
            <a:pPr algn="just">
              <a:buNone/>
            </a:pP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609600"/>
          </a:xfrm>
        </p:spPr>
        <p:txBody>
          <a:bodyPr/>
          <a:lstStyle/>
          <a:p>
            <a:r>
              <a:rPr lang="en-US"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sp>
        <p:nvSpPr>
          <p:cNvPr id="3" name="Content Placeholder 2"/>
          <p:cNvSpPr>
            <a:spLocks noGrp="1"/>
          </p:cNvSpPr>
          <p:nvPr>
            <p:ph sz="quarter" idx="1"/>
          </p:nvPr>
        </p:nvSpPr>
        <p:spPr>
          <a:xfrm>
            <a:off x="228600" y="609600"/>
            <a:ext cx="7848600" cy="6248400"/>
          </a:xfrm>
        </p:spPr>
        <p:txBody>
          <a:bodyPr>
            <a:noAutofit/>
          </a:bodyPr>
          <a:lstStyle/>
          <a:p>
            <a:pPr>
              <a:buFont typeface="Wingdings" pitchFamily="2" charset="2"/>
              <a:buChar char="v"/>
            </a:pPr>
            <a:r>
              <a:rPr lang="en-US" b="1" dirty="0" smtClean="0">
                <a:latin typeface="Times New Roman" pitchFamily="18" charset="0"/>
                <a:cs typeface="Times New Roman" pitchFamily="18" charset="0"/>
              </a:rPr>
              <a:t>Software doesn't "wear out.“</a:t>
            </a:r>
          </a:p>
          <a:p>
            <a:pPr algn="just"/>
            <a:r>
              <a:rPr lang="en-US" dirty="0" smtClean="0">
                <a:latin typeface="Times New Roman" pitchFamily="18" charset="0"/>
                <a:cs typeface="Times New Roman" pitchFamily="18" charset="0"/>
              </a:rPr>
              <a:t>Figure 1.shows failure rate as a function of time for hardware. </a:t>
            </a:r>
          </a:p>
          <a:p>
            <a:pPr algn="just"/>
            <a:r>
              <a:rPr lang="en-US" dirty="0" smtClean="0">
                <a:latin typeface="Times New Roman" pitchFamily="18" charset="0"/>
                <a:cs typeface="Times New Roman" pitchFamily="18" charset="0"/>
              </a:rPr>
              <a:t>The relationship, often called the "bathtub curve," indicates that hardware exhibits relatively high failure rates early in its life (these failures are often attributable to design or manufacturing defects); defects are corrected and the failure rate drops to a steady-state level (ideally, quite low) for some period of time. </a:t>
            </a:r>
          </a:p>
          <a:p>
            <a:pPr algn="just"/>
            <a:r>
              <a:rPr lang="en-US" dirty="0" smtClean="0">
                <a:latin typeface="Times New Roman" pitchFamily="18" charset="0"/>
                <a:cs typeface="Times New Roman" pitchFamily="18" charset="0"/>
              </a:rPr>
              <a:t>As time passes, however, the failure rate rises again as hardware components suffer from the cumulative affects of dust, vibration, abuse, temperature extremes, and many other environmental maladies.</a:t>
            </a:r>
          </a:p>
          <a:p>
            <a:pPr algn="just"/>
            <a:r>
              <a:rPr lang="en-US" dirty="0" smtClean="0">
                <a:latin typeface="Times New Roman" pitchFamily="18" charset="0"/>
                <a:cs typeface="Times New Roman" pitchFamily="18" charset="0"/>
              </a:rPr>
              <a:t> Stated simply, the hardware begins to wear out. Software is not susceptible to the environmental maladies that cause hardware to wear out.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96200" cy="762000"/>
          </a:xfrm>
        </p:spPr>
        <p:txBody>
          <a:bodyPr>
            <a:normAutofit/>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0" y="914400"/>
            <a:ext cx="8153400" cy="5943600"/>
          </a:xfrm>
        </p:spPr>
        <p:txBody>
          <a:bodyPr>
            <a:normAutofit/>
          </a:bodyPr>
          <a:lstStyle/>
          <a:p>
            <a:pPr algn="just">
              <a:buFont typeface="Wingdings" pitchFamily="2" charset="2"/>
              <a:buChar char="v"/>
            </a:pPr>
            <a:r>
              <a:rPr lang="en-US" b="1" dirty="0" smtClean="0">
                <a:latin typeface="Times New Roman" pitchFamily="18" charset="0"/>
                <a:cs typeface="Times New Roman" pitchFamily="18" charset="0"/>
              </a:rPr>
              <a:t>Basic Guidelines of Collaborative Requirements Gathering.</a:t>
            </a:r>
          </a:p>
          <a:p>
            <a:pPr algn="just">
              <a:lnSpc>
                <a:spcPct val="90000"/>
              </a:lnSpc>
            </a:pPr>
            <a:r>
              <a:rPr lang="en-US" dirty="0" smtClean="0">
                <a:latin typeface="Times New Roman" pitchFamily="18" charset="0"/>
                <a:cs typeface="Times New Roman" pitchFamily="18" charset="0"/>
              </a:rPr>
              <a:t>Meetings are conducted and attended by both software engineers, customers, and other interested stakeholders.</a:t>
            </a:r>
          </a:p>
          <a:p>
            <a:pPr algn="just">
              <a:lnSpc>
                <a:spcPct val="90000"/>
              </a:lnSpc>
            </a:pPr>
            <a:r>
              <a:rPr lang="en-US" dirty="0" smtClean="0">
                <a:latin typeface="Times New Roman" pitchFamily="18" charset="0"/>
                <a:cs typeface="Times New Roman" pitchFamily="18" charset="0"/>
              </a:rPr>
              <a:t>Rules for preparation and participation are established.</a:t>
            </a:r>
          </a:p>
          <a:p>
            <a:pPr algn="just">
              <a:lnSpc>
                <a:spcPct val="90000"/>
              </a:lnSpc>
            </a:pPr>
            <a:r>
              <a:rPr lang="en-US" dirty="0" smtClean="0">
                <a:latin typeface="Times New Roman" pitchFamily="18" charset="0"/>
                <a:cs typeface="Times New Roman" pitchFamily="18" charset="0"/>
              </a:rPr>
              <a:t>An agenda is suggested that is formal enough to cover all important points but informal enough to encourage the free flow of ideas.</a:t>
            </a:r>
          </a:p>
          <a:p>
            <a:pPr algn="just">
              <a:lnSpc>
                <a:spcPct val="90000"/>
              </a:lnSpc>
            </a:pPr>
            <a:r>
              <a:rPr lang="en-US" dirty="0" smtClean="0">
                <a:latin typeface="Times New Roman" pitchFamily="18" charset="0"/>
                <a:cs typeface="Times New Roman" pitchFamily="18" charset="0"/>
              </a:rPr>
              <a:t>A "facilitator" (customer, developer, or outsider) controls the meeting.</a:t>
            </a:r>
          </a:p>
          <a:p>
            <a:pPr algn="just">
              <a:lnSpc>
                <a:spcPct val="90000"/>
              </a:lnSpc>
            </a:pPr>
            <a:r>
              <a:rPr lang="en-US" dirty="0" smtClean="0">
                <a:latin typeface="Times New Roman" pitchFamily="18" charset="0"/>
                <a:cs typeface="Times New Roman" pitchFamily="18" charset="0"/>
              </a:rPr>
              <a:t>A "definition mechanism" is used such as work sheets, flip charts, wall stickers, electronic bulletin board, chat room, or some other virtual forum.</a:t>
            </a:r>
          </a:p>
          <a:p>
            <a:pPr algn="just">
              <a:lnSpc>
                <a:spcPct val="90000"/>
              </a:lnSpc>
            </a:pPr>
            <a:r>
              <a:rPr lang="en-US" dirty="0" smtClean="0">
                <a:latin typeface="Times New Roman" pitchFamily="18" charset="0"/>
                <a:cs typeface="Times New Roman" pitchFamily="18" charset="0"/>
              </a:rPr>
              <a:t>The goal is to identify the problem, propose elements of the solution, negotiate different approaches, and specify a preliminary set of solution requirements.</a:t>
            </a:r>
          </a:p>
          <a:p>
            <a:pPr algn="just"/>
            <a:endParaRPr lang="en-US" b="1"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838200"/>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7848600" cy="5867400"/>
          </a:xfrm>
        </p:spPr>
        <p:txBody>
          <a:bodyPr>
            <a:normAutofit lnSpcReduction="10000"/>
          </a:bodyPr>
          <a:lstStyle/>
          <a:p>
            <a:pPr>
              <a:buFont typeface="Wingdings" pitchFamily="2" charset="2"/>
              <a:buChar char="v"/>
            </a:pPr>
            <a:r>
              <a:rPr lang="en-US" b="1" dirty="0" smtClean="0">
                <a:latin typeface="Times New Roman" pitchFamily="18" charset="0"/>
                <a:cs typeface="Times New Roman" pitchFamily="18" charset="0"/>
              </a:rPr>
              <a:t>Quality Function Deployment</a:t>
            </a:r>
          </a:p>
          <a:p>
            <a:pPr algn="just">
              <a:lnSpc>
                <a:spcPct val="90000"/>
              </a:lnSpc>
            </a:pPr>
            <a:r>
              <a:rPr lang="en-US" dirty="0" smtClean="0">
                <a:latin typeface="Times New Roman" pitchFamily="18" charset="0"/>
                <a:cs typeface="Times New Roman" pitchFamily="18" charset="0"/>
              </a:rPr>
              <a:t>This is a technique that translates the needs of the customer into technical requirements for software.</a:t>
            </a:r>
          </a:p>
          <a:p>
            <a:pPr algn="just">
              <a:lnSpc>
                <a:spcPct val="90000"/>
              </a:lnSpc>
            </a:pPr>
            <a:r>
              <a:rPr lang="en-US" dirty="0" smtClean="0">
                <a:latin typeface="Times New Roman" pitchFamily="18" charset="0"/>
                <a:cs typeface="Times New Roman" pitchFamily="18" charset="0"/>
              </a:rPr>
              <a:t>It emphasizes an understanding of what is valuable to the customer and then deploys these values throughout the engineering process through functions, information, and tasks.</a:t>
            </a:r>
          </a:p>
          <a:p>
            <a:pPr algn="just">
              <a:lnSpc>
                <a:spcPct val="90000"/>
              </a:lnSpc>
            </a:pPr>
            <a:r>
              <a:rPr lang="en-US" dirty="0" smtClean="0">
                <a:latin typeface="Times New Roman" pitchFamily="18" charset="0"/>
                <a:cs typeface="Times New Roman" pitchFamily="18" charset="0"/>
              </a:rPr>
              <a:t>It identifies three types of requirements</a:t>
            </a:r>
          </a:p>
          <a:p>
            <a:pPr lvl="1" algn="just">
              <a:lnSpc>
                <a:spcPct val="90000"/>
              </a:lnSpc>
            </a:pPr>
            <a:r>
              <a:rPr lang="en-US" sz="2400" u="sng" dirty="0" smtClean="0">
                <a:latin typeface="Times New Roman" pitchFamily="18" charset="0"/>
                <a:cs typeface="Times New Roman" pitchFamily="18" charset="0"/>
              </a:rPr>
              <a:t>Normal requirements</a:t>
            </a:r>
            <a:r>
              <a:rPr lang="en-US" sz="2400" dirty="0" smtClean="0">
                <a:latin typeface="Times New Roman" pitchFamily="18" charset="0"/>
                <a:cs typeface="Times New Roman" pitchFamily="18" charset="0"/>
              </a:rPr>
              <a:t>: These requirements are the objectives and goals stated for a product or system during meetings with the customer.</a:t>
            </a:r>
          </a:p>
          <a:p>
            <a:pPr lvl="1" algn="just">
              <a:lnSpc>
                <a:spcPct val="90000"/>
              </a:lnSpc>
            </a:pPr>
            <a:r>
              <a:rPr lang="en-US" sz="2400" u="sng" dirty="0" smtClean="0">
                <a:latin typeface="Times New Roman" pitchFamily="18" charset="0"/>
                <a:cs typeface="Times New Roman" pitchFamily="18" charset="0"/>
              </a:rPr>
              <a:t>Expected requirements</a:t>
            </a:r>
            <a:r>
              <a:rPr lang="en-US" sz="2400" dirty="0" smtClean="0">
                <a:latin typeface="Times New Roman" pitchFamily="18" charset="0"/>
                <a:cs typeface="Times New Roman" pitchFamily="18" charset="0"/>
              </a:rPr>
              <a:t>:  These requirements are implicit to the product or system and may be so fundamental that the customer does not explicitly state them.</a:t>
            </a:r>
          </a:p>
          <a:p>
            <a:pPr lvl="1" algn="just">
              <a:lnSpc>
                <a:spcPct val="90000"/>
              </a:lnSpc>
            </a:pPr>
            <a:r>
              <a:rPr lang="en-US" sz="2400" u="sng" dirty="0" smtClean="0">
                <a:latin typeface="Times New Roman" pitchFamily="18" charset="0"/>
                <a:cs typeface="Times New Roman" pitchFamily="18" charset="0"/>
              </a:rPr>
              <a:t>Exciting requirements</a:t>
            </a:r>
            <a:r>
              <a:rPr lang="en-US" sz="2400" dirty="0" smtClean="0">
                <a:latin typeface="Times New Roman" pitchFamily="18" charset="0"/>
                <a:cs typeface="Times New Roman" pitchFamily="18" charset="0"/>
              </a:rPr>
              <a:t>: These requirements are for features that go beyond the customer's expectations and prove to be very satisfying when present.</a:t>
            </a:r>
          </a:p>
          <a:p>
            <a:pPr>
              <a:buFont typeface="Wingdings" pitchFamily="2" charset="2"/>
              <a:buChar char="v"/>
            </a:pPr>
            <a:endParaRPr lang="en-US" b="1"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639762"/>
          </a:xfrm>
        </p:spPr>
        <p:txBody>
          <a:bodyPr/>
          <a:lstStyle/>
          <a:p>
            <a:r>
              <a:rPr lang="en-US" dirty="0" smtClean="0"/>
              <a:t>Conti…</a:t>
            </a:r>
            <a:endParaRPr lang="en-US" dirty="0"/>
          </a:p>
        </p:txBody>
      </p:sp>
      <p:sp>
        <p:nvSpPr>
          <p:cNvPr id="3" name="Content Placeholder 2"/>
          <p:cNvSpPr>
            <a:spLocks noGrp="1"/>
          </p:cNvSpPr>
          <p:nvPr>
            <p:ph sz="quarter" idx="1"/>
          </p:nvPr>
        </p:nvSpPr>
        <p:spPr>
          <a:xfrm>
            <a:off x="228600" y="1066800"/>
            <a:ext cx="7924800" cy="5791200"/>
          </a:xfrm>
        </p:spPr>
        <p:txBody>
          <a:bodyPr>
            <a:normAutofit/>
          </a:bodyPr>
          <a:lstStyle/>
          <a:p>
            <a:pPr>
              <a:buFont typeface="Wingdings" pitchFamily="2" charset="2"/>
              <a:buChar char="v"/>
            </a:pPr>
            <a:r>
              <a:rPr lang="en-US" b="1" dirty="0" smtClean="0">
                <a:latin typeface="Times New Roman" pitchFamily="18" charset="0"/>
                <a:cs typeface="Times New Roman" pitchFamily="18" charset="0"/>
              </a:rPr>
              <a:t>Elicitation Work Products</a:t>
            </a:r>
          </a:p>
          <a:p>
            <a:pPr algn="just">
              <a:buNone/>
            </a:pPr>
            <a:r>
              <a:rPr lang="en-US" dirty="0" smtClean="0">
                <a:latin typeface="Times New Roman" pitchFamily="18" charset="0"/>
                <a:cs typeface="Times New Roman" pitchFamily="18" charset="0"/>
              </a:rPr>
              <a:t>   The work products will vary depending on the system, but should include one or more of the following items.</a:t>
            </a:r>
            <a:endParaRPr lang="en-US" b="1" dirty="0" smtClean="0">
              <a:latin typeface="Times New Roman" pitchFamily="18" charset="0"/>
              <a:cs typeface="Times New Roman" pitchFamily="18" charset="0"/>
            </a:endParaRPr>
          </a:p>
          <a:p>
            <a:pPr algn="just">
              <a:lnSpc>
                <a:spcPct val="90000"/>
              </a:lnSpc>
            </a:pPr>
            <a:r>
              <a:rPr lang="en-US" dirty="0" smtClean="0">
                <a:latin typeface="Times New Roman" pitchFamily="18" charset="0"/>
                <a:cs typeface="Times New Roman" pitchFamily="18" charset="0"/>
              </a:rPr>
              <a:t>A statement of need and feasibility</a:t>
            </a:r>
          </a:p>
          <a:p>
            <a:pPr algn="just">
              <a:lnSpc>
                <a:spcPct val="90000"/>
              </a:lnSpc>
            </a:pPr>
            <a:r>
              <a:rPr lang="en-US" dirty="0" smtClean="0">
                <a:latin typeface="Times New Roman" pitchFamily="18" charset="0"/>
                <a:cs typeface="Times New Roman" pitchFamily="18" charset="0"/>
              </a:rPr>
              <a:t>A bounded statement of scope for the system or product</a:t>
            </a:r>
          </a:p>
          <a:p>
            <a:pPr algn="just">
              <a:lnSpc>
                <a:spcPct val="90000"/>
              </a:lnSpc>
            </a:pPr>
            <a:r>
              <a:rPr lang="en-US" dirty="0" smtClean="0">
                <a:latin typeface="Times New Roman" pitchFamily="18" charset="0"/>
                <a:cs typeface="Times New Roman" pitchFamily="18" charset="0"/>
              </a:rPr>
              <a:t>A list of customers, users, and other stakeholders who participated in requirements elicitation</a:t>
            </a:r>
          </a:p>
          <a:p>
            <a:pPr algn="just">
              <a:lnSpc>
                <a:spcPct val="90000"/>
              </a:lnSpc>
            </a:pPr>
            <a:r>
              <a:rPr lang="en-US" dirty="0" smtClean="0">
                <a:latin typeface="Times New Roman" pitchFamily="18" charset="0"/>
                <a:cs typeface="Times New Roman" pitchFamily="18" charset="0"/>
              </a:rPr>
              <a:t>A description of the system's technical environment</a:t>
            </a:r>
          </a:p>
          <a:p>
            <a:pPr algn="just">
              <a:lnSpc>
                <a:spcPct val="90000"/>
              </a:lnSpc>
            </a:pPr>
            <a:r>
              <a:rPr lang="en-US" dirty="0" smtClean="0">
                <a:latin typeface="Times New Roman" pitchFamily="18" charset="0"/>
                <a:cs typeface="Times New Roman" pitchFamily="18" charset="0"/>
              </a:rPr>
              <a:t>A list of requirements (organized by function) and the domain constraints that apply to each</a:t>
            </a:r>
          </a:p>
          <a:p>
            <a:pPr algn="just">
              <a:lnSpc>
                <a:spcPct val="90000"/>
              </a:lnSpc>
            </a:pPr>
            <a:r>
              <a:rPr lang="en-US" dirty="0" smtClean="0">
                <a:latin typeface="Times New Roman" pitchFamily="18" charset="0"/>
                <a:cs typeface="Times New Roman" pitchFamily="18" charset="0"/>
              </a:rPr>
              <a:t>A set of preliminary </a:t>
            </a:r>
            <a:r>
              <a:rPr lang="en-US" u="sng" dirty="0" smtClean="0">
                <a:latin typeface="Times New Roman" pitchFamily="18" charset="0"/>
                <a:cs typeface="Times New Roman" pitchFamily="18" charset="0"/>
              </a:rPr>
              <a:t>usage scenarios</a:t>
            </a:r>
            <a:r>
              <a:rPr lang="en-US" dirty="0" smtClean="0">
                <a:latin typeface="Times New Roman" pitchFamily="18" charset="0"/>
                <a:cs typeface="Times New Roman" pitchFamily="18" charset="0"/>
              </a:rPr>
              <a:t> (in the form of use cases) that provide insight into the use of the system or product under different operating conditions</a:t>
            </a:r>
          </a:p>
          <a:p>
            <a:pPr algn="just">
              <a:lnSpc>
                <a:spcPct val="90000"/>
              </a:lnSpc>
            </a:pPr>
            <a:r>
              <a:rPr lang="en-US" dirty="0" smtClean="0">
                <a:latin typeface="Times New Roman" pitchFamily="18" charset="0"/>
                <a:cs typeface="Times New Roman" pitchFamily="18" charset="0"/>
              </a:rPr>
              <a:t>Any </a:t>
            </a:r>
            <a:r>
              <a:rPr lang="en-US" u="sng" dirty="0" smtClean="0">
                <a:latin typeface="Times New Roman" pitchFamily="18" charset="0"/>
                <a:cs typeface="Times New Roman" pitchFamily="18" charset="0"/>
              </a:rPr>
              <a:t>prototypes</a:t>
            </a:r>
            <a:r>
              <a:rPr lang="en-US" dirty="0" smtClean="0">
                <a:latin typeface="Times New Roman" pitchFamily="18" charset="0"/>
                <a:cs typeface="Times New Roman" pitchFamily="18" charset="0"/>
              </a:rPr>
              <a:t> developed to better define requirements</a:t>
            </a:r>
          </a:p>
          <a:p>
            <a:pPr>
              <a:buFont typeface="Courier New" pitchFamily="49" charset="0"/>
              <a:buChar char="o"/>
            </a:pPr>
            <a:endParaRPr lang="en-US" b="1"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05800" cy="914400"/>
          </a:xfrm>
        </p:spPr>
        <p:txBody>
          <a:bodyPr/>
          <a:lstStyle/>
          <a:p>
            <a:pPr algn="ctr"/>
            <a:r>
              <a:rPr lang="en-US" b="1" dirty="0" smtClean="0">
                <a:latin typeface="Times New Roman" pitchFamily="18" charset="0"/>
                <a:cs typeface="Times New Roman" pitchFamily="18" charset="0"/>
              </a:rPr>
              <a:t>Developing Use Cases</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7924800" cy="5638800"/>
          </a:xfrm>
        </p:spPr>
        <p:txBody>
          <a:bodyPr>
            <a:normAutofit lnSpcReduction="10000"/>
          </a:bodyPr>
          <a:lstStyle/>
          <a:p>
            <a:pPr algn="just"/>
            <a:r>
              <a:rPr lang="en-US" dirty="0" smtClean="0">
                <a:latin typeface="Times New Roman" pitchFamily="18" charset="0"/>
                <a:cs typeface="Times New Roman" pitchFamily="18" charset="0"/>
              </a:rPr>
              <a:t>As requirements are gathered as part of informal meetings, FAST, or QFD, the software engineer (analyst) can create a set of scenarios that identify a thread of usage for the system to be constructed. </a:t>
            </a:r>
          </a:p>
          <a:p>
            <a:pPr algn="just"/>
            <a:r>
              <a:rPr lang="en-US" dirty="0" smtClean="0">
                <a:latin typeface="Times New Roman" pitchFamily="18" charset="0"/>
                <a:cs typeface="Times New Roman" pitchFamily="18" charset="0"/>
              </a:rPr>
              <a:t>The scenarios, often called </a:t>
            </a:r>
            <a:r>
              <a:rPr lang="en-US" i="1" dirty="0" smtClean="0">
                <a:latin typeface="Times New Roman" pitchFamily="18" charset="0"/>
                <a:cs typeface="Times New Roman" pitchFamily="18" charset="0"/>
              </a:rPr>
              <a:t>use-cases [JAC92], provide</a:t>
            </a:r>
          </a:p>
          <a:p>
            <a:pPr algn="just"/>
            <a:r>
              <a:rPr lang="en-US" dirty="0" smtClean="0">
                <a:latin typeface="Times New Roman" pitchFamily="18" charset="0"/>
                <a:cs typeface="Times New Roman" pitchFamily="18" charset="0"/>
              </a:rPr>
              <a:t>a description of how the system will be used.</a:t>
            </a:r>
          </a:p>
          <a:p>
            <a:pPr algn="just"/>
            <a:r>
              <a:rPr lang="en-US" dirty="0" smtClean="0">
                <a:latin typeface="Times New Roman" pitchFamily="18" charset="0"/>
                <a:cs typeface="Times New Roman" pitchFamily="18" charset="0"/>
              </a:rPr>
              <a:t>Step One – Define the set of actors that will be involved in the story</a:t>
            </a:r>
          </a:p>
          <a:p>
            <a:pPr lvl="1" algn="just"/>
            <a:r>
              <a:rPr lang="en-US" sz="2400" dirty="0" smtClean="0">
                <a:latin typeface="Times New Roman" pitchFamily="18" charset="0"/>
                <a:cs typeface="Times New Roman" pitchFamily="18" charset="0"/>
              </a:rPr>
              <a:t>Actors are people, devices, or other systems that use the system or product within the context of the function and behavior that is to be described</a:t>
            </a:r>
          </a:p>
          <a:p>
            <a:pPr lvl="1" algn="just"/>
            <a:r>
              <a:rPr lang="en-US" sz="2400" dirty="0" smtClean="0">
                <a:latin typeface="Times New Roman" pitchFamily="18" charset="0"/>
                <a:cs typeface="Times New Roman" pitchFamily="18" charset="0"/>
              </a:rPr>
              <a:t>Actors are anything that communicate with the system or product and that are external to the system itself</a:t>
            </a:r>
          </a:p>
          <a:p>
            <a:pPr algn="just"/>
            <a:r>
              <a:rPr lang="en-US" dirty="0" smtClean="0">
                <a:latin typeface="Times New Roman" pitchFamily="18" charset="0"/>
                <a:cs typeface="Times New Roman" pitchFamily="18" charset="0"/>
              </a:rPr>
              <a:t>Step Two – Develop use cases, where each one answers a set of questions</a:t>
            </a:r>
          </a:p>
          <a:p>
            <a:pPr>
              <a:buNone/>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Times New Roman" pitchFamily="18" charset="0"/>
                <a:cs typeface="Times New Roman" pitchFamily="18" charset="0"/>
              </a:rPr>
              <a:t>Questions Commonly Answered by a Use Case</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7924800" cy="5257800"/>
          </a:xfrm>
        </p:spPr>
        <p:txBody>
          <a:bodyPr>
            <a:normAutofit fontScale="92500"/>
          </a:bodyPr>
          <a:lstStyle/>
          <a:p>
            <a:pPr marL="514350" indent="-514350" algn="just">
              <a:lnSpc>
                <a:spcPct val="80000"/>
              </a:lnSpc>
              <a:buFont typeface="+mj-lt"/>
              <a:buAutoNum type="arabicPeriod"/>
            </a:pPr>
            <a:r>
              <a:rPr lang="en-US" sz="2600" dirty="0" smtClean="0">
                <a:latin typeface="Times New Roman" pitchFamily="18" charset="0"/>
                <a:cs typeface="Times New Roman" pitchFamily="18" charset="0"/>
              </a:rPr>
              <a:t>Who is the primary actor(s), the secondary actor(s)?</a:t>
            </a:r>
          </a:p>
          <a:p>
            <a:pPr marL="514350" indent="-514350" algn="just">
              <a:lnSpc>
                <a:spcPct val="80000"/>
              </a:lnSpc>
              <a:buFont typeface="+mj-lt"/>
              <a:buAutoNum type="arabicPeriod"/>
            </a:pPr>
            <a:r>
              <a:rPr lang="en-US" sz="2600" dirty="0" smtClean="0">
                <a:latin typeface="Times New Roman" pitchFamily="18" charset="0"/>
                <a:cs typeface="Times New Roman" pitchFamily="18" charset="0"/>
              </a:rPr>
              <a:t>What are the actor’s goals?</a:t>
            </a:r>
          </a:p>
          <a:p>
            <a:pPr marL="514350" indent="-514350" algn="just">
              <a:lnSpc>
                <a:spcPct val="80000"/>
              </a:lnSpc>
              <a:buFont typeface="+mj-lt"/>
              <a:buAutoNum type="arabicPeriod"/>
            </a:pPr>
            <a:r>
              <a:rPr lang="en-US" sz="2600" dirty="0" smtClean="0">
                <a:latin typeface="Times New Roman" pitchFamily="18" charset="0"/>
                <a:cs typeface="Times New Roman" pitchFamily="18" charset="0"/>
              </a:rPr>
              <a:t>What preconditions should exist before the scenario begins?</a:t>
            </a:r>
          </a:p>
          <a:p>
            <a:pPr marL="514350" indent="-514350" algn="just">
              <a:lnSpc>
                <a:spcPct val="80000"/>
              </a:lnSpc>
              <a:buFont typeface="+mj-lt"/>
              <a:buAutoNum type="arabicPeriod"/>
            </a:pPr>
            <a:r>
              <a:rPr lang="en-US" sz="2600" dirty="0" smtClean="0">
                <a:latin typeface="Times New Roman" pitchFamily="18" charset="0"/>
                <a:cs typeface="Times New Roman" pitchFamily="18" charset="0"/>
              </a:rPr>
              <a:t>What main tasks or functions are performed by the actor?</a:t>
            </a:r>
          </a:p>
          <a:p>
            <a:pPr marL="514350" indent="-514350" algn="just">
              <a:lnSpc>
                <a:spcPct val="80000"/>
              </a:lnSpc>
              <a:buFont typeface="+mj-lt"/>
              <a:buAutoNum type="arabicPeriod"/>
            </a:pPr>
            <a:r>
              <a:rPr lang="en-US" sz="2600" dirty="0" smtClean="0">
                <a:latin typeface="Times New Roman" pitchFamily="18" charset="0"/>
                <a:cs typeface="Times New Roman" pitchFamily="18" charset="0"/>
              </a:rPr>
              <a:t>What exceptions might be considered as the scenario is described?</a:t>
            </a:r>
          </a:p>
          <a:p>
            <a:pPr marL="514350" indent="-514350" algn="just">
              <a:lnSpc>
                <a:spcPct val="80000"/>
              </a:lnSpc>
              <a:buFont typeface="+mj-lt"/>
              <a:buAutoNum type="arabicPeriod"/>
            </a:pPr>
            <a:r>
              <a:rPr lang="en-US" sz="2600" dirty="0" smtClean="0">
                <a:latin typeface="Times New Roman" pitchFamily="18" charset="0"/>
                <a:cs typeface="Times New Roman" pitchFamily="18" charset="0"/>
              </a:rPr>
              <a:t>What variations in the actor’s interaction are possible?</a:t>
            </a:r>
          </a:p>
          <a:p>
            <a:pPr marL="514350" indent="-514350" algn="just">
              <a:lnSpc>
                <a:spcPct val="80000"/>
              </a:lnSpc>
              <a:buFont typeface="+mj-lt"/>
              <a:buAutoNum type="arabicPeriod"/>
            </a:pPr>
            <a:r>
              <a:rPr lang="en-US" sz="2600" dirty="0" smtClean="0">
                <a:latin typeface="Times New Roman" pitchFamily="18" charset="0"/>
                <a:cs typeface="Times New Roman" pitchFamily="18" charset="0"/>
              </a:rPr>
              <a:t>What system information will the actor acquire, produce, or change?</a:t>
            </a:r>
          </a:p>
          <a:p>
            <a:pPr marL="514350" indent="-514350" algn="just">
              <a:lnSpc>
                <a:spcPct val="80000"/>
              </a:lnSpc>
              <a:buFont typeface="+mj-lt"/>
              <a:buAutoNum type="arabicPeriod"/>
            </a:pPr>
            <a:r>
              <a:rPr lang="en-US" sz="2600" dirty="0" smtClean="0">
                <a:latin typeface="Times New Roman" pitchFamily="18" charset="0"/>
                <a:cs typeface="Times New Roman" pitchFamily="18" charset="0"/>
              </a:rPr>
              <a:t>Will the actor have to inform the system about changes in the external environment?</a:t>
            </a:r>
          </a:p>
          <a:p>
            <a:pPr marL="514350" indent="-514350" algn="just">
              <a:lnSpc>
                <a:spcPct val="80000"/>
              </a:lnSpc>
              <a:buFont typeface="+mj-lt"/>
              <a:buAutoNum type="arabicPeriod"/>
            </a:pPr>
            <a:r>
              <a:rPr lang="en-US" sz="2600" dirty="0" smtClean="0">
                <a:latin typeface="Times New Roman" pitchFamily="18" charset="0"/>
                <a:cs typeface="Times New Roman" pitchFamily="18" charset="0"/>
              </a:rPr>
              <a:t>What information does the actor desire from the system?</a:t>
            </a:r>
          </a:p>
          <a:p>
            <a:pPr marL="514350" indent="-514350" algn="just">
              <a:lnSpc>
                <a:spcPct val="80000"/>
              </a:lnSpc>
              <a:buFont typeface="+mj-lt"/>
              <a:buAutoNum type="arabicPeriod"/>
            </a:pPr>
            <a:r>
              <a:rPr lang="en-US" sz="2600" dirty="0" smtClean="0">
                <a:latin typeface="Times New Roman" pitchFamily="18" charset="0"/>
                <a:cs typeface="Times New Roman" pitchFamily="18" charset="0"/>
              </a:rPr>
              <a:t>Does the actor wish to be informed about unexpected changes?</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96200" cy="762000"/>
          </a:xfrm>
        </p:spPr>
        <p:txBody>
          <a:bodyPr>
            <a:normAutofit/>
          </a:bodyPr>
          <a:lstStyle/>
          <a:p>
            <a:pPr algn="ctr"/>
            <a:r>
              <a:rPr lang="en-US" b="1" dirty="0" smtClean="0">
                <a:latin typeface="Times New Roman" pitchFamily="18" charset="0"/>
                <a:cs typeface="Times New Roman" pitchFamily="18" charset="0"/>
              </a:rPr>
              <a:t>Building Analysis Model</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7924800" cy="6019800"/>
          </a:xfrm>
        </p:spPr>
        <p:txBody>
          <a:bodyPr>
            <a:noAutofit/>
          </a:bodyPr>
          <a:lstStyle/>
          <a:p>
            <a:pPr algn="just">
              <a:lnSpc>
                <a:spcPct val="90000"/>
              </a:lnSpc>
            </a:pPr>
            <a:r>
              <a:rPr lang="en-US" dirty="0" smtClean="0">
                <a:latin typeface="Times New Roman" pitchFamily="18" charset="0"/>
                <a:cs typeface="Times New Roman" pitchFamily="18" charset="0"/>
              </a:rPr>
              <a:t>Scenario-based elements</a:t>
            </a:r>
          </a:p>
          <a:p>
            <a:pPr lvl="1" algn="just">
              <a:lnSpc>
                <a:spcPct val="90000"/>
              </a:lnSpc>
            </a:pPr>
            <a:r>
              <a:rPr lang="en-US" sz="2400" dirty="0" smtClean="0">
                <a:latin typeface="Times New Roman" pitchFamily="18" charset="0"/>
                <a:cs typeface="Times New Roman" pitchFamily="18" charset="0"/>
              </a:rPr>
              <a:t>Describe the system from the user's point of view using scenarios that are depicted in use cases and activity diagrams</a:t>
            </a:r>
          </a:p>
          <a:p>
            <a:pPr algn="just">
              <a:lnSpc>
                <a:spcPct val="90000"/>
              </a:lnSpc>
            </a:pPr>
            <a:r>
              <a:rPr lang="en-US" dirty="0" smtClean="0">
                <a:latin typeface="Times New Roman" pitchFamily="18" charset="0"/>
                <a:cs typeface="Times New Roman" pitchFamily="18" charset="0"/>
              </a:rPr>
              <a:t>Class-based elements</a:t>
            </a:r>
          </a:p>
          <a:p>
            <a:pPr lvl="1" algn="just">
              <a:lnSpc>
                <a:spcPct val="90000"/>
              </a:lnSpc>
            </a:pPr>
            <a:r>
              <a:rPr lang="en-US" sz="2400" dirty="0" smtClean="0">
                <a:latin typeface="Times New Roman" pitchFamily="18" charset="0"/>
                <a:cs typeface="Times New Roman" pitchFamily="18" charset="0"/>
              </a:rPr>
              <a:t>Identify the domain classes for the objects manipulated by the actors, the attributes of these classes, and how they interact with one another; they utilize class diagrams to do this</a:t>
            </a:r>
          </a:p>
          <a:p>
            <a:pPr algn="just">
              <a:lnSpc>
                <a:spcPct val="90000"/>
              </a:lnSpc>
            </a:pPr>
            <a:r>
              <a:rPr lang="en-US" dirty="0" smtClean="0">
                <a:latin typeface="Times New Roman" pitchFamily="18" charset="0"/>
                <a:cs typeface="Times New Roman" pitchFamily="18" charset="0"/>
              </a:rPr>
              <a:t>Behavioral elements</a:t>
            </a:r>
          </a:p>
          <a:p>
            <a:pPr lvl="1" algn="just">
              <a:lnSpc>
                <a:spcPct val="90000"/>
              </a:lnSpc>
            </a:pPr>
            <a:r>
              <a:rPr lang="en-US" sz="2400" dirty="0" smtClean="0">
                <a:latin typeface="Times New Roman" pitchFamily="18" charset="0"/>
                <a:cs typeface="Times New Roman" pitchFamily="18" charset="0"/>
              </a:rPr>
              <a:t>Use state diagrams to represent the state of the system, the events that cause the system to change state, and the actions that are taken as a result of a particular event; can also be applied to each class in the system</a:t>
            </a:r>
          </a:p>
          <a:p>
            <a:pPr algn="just">
              <a:buNone/>
            </a:pPr>
            <a:endParaRPr lang="en-US"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lnSpc>
                <a:spcPct val="90000"/>
              </a:lnSpc>
            </a:pPr>
            <a:r>
              <a:rPr lang="en-US" dirty="0" smtClean="0">
                <a:latin typeface="Times New Roman" pitchFamily="18" charset="0"/>
                <a:cs typeface="Times New Roman" pitchFamily="18" charset="0"/>
              </a:rPr>
              <a:t>Flow-oriented elements</a:t>
            </a:r>
          </a:p>
          <a:p>
            <a:pPr lvl="1" algn="just">
              <a:lnSpc>
                <a:spcPct val="90000"/>
              </a:lnSpc>
            </a:pPr>
            <a:r>
              <a:rPr lang="en-US" sz="2400" dirty="0" smtClean="0">
                <a:latin typeface="Times New Roman" pitchFamily="18" charset="0"/>
                <a:cs typeface="Times New Roman" pitchFamily="18" charset="0"/>
              </a:rPr>
              <a:t>Use data flow diagrams to show the input data that comes into a system, what functions are applied to that data to do transformations, and what resulting output data are produced</a:t>
            </a:r>
          </a:p>
          <a:p>
            <a:pPr>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14400"/>
          </a:xfrm>
        </p:spPr>
        <p:txBody>
          <a:bodyPr>
            <a:normAutofit fontScale="90000"/>
          </a:bodyPr>
          <a:lstStyle/>
          <a:p>
            <a:pPr algn="ctr"/>
            <a:r>
              <a:rPr lang="en-US" dirty="0" smtClean="0">
                <a:latin typeface="Times New Roman" pitchFamily="18" charset="0"/>
                <a:cs typeface="Times New Roman" pitchFamily="18" charset="0"/>
              </a:rPr>
              <a:t>THE ELEMENTS OF THE ANALYSIS MODEL</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066800"/>
            <a:ext cx="7924800" cy="5791200"/>
          </a:xfrm>
        </p:spPr>
        <p:txBody>
          <a:bodyPr>
            <a:noAutofit/>
          </a:bodyPr>
          <a:lstStyle/>
          <a:p>
            <a:pPr algn="just"/>
            <a:r>
              <a:rPr lang="en-US" dirty="0" smtClean="0">
                <a:latin typeface="Times New Roman" pitchFamily="18" charset="0"/>
                <a:cs typeface="Times New Roman" pitchFamily="18" charset="0"/>
              </a:rPr>
              <a:t>The analysis model must achieve three primary objectives: </a:t>
            </a:r>
          </a:p>
          <a:p>
            <a:pPr marL="0" indent="0" algn="just">
              <a:buNone/>
            </a:pPr>
            <a:r>
              <a:rPr lang="en-US" dirty="0" smtClean="0">
                <a:latin typeface="Times New Roman" pitchFamily="18" charset="0"/>
                <a:cs typeface="Times New Roman" pitchFamily="18" charset="0"/>
              </a:rPr>
              <a:t>(1) to describe what the customer requires.</a:t>
            </a:r>
          </a:p>
          <a:p>
            <a:pPr marL="0" indent="0" algn="just">
              <a:buNone/>
            </a:pPr>
            <a:r>
              <a:rPr lang="en-US" dirty="0" smtClean="0">
                <a:latin typeface="Times New Roman" pitchFamily="18" charset="0"/>
                <a:cs typeface="Times New Roman" pitchFamily="18" charset="0"/>
              </a:rPr>
              <a:t> (2) to establish a basis for the creation of a software design, and</a:t>
            </a:r>
          </a:p>
          <a:p>
            <a:pPr marL="0" indent="0" algn="just">
              <a:buNone/>
            </a:pPr>
            <a:r>
              <a:rPr lang="en-US" dirty="0" smtClean="0">
                <a:latin typeface="Times New Roman" pitchFamily="18" charset="0"/>
                <a:cs typeface="Times New Roman" pitchFamily="18" charset="0"/>
              </a:rPr>
              <a:t>(3) to define a set of requirements that can be validated once the software is built. </a:t>
            </a:r>
          </a:p>
          <a:p>
            <a:pPr algn="just"/>
            <a:r>
              <a:rPr lang="en-US" dirty="0" smtClean="0">
                <a:latin typeface="Times New Roman" pitchFamily="18" charset="0"/>
                <a:cs typeface="Times New Roman" pitchFamily="18" charset="0"/>
              </a:rPr>
              <a:t>To accomplish these objectives, the analysis model derived during structured analysis takes the form illustrated in Figure 13.</a:t>
            </a:r>
          </a:p>
          <a:p>
            <a:pPr algn="just"/>
            <a:r>
              <a:rPr lang="en-US" dirty="0" smtClean="0">
                <a:latin typeface="Times New Roman" pitchFamily="18" charset="0"/>
                <a:cs typeface="Times New Roman" pitchFamily="18" charset="0"/>
              </a:rPr>
              <a:t>At the core of the model lies the </a:t>
            </a:r>
            <a:r>
              <a:rPr lang="en-US" i="1" dirty="0" smtClean="0">
                <a:latin typeface="Times New Roman" pitchFamily="18" charset="0"/>
                <a:cs typeface="Times New Roman" pitchFamily="18" charset="0"/>
              </a:rPr>
              <a:t>data dictionary—a repository that contains descriptions </a:t>
            </a:r>
            <a:r>
              <a:rPr lang="en-US" dirty="0" smtClean="0">
                <a:latin typeface="Times New Roman" pitchFamily="18" charset="0"/>
                <a:cs typeface="Times New Roman" pitchFamily="18" charset="0"/>
              </a:rPr>
              <a:t>of all data objects consumed or produced by the software.</a:t>
            </a:r>
          </a:p>
          <a:p>
            <a:pPr algn="just"/>
            <a:r>
              <a:rPr lang="en-US" dirty="0" smtClean="0">
                <a:latin typeface="Times New Roman" pitchFamily="18" charset="0"/>
                <a:cs typeface="Times New Roman" pitchFamily="18" charset="0"/>
              </a:rPr>
              <a:t> Three different diagrams surround the core.</a:t>
            </a:r>
          </a:p>
          <a:p>
            <a:pPr algn="just">
              <a:buNone/>
            </a:pPr>
            <a:endParaRPr lang="en-US"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96200" cy="7921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400"/>
            <a:ext cx="7848600" cy="5715000"/>
          </a:xfrm>
        </p:spPr>
        <p:txBody>
          <a:bodyPr/>
          <a:lstStyle/>
          <a:p>
            <a:pPr algn="just"/>
            <a:r>
              <a:rPr lang="en-US" dirty="0" smtClean="0">
                <a:latin typeface="Times New Roman" pitchFamily="18" charset="0"/>
                <a:cs typeface="Times New Roman" pitchFamily="18" charset="0"/>
              </a:rPr>
              <a:t> The </a:t>
            </a:r>
            <a:r>
              <a:rPr lang="en-US" i="1" dirty="0" smtClean="0">
                <a:latin typeface="Times New Roman" pitchFamily="18" charset="0"/>
                <a:cs typeface="Times New Roman" pitchFamily="18" charset="0"/>
              </a:rPr>
              <a:t>entity relation diagram (ERD) depicts relationships </a:t>
            </a:r>
            <a:r>
              <a:rPr lang="en-US" dirty="0" smtClean="0">
                <a:latin typeface="Times New Roman" pitchFamily="18" charset="0"/>
                <a:cs typeface="Times New Roman" pitchFamily="18" charset="0"/>
              </a:rPr>
              <a:t>between data objects. </a:t>
            </a:r>
          </a:p>
          <a:p>
            <a:pPr algn="just"/>
            <a:r>
              <a:rPr lang="en-US" dirty="0" smtClean="0">
                <a:latin typeface="Times New Roman" pitchFamily="18" charset="0"/>
                <a:cs typeface="Times New Roman" pitchFamily="18" charset="0"/>
              </a:rPr>
              <a:t>The ERD is the notation that is used to conduct the data  modeling activity.</a:t>
            </a:r>
          </a:p>
          <a:p>
            <a:pPr algn="just"/>
            <a:r>
              <a:rPr lang="en-US" dirty="0" smtClean="0">
                <a:latin typeface="Times New Roman" pitchFamily="18" charset="0"/>
                <a:cs typeface="Times New Roman" pitchFamily="18" charset="0"/>
              </a:rPr>
              <a:t> The attributes of each data object noted in the ERD can be described using a data object description.</a:t>
            </a:r>
          </a:p>
          <a:p>
            <a:pPr algn="just"/>
            <a:r>
              <a:rPr lang="en-US"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data flow diagram (DFD) serves two purposes: </a:t>
            </a:r>
            <a:endParaRPr lang="en-US" i="1" dirty="0" smtClean="0">
              <a:latin typeface="Times New Roman" pitchFamily="18" charset="0"/>
              <a:cs typeface="Times New Roman" pitchFamily="18" charset="0"/>
            </a:endParaRPr>
          </a:p>
          <a:p>
            <a:pPr marL="457200" indent="-457200" algn="just">
              <a:buAutoNum type="arabicParenBoth"/>
            </a:pPr>
            <a:r>
              <a:rPr lang="en-US" i="1" dirty="0">
                <a:latin typeface="Times New Roman" pitchFamily="18" charset="0"/>
                <a:cs typeface="Times New Roman" pitchFamily="18" charset="0"/>
              </a:rPr>
              <a:t>T</a:t>
            </a:r>
            <a:r>
              <a:rPr lang="en-US" i="1" dirty="0" smtClean="0">
                <a:latin typeface="Times New Roman" pitchFamily="18" charset="0"/>
                <a:cs typeface="Times New Roman" pitchFamily="18" charset="0"/>
              </a:rPr>
              <a:t>o </a:t>
            </a:r>
            <a:r>
              <a:rPr lang="en-US" i="1" dirty="0" smtClean="0">
                <a:latin typeface="Times New Roman" pitchFamily="18" charset="0"/>
                <a:cs typeface="Times New Roman" pitchFamily="18" charset="0"/>
              </a:rPr>
              <a:t>provide an indication of </a:t>
            </a:r>
            <a:r>
              <a:rPr lang="en-US" dirty="0" smtClean="0">
                <a:latin typeface="Times New Roman" pitchFamily="18" charset="0"/>
                <a:cs typeface="Times New Roman" pitchFamily="18" charset="0"/>
              </a:rPr>
              <a:t>how data are transformed as they move through the system and </a:t>
            </a:r>
            <a:endParaRPr lang="en-US" dirty="0" smtClean="0">
              <a:latin typeface="Times New Roman" pitchFamily="18" charset="0"/>
              <a:cs typeface="Times New Roman" pitchFamily="18" charset="0"/>
            </a:endParaRPr>
          </a:p>
          <a:p>
            <a:pPr marL="457200" indent="-457200" algn="just">
              <a:buAutoNum type="arabicParenBoth"/>
            </a:pP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o </a:t>
            </a:r>
            <a:r>
              <a:rPr lang="en-US" dirty="0" smtClean="0">
                <a:latin typeface="Times New Roman" pitchFamily="18" charset="0"/>
                <a:cs typeface="Times New Roman" pitchFamily="18" charset="0"/>
              </a:rPr>
              <a:t>depict the functions (and sub functions) that transform the data flow.</a:t>
            </a:r>
          </a:p>
          <a:p>
            <a:pPr algn="just"/>
            <a:r>
              <a:rPr lang="en-US"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state transition diagram (STD) indicates how the system behaves as a consequence </a:t>
            </a:r>
            <a:r>
              <a:rPr lang="en-US" dirty="0" smtClean="0">
                <a:latin typeface="Times New Roman" pitchFamily="18" charset="0"/>
                <a:cs typeface="Times New Roman" pitchFamily="18" charset="0"/>
              </a:rPr>
              <a:t>of external events.</a:t>
            </a:r>
            <a:endParaRPr lang="en-US"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l="30489" t="15635" r="23778" b="23388"/>
          <a:stretch>
            <a:fillRect/>
          </a:stretch>
        </p:blipFill>
        <p:spPr bwMode="auto">
          <a:xfrm>
            <a:off x="1066800" y="0"/>
            <a:ext cx="6629400" cy="5943600"/>
          </a:xfrm>
          <a:prstGeom prst="rect">
            <a:avLst/>
          </a:prstGeom>
          <a:noFill/>
          <a:ln w="9525">
            <a:noFill/>
            <a:miter lim="800000"/>
            <a:headEnd/>
            <a:tailEnd/>
          </a:ln>
          <a:effectLst/>
        </p:spPr>
      </p:pic>
      <p:sp>
        <p:nvSpPr>
          <p:cNvPr id="5" name="Rectangle 4"/>
          <p:cNvSpPr/>
          <p:nvPr/>
        </p:nvSpPr>
        <p:spPr>
          <a:xfrm>
            <a:off x="1524000" y="6019800"/>
            <a:ext cx="54864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Figure 13:The structure of analysis model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838200"/>
          </a:xfrm>
        </p:spPr>
        <p:txBody>
          <a:bodyPr/>
          <a:lstStyle/>
          <a:p>
            <a:r>
              <a:rPr lang="en-US"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sp>
        <p:nvSpPr>
          <p:cNvPr id="3" name="Content Placeholder 2"/>
          <p:cNvSpPr>
            <a:spLocks noGrp="1"/>
          </p:cNvSpPr>
          <p:nvPr>
            <p:ph sz="quarter" idx="1"/>
          </p:nvPr>
        </p:nvSpPr>
        <p:spPr>
          <a:xfrm>
            <a:off x="228600" y="838200"/>
            <a:ext cx="7848600" cy="6019800"/>
          </a:xfrm>
        </p:spPr>
        <p:txBody>
          <a:bodyPr/>
          <a:lstStyle/>
          <a:p>
            <a:pPr algn="just"/>
            <a:r>
              <a:rPr lang="en-US" dirty="0" smtClean="0">
                <a:latin typeface="Times New Roman" pitchFamily="18" charset="0"/>
                <a:cs typeface="Times New Roman" pitchFamily="18" charset="0"/>
              </a:rPr>
              <a:t>In theory, therefore, the failure rate curve for software should take the form of the “idealized curve” shown in Figure 2. Undiscovered defects will cause high failure rates early in the life of a program.</a:t>
            </a:r>
          </a:p>
          <a:p>
            <a:pPr algn="just"/>
            <a:endParaRPr lang="en-US" dirty="0" smtClean="0">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2"/>
          <a:srcRect l="28893" t="21889" r="32410" b="42150"/>
          <a:stretch>
            <a:fillRect/>
          </a:stretch>
        </p:blipFill>
        <p:spPr bwMode="auto">
          <a:xfrm>
            <a:off x="3048000" y="2362200"/>
            <a:ext cx="5105400" cy="3886200"/>
          </a:xfrm>
          <a:prstGeom prst="rect">
            <a:avLst/>
          </a:prstGeom>
          <a:noFill/>
          <a:ln w="9525">
            <a:noFill/>
            <a:miter lim="800000"/>
            <a:headEnd/>
            <a:tailEnd/>
          </a:ln>
          <a:effectLst/>
        </p:spPr>
      </p:pic>
      <p:sp>
        <p:nvSpPr>
          <p:cNvPr id="5" name="Rectangle 4"/>
          <p:cNvSpPr/>
          <p:nvPr/>
        </p:nvSpPr>
        <p:spPr>
          <a:xfrm>
            <a:off x="3505200" y="5943600"/>
            <a:ext cx="4572000" cy="646331"/>
          </a:xfrm>
          <a:prstGeom prst="rect">
            <a:avLst/>
          </a:prstGeom>
        </p:spPr>
        <p:txBody>
          <a:bodyPr>
            <a:spAutoFit/>
          </a:bodyPr>
          <a:lstStyle/>
          <a:p>
            <a:pPr algn="ctr"/>
            <a:r>
              <a:rPr lang="en-US" dirty="0" smtClean="0"/>
              <a:t>FIGURE 2 .Idealized and actual failure curves for software</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dirty="0" smtClean="0">
                <a:latin typeface="Times New Roman" pitchFamily="18" charset="0"/>
                <a:cs typeface="Times New Roman" pitchFamily="18" charset="0"/>
              </a:rPr>
              <a:t>Requirements Analysis and Negotiation</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143000"/>
            <a:ext cx="7848600" cy="5715000"/>
          </a:xfrm>
        </p:spPr>
        <p:txBody>
          <a:bodyPr/>
          <a:lstStyle/>
          <a:p>
            <a:pPr algn="just"/>
            <a:r>
              <a:rPr lang="en-US" dirty="0" smtClean="0">
                <a:latin typeface="Times New Roman" pitchFamily="18" charset="0"/>
                <a:cs typeface="Times New Roman" pitchFamily="18" charset="0"/>
              </a:rPr>
              <a:t>Once requirements have been gathered, the work products noted earlier form the basis for </a:t>
            </a:r>
            <a:r>
              <a:rPr lang="en-US" i="1" dirty="0" smtClean="0">
                <a:latin typeface="Times New Roman" pitchFamily="18" charset="0"/>
                <a:cs typeface="Times New Roman" pitchFamily="18" charset="0"/>
              </a:rPr>
              <a:t>requirements analysis.</a:t>
            </a:r>
          </a:p>
          <a:p>
            <a:pPr algn="just"/>
            <a:r>
              <a:rPr lang="en-US" dirty="0" smtClean="0">
                <a:latin typeface="Times New Roman" pitchFamily="18" charset="0"/>
                <a:cs typeface="Times New Roman" pitchFamily="18" charset="0"/>
              </a:rPr>
              <a:t>Examines requirements for consistency, omissions, and ambiguity; and ranks requirements based on the needs of customers/users.</a:t>
            </a:r>
          </a:p>
          <a:p>
            <a:pPr algn="just"/>
            <a:r>
              <a:rPr lang="en-US" dirty="0" smtClean="0">
                <a:latin typeface="Times New Roman" pitchFamily="18" charset="0"/>
                <a:cs typeface="Times New Roman" pitchFamily="18" charset="0"/>
              </a:rPr>
              <a:t>As the requirements analysis activity commences, the following questions are asked and answered:</a:t>
            </a:r>
          </a:p>
          <a:p>
            <a:pPr algn="just"/>
            <a:r>
              <a:rPr lang="en-US" dirty="0" smtClean="0">
                <a:latin typeface="Times New Roman" pitchFamily="18" charset="0"/>
                <a:cs typeface="Times New Roman" pitchFamily="18" charset="0"/>
              </a:rPr>
              <a:t>Is each requirement consistent with the overall objective for the system/product?</a:t>
            </a:r>
          </a:p>
          <a:p>
            <a:pPr algn="just"/>
            <a:r>
              <a:rPr lang="en-US" dirty="0" smtClean="0">
                <a:latin typeface="Times New Roman" pitchFamily="18" charset="0"/>
                <a:cs typeface="Times New Roman" pitchFamily="18" charset="0"/>
              </a:rPr>
              <a:t>Have all requirements been specified at the proper level of abstraction? That is, do some requirements provide a level of technical detail that is inappropriate at this stage?</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39762"/>
          </a:xfrm>
        </p:spPr>
        <p:txBody>
          <a:bodyPr/>
          <a:lstStyle/>
          <a:p>
            <a:r>
              <a:rPr lang="en-US" dirty="0" smtClean="0"/>
              <a:t>Conti…</a:t>
            </a:r>
            <a:endParaRPr lang="en-US" dirty="0"/>
          </a:p>
        </p:txBody>
      </p:sp>
      <p:sp>
        <p:nvSpPr>
          <p:cNvPr id="3" name="Content Placeholder 2"/>
          <p:cNvSpPr>
            <a:spLocks noGrp="1"/>
          </p:cNvSpPr>
          <p:nvPr>
            <p:ph sz="quarter" idx="1"/>
          </p:nvPr>
        </p:nvSpPr>
        <p:spPr>
          <a:xfrm>
            <a:off x="0" y="838200"/>
            <a:ext cx="8153400" cy="6019800"/>
          </a:xfrm>
        </p:spPr>
        <p:txBody>
          <a:bodyPr>
            <a:noAutofit/>
          </a:bodyPr>
          <a:lstStyle/>
          <a:p>
            <a:pPr algn="just"/>
            <a:r>
              <a:rPr lang="en-US" dirty="0" smtClean="0">
                <a:latin typeface="Times New Roman" pitchFamily="18" charset="0"/>
                <a:cs typeface="Times New Roman" pitchFamily="18" charset="0"/>
              </a:rPr>
              <a:t>Is the requirement really necessary or does it represent an add-on feature that may not be essential to the objective of the system?</a:t>
            </a:r>
          </a:p>
          <a:p>
            <a:pPr algn="just"/>
            <a:r>
              <a:rPr lang="en-US" dirty="0" smtClean="0">
                <a:latin typeface="Times New Roman" pitchFamily="18" charset="0"/>
                <a:cs typeface="Times New Roman" pitchFamily="18" charset="0"/>
              </a:rPr>
              <a:t>Is each requirement bounded and unambiguous?</a:t>
            </a:r>
          </a:p>
          <a:p>
            <a:pPr algn="just"/>
            <a:r>
              <a:rPr lang="en-US" dirty="0" smtClean="0">
                <a:latin typeface="Times New Roman" pitchFamily="18" charset="0"/>
                <a:cs typeface="Times New Roman" pitchFamily="18" charset="0"/>
              </a:rPr>
              <a:t>Does each requirement have attribution? That is, is a source (generally, a specific individual) noted for each requirement?</a:t>
            </a:r>
          </a:p>
          <a:p>
            <a:pPr algn="just"/>
            <a:r>
              <a:rPr lang="en-US" dirty="0" smtClean="0">
                <a:latin typeface="Times New Roman" pitchFamily="18" charset="0"/>
                <a:cs typeface="Times New Roman" pitchFamily="18" charset="0"/>
              </a:rPr>
              <a:t>Do any requirements conflict with other requirements?</a:t>
            </a:r>
          </a:p>
          <a:p>
            <a:pPr algn="just"/>
            <a:r>
              <a:rPr lang="en-US" dirty="0" smtClean="0">
                <a:latin typeface="Times New Roman" pitchFamily="18" charset="0"/>
                <a:cs typeface="Times New Roman" pitchFamily="18" charset="0"/>
              </a:rPr>
              <a:t>Is each requirement achievable in the technical environment that will house the system or product?</a:t>
            </a:r>
          </a:p>
          <a:p>
            <a:pPr algn="just"/>
            <a:r>
              <a:rPr lang="en-US" dirty="0" smtClean="0">
                <a:latin typeface="Times New Roman" pitchFamily="18" charset="0"/>
                <a:cs typeface="Times New Roman" pitchFamily="18" charset="0"/>
              </a:rPr>
              <a:t>Is each requirement testable, once implemented?</a:t>
            </a:r>
          </a:p>
          <a:p>
            <a:pPr algn="just"/>
            <a:r>
              <a:rPr lang="en-US" dirty="0" smtClean="0">
                <a:latin typeface="Times New Roman" pitchFamily="18" charset="0"/>
                <a:cs typeface="Times New Roman" pitchFamily="18" charset="0"/>
              </a:rPr>
              <a:t>During negotiation, the software engineer reconciles the conflicts between what the customer wants and what can be achieved given limited business resources.</a:t>
            </a:r>
          </a:p>
          <a:p>
            <a:pPr marL="0" indent="0" algn="just">
              <a:buNone/>
            </a:pP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algn="ctr"/>
            <a:r>
              <a:rPr lang="en-US" sz="2800" b="1" dirty="0" smtClean="0">
                <a:latin typeface="Times New Roman" pitchFamily="18" charset="0"/>
                <a:cs typeface="Times New Roman" pitchFamily="18" charset="0"/>
              </a:rPr>
              <a:t>Conti…</a:t>
            </a:r>
            <a:endParaRPr lang="en-US" sz="28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143000"/>
            <a:ext cx="7848600" cy="5715000"/>
          </a:xfrm>
        </p:spPr>
        <p:txBody>
          <a:bodyPr/>
          <a:lstStyle/>
          <a:p>
            <a:pPr algn="just"/>
            <a:r>
              <a:rPr lang="en-US" dirty="0" smtClean="0">
                <a:latin typeface="Times New Roman" panose="02020603050405020304" pitchFamily="18" charset="0"/>
                <a:cs typeface="Times New Roman" panose="02020603050405020304" pitchFamily="18" charset="0"/>
              </a:rPr>
              <a:t>Requirements are ranked (i.e., prioritized) by the customers, users, and other stakeholders.</a:t>
            </a:r>
          </a:p>
          <a:p>
            <a:pPr algn="just"/>
            <a:r>
              <a:rPr lang="en-US" dirty="0" smtClean="0">
                <a:latin typeface="Times New Roman" panose="02020603050405020304" pitchFamily="18" charset="0"/>
                <a:cs typeface="Times New Roman" panose="02020603050405020304" pitchFamily="18" charset="0"/>
              </a:rPr>
              <a:t>Risks associated with each requirement are identified and analyzed.</a:t>
            </a:r>
          </a:p>
          <a:p>
            <a:pPr algn="just"/>
            <a:r>
              <a:rPr lang="en-US" dirty="0" smtClean="0">
                <a:latin typeface="Times New Roman" panose="02020603050405020304" pitchFamily="18" charset="0"/>
                <a:cs typeface="Times New Roman" panose="02020603050405020304" pitchFamily="18" charset="0"/>
              </a:rPr>
              <a:t>Rough guesses of development effort are made and used to assess the impact of each requirement on project cost and delivery time.</a:t>
            </a:r>
          </a:p>
          <a:p>
            <a:pPr algn="just"/>
            <a:r>
              <a:rPr lang="en-US" dirty="0" smtClean="0">
                <a:latin typeface="Times New Roman" panose="02020603050405020304" pitchFamily="18" charset="0"/>
                <a:cs typeface="Times New Roman" panose="02020603050405020304" pitchFamily="18" charset="0"/>
              </a:rPr>
              <a:t>Using an iterative approach, requirements are eliminated, combined and/or modified so that each party achieves some measure of satisfaction.</a:t>
            </a:r>
          </a:p>
          <a:p>
            <a:endParaRPr lang="en-US" dirty="0" smtClean="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02" y="365126"/>
            <a:ext cx="8302849" cy="781095"/>
          </a:xfrm>
        </p:spPr>
        <p:txBody>
          <a:bodyPr>
            <a:normAutofit/>
          </a:bodyPr>
          <a:lstStyle/>
          <a:p>
            <a:r>
              <a:rPr lang="en-US" sz="3000" dirty="0" smtClean="0">
                <a:latin typeface="Times New Roman" panose="02020603050405020304" pitchFamily="18" charset="0"/>
                <a:cs typeface="Times New Roman" panose="02020603050405020304" pitchFamily="18" charset="0"/>
              </a:rPr>
              <a:t>Conti…</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378039"/>
            <a:ext cx="7886700" cy="4798924"/>
          </a:xfrm>
        </p:spPr>
        <p:txBody>
          <a:bodyPr>
            <a:normAutofit/>
          </a:bodyPr>
          <a:lstStyle/>
          <a:p>
            <a:pPr>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The Art of Negotiation</a:t>
            </a:r>
          </a:p>
          <a:p>
            <a:pPr marL="0" indent="0">
              <a:buNone/>
            </a:pPr>
            <a:endParaRPr lang="en-US" sz="2400" b="1"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Recognize that it is not competition</a:t>
            </a:r>
          </a:p>
          <a:p>
            <a:pPr algn="just"/>
            <a:r>
              <a:rPr lang="en-US" sz="2800" dirty="0" smtClean="0">
                <a:latin typeface="Times New Roman" panose="02020603050405020304" pitchFamily="18" charset="0"/>
                <a:cs typeface="Times New Roman" panose="02020603050405020304" pitchFamily="18" charset="0"/>
              </a:rPr>
              <a:t>Map out a strategy</a:t>
            </a:r>
          </a:p>
          <a:p>
            <a:pPr algn="just"/>
            <a:r>
              <a:rPr lang="en-US" sz="2800" dirty="0" smtClean="0">
                <a:latin typeface="Times New Roman" panose="02020603050405020304" pitchFamily="18" charset="0"/>
                <a:cs typeface="Times New Roman" panose="02020603050405020304" pitchFamily="18" charset="0"/>
              </a:rPr>
              <a:t>Listen actively</a:t>
            </a:r>
          </a:p>
          <a:p>
            <a:pPr algn="just"/>
            <a:r>
              <a:rPr lang="en-US" sz="2800" dirty="0" smtClean="0">
                <a:latin typeface="Times New Roman" panose="02020603050405020304" pitchFamily="18" charset="0"/>
                <a:cs typeface="Times New Roman" panose="02020603050405020304" pitchFamily="18" charset="0"/>
              </a:rPr>
              <a:t>Focus on the other party’s interests</a:t>
            </a:r>
          </a:p>
          <a:p>
            <a:pPr algn="just"/>
            <a:r>
              <a:rPr lang="en-US" sz="2800" dirty="0" smtClean="0">
                <a:latin typeface="Times New Roman" panose="02020603050405020304" pitchFamily="18" charset="0"/>
                <a:cs typeface="Times New Roman" panose="02020603050405020304" pitchFamily="18" charset="0"/>
              </a:rPr>
              <a:t>Don’t let it get personal</a:t>
            </a:r>
          </a:p>
          <a:p>
            <a:pPr algn="just"/>
            <a:r>
              <a:rPr lang="en-US" sz="2800" dirty="0" smtClean="0">
                <a:latin typeface="Times New Roman" panose="02020603050405020304" pitchFamily="18" charset="0"/>
                <a:cs typeface="Times New Roman" panose="02020603050405020304" pitchFamily="18" charset="0"/>
              </a:rPr>
              <a:t>Be creative</a:t>
            </a:r>
          </a:p>
          <a:p>
            <a:pPr algn="just"/>
            <a:r>
              <a:rPr lang="en-US" sz="2800" dirty="0" smtClean="0">
                <a:latin typeface="Times New Roman" panose="02020603050405020304" pitchFamily="18" charset="0"/>
                <a:cs typeface="Times New Roman" panose="02020603050405020304" pitchFamily="18" charset="0"/>
              </a:rPr>
              <a:t>Be ready to commit</a:t>
            </a:r>
          </a:p>
          <a:p>
            <a:pPr marL="0" indent="0">
              <a:buNone/>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009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pPr algn="ctr"/>
            <a:r>
              <a:rPr lang="en-US" b="1" dirty="0" smtClean="0">
                <a:latin typeface="Times New Roman" panose="02020603050405020304" pitchFamily="18" charset="0"/>
                <a:cs typeface="Times New Roman" panose="02020603050405020304" pitchFamily="18" charset="0"/>
              </a:rPr>
              <a:t>V</a:t>
            </a:r>
            <a:r>
              <a:rPr lang="en-US" sz="3000" b="1" dirty="0" smtClean="0">
                <a:latin typeface="Times New Roman" panose="02020603050405020304" pitchFamily="18" charset="0"/>
                <a:cs typeface="Times New Roman" panose="02020603050405020304" pitchFamily="18" charset="0"/>
              </a:rPr>
              <a:t>alidating requirements</a:t>
            </a: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90600"/>
            <a:ext cx="7772400" cy="5483352"/>
          </a:xfrm>
        </p:spPr>
        <p:txBody>
          <a:bodyPr>
            <a:normAutofit/>
          </a:bodyPr>
          <a:lstStyle/>
          <a:p>
            <a:pPr algn="just"/>
            <a:r>
              <a:rPr lang="en-US" dirty="0" smtClean="0">
                <a:latin typeface="Times New Roman" panose="02020603050405020304" pitchFamily="18" charset="0"/>
                <a:cs typeface="Times New Roman" panose="02020603050405020304" pitchFamily="18" charset="0"/>
              </a:rPr>
              <a:t>During validation, the work products produced as a result of requirements engineering are assessed for quality.</a:t>
            </a:r>
          </a:p>
          <a:p>
            <a:pPr algn="just"/>
            <a:r>
              <a:rPr lang="en-US" dirty="0" smtClean="0">
                <a:latin typeface="Times New Roman" panose="02020603050405020304" pitchFamily="18" charset="0"/>
                <a:cs typeface="Times New Roman" panose="02020603050405020304" pitchFamily="18" charset="0"/>
              </a:rPr>
              <a:t>The specification is examined to ensure that.</a:t>
            </a:r>
          </a:p>
          <a:p>
            <a:pPr lvl="1" algn="just"/>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ll </a:t>
            </a:r>
            <a:r>
              <a:rPr lang="en-US" sz="2400" dirty="0" smtClean="0">
                <a:latin typeface="Times New Roman" panose="02020603050405020304" pitchFamily="18" charset="0"/>
                <a:cs typeface="Times New Roman" panose="02020603050405020304" pitchFamily="18" charset="0"/>
              </a:rPr>
              <a:t>software requirements have been stated unambiguously, inconsistencies, omissions, and errors have been detected and corrected.</a:t>
            </a:r>
          </a:p>
          <a:p>
            <a:pPr lvl="1" algn="just"/>
            <a:r>
              <a:rPr lang="en-US" sz="2400" dirty="0" smtClean="0">
                <a:latin typeface="Times New Roman" panose="02020603050405020304" pitchFamily="18" charset="0"/>
                <a:cs typeface="Times New Roman" panose="02020603050405020304" pitchFamily="18" charset="0"/>
              </a:rPr>
              <a:t>The work products conform to the standards established for the process, the project, and the product.</a:t>
            </a:r>
          </a:p>
          <a:p>
            <a:pPr algn="just"/>
            <a:r>
              <a:rPr lang="en-US" dirty="0" smtClean="0">
                <a:latin typeface="Times New Roman" panose="02020603050405020304" pitchFamily="18" charset="0"/>
                <a:cs typeface="Times New Roman" panose="02020603050405020304" pitchFamily="18" charset="0"/>
              </a:rPr>
              <a:t>The formal technical review serves as the primary requirements validation mechanism</a:t>
            </a:r>
          </a:p>
          <a:p>
            <a:pPr lvl="1" algn="just"/>
            <a:r>
              <a:rPr lang="en-US" sz="2400" dirty="0" smtClean="0">
                <a:latin typeface="Times New Roman" panose="02020603050405020304" pitchFamily="18" charset="0"/>
                <a:cs typeface="Times New Roman" panose="02020603050405020304" pitchFamily="18" charset="0"/>
              </a:rPr>
              <a:t>Members include software engineers, customers, users, and other stakeholders.</a:t>
            </a:r>
          </a:p>
          <a:p>
            <a:endParaRPr lang="en-US" dirty="0"/>
          </a:p>
        </p:txBody>
      </p:sp>
    </p:spTree>
    <p:extLst>
      <p:ext uri="{BB962C8B-B14F-4D97-AF65-F5344CB8AC3E}">
        <p14:creationId xmlns:p14="http://schemas.microsoft.com/office/powerpoint/2010/main" val="30585361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92" y="365126"/>
            <a:ext cx="8418758" cy="473074"/>
          </a:xfrm>
        </p:spPr>
        <p:txBody>
          <a:bodyPr>
            <a:noAutofit/>
          </a:bodyPr>
          <a:lstStyle/>
          <a:p>
            <a:r>
              <a:rPr lang="en-US" dirty="0" smtClean="0">
                <a:latin typeface="Times New Roman" panose="02020603050405020304" pitchFamily="18" charset="0"/>
                <a:cs typeface="Times New Roman" panose="02020603050405020304" pitchFamily="18" charset="0"/>
              </a:rPr>
              <a:t>Conti…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14400"/>
            <a:ext cx="7848600" cy="5943600"/>
          </a:xfrm>
        </p:spPr>
        <p:txBody>
          <a:bodyPr>
            <a:normAutofit/>
          </a:bodyPr>
          <a:lstStyle/>
          <a:p>
            <a:pPr>
              <a:buFont typeface="Wingdings" panose="05000000000000000000" pitchFamily="2" charset="2"/>
              <a:buChar char="v"/>
            </a:pPr>
            <a:r>
              <a:rPr lang="en-US" b="1" dirty="0" smtClean="0">
                <a:latin typeface="Times New Roman" pitchFamily="18" charset="0"/>
                <a:cs typeface="Times New Roman" pitchFamily="18" charset="0"/>
              </a:rPr>
              <a:t>Questions to ask when Validating Requirements</a:t>
            </a:r>
          </a:p>
          <a:p>
            <a:pPr>
              <a:buNone/>
            </a:pPr>
            <a:endParaRPr lang="en-US" b="1" dirty="0" smtClean="0">
              <a:latin typeface="Times New Roman" pitchFamily="18" charset="0"/>
              <a:cs typeface="Times New Roman" pitchFamily="18" charset="0"/>
            </a:endParaRPr>
          </a:p>
          <a:p>
            <a:pPr algn="just">
              <a:lnSpc>
                <a:spcPct val="80000"/>
              </a:lnSpc>
            </a:pPr>
            <a:r>
              <a:rPr lang="en-US" sz="2400" dirty="0" smtClean="0">
                <a:latin typeface="Times New Roman" panose="02020603050405020304" pitchFamily="18" charset="0"/>
                <a:cs typeface="Times New Roman" panose="02020603050405020304" pitchFamily="18" charset="0"/>
              </a:rPr>
              <a:t>Is each requirement consistent with the overall objective for the system/product?</a:t>
            </a:r>
          </a:p>
          <a:p>
            <a:pPr algn="just">
              <a:lnSpc>
                <a:spcPct val="80000"/>
              </a:lnSpc>
            </a:pPr>
            <a:r>
              <a:rPr lang="en-US" sz="2400" dirty="0" smtClean="0">
                <a:latin typeface="Times New Roman" panose="02020603050405020304" pitchFamily="18" charset="0"/>
                <a:cs typeface="Times New Roman" panose="02020603050405020304" pitchFamily="18" charset="0"/>
              </a:rPr>
              <a:t>Have all requirements been specified at the proper level of abstraction? That is, do some requirements provide a level of technical detail that is inappropriate at this stage?</a:t>
            </a:r>
          </a:p>
          <a:p>
            <a:pPr algn="just">
              <a:lnSpc>
                <a:spcPct val="80000"/>
              </a:lnSpc>
            </a:pPr>
            <a:r>
              <a:rPr lang="en-US" sz="2400" dirty="0" smtClean="0">
                <a:latin typeface="Times New Roman" panose="02020603050405020304" pitchFamily="18" charset="0"/>
                <a:cs typeface="Times New Roman" panose="02020603050405020304" pitchFamily="18" charset="0"/>
              </a:rPr>
              <a:t>Is the requirement really necessary or does it represent an add-on feature that may not be essential to the objective of the system?</a:t>
            </a:r>
          </a:p>
          <a:p>
            <a:pPr algn="just">
              <a:lnSpc>
                <a:spcPct val="80000"/>
              </a:lnSpc>
            </a:pPr>
            <a:r>
              <a:rPr lang="en-US" sz="2400" dirty="0" smtClean="0">
                <a:latin typeface="Times New Roman" panose="02020603050405020304" pitchFamily="18" charset="0"/>
                <a:cs typeface="Times New Roman" panose="02020603050405020304" pitchFamily="18" charset="0"/>
              </a:rPr>
              <a:t>Is each requirement bounded and unambiguous?</a:t>
            </a:r>
          </a:p>
          <a:p>
            <a:pPr algn="just">
              <a:lnSpc>
                <a:spcPct val="80000"/>
              </a:lnSpc>
            </a:pPr>
            <a:r>
              <a:rPr lang="en-US" sz="2400" dirty="0" smtClean="0">
                <a:latin typeface="Times New Roman" panose="02020603050405020304" pitchFamily="18" charset="0"/>
                <a:cs typeface="Times New Roman" panose="02020603050405020304" pitchFamily="18" charset="0"/>
              </a:rPr>
              <a:t>Does each requirement have attribution? That is, is a source (generally, a specific individual) noted for each requirement?</a:t>
            </a:r>
          </a:p>
          <a:p>
            <a:pPr algn="just">
              <a:lnSpc>
                <a:spcPct val="80000"/>
              </a:lnSpc>
            </a:pPr>
            <a:r>
              <a:rPr lang="en-US" sz="2400" dirty="0" smtClean="0">
                <a:latin typeface="Times New Roman" panose="02020603050405020304" pitchFamily="18" charset="0"/>
                <a:cs typeface="Times New Roman" panose="02020603050405020304" pitchFamily="18" charset="0"/>
              </a:rPr>
              <a:t>Do any requirements conflict with other requirements?</a:t>
            </a:r>
          </a:p>
          <a:p>
            <a:pPr algn="just">
              <a:lnSpc>
                <a:spcPct val="80000"/>
              </a:lnSpc>
            </a:pP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705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7159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7924800" cy="5715000"/>
          </a:xfrm>
        </p:spPr>
        <p:txBody>
          <a:bodyPr>
            <a:normAutofit fontScale="92500" lnSpcReduction="20000"/>
          </a:bodyPr>
          <a:lstStyle/>
          <a:p>
            <a:pPr algn="just">
              <a:lnSpc>
                <a:spcPct val="150000"/>
              </a:lnSpc>
            </a:pPr>
            <a:r>
              <a:rPr lang="en-US" sz="2600" dirty="0" smtClean="0">
                <a:latin typeface="Times New Roman" panose="02020603050405020304" pitchFamily="18" charset="0"/>
                <a:cs typeface="Times New Roman" panose="02020603050405020304" pitchFamily="18" charset="0"/>
              </a:rPr>
              <a:t>Is each requirement achievable in the technical environment that will house the system or product?</a:t>
            </a:r>
          </a:p>
          <a:p>
            <a:pPr algn="just">
              <a:lnSpc>
                <a:spcPct val="150000"/>
              </a:lnSpc>
            </a:pPr>
            <a:r>
              <a:rPr lang="en-US" sz="2600" dirty="0" smtClean="0">
                <a:latin typeface="Times New Roman" panose="02020603050405020304" pitchFamily="18" charset="0"/>
                <a:cs typeface="Times New Roman" panose="02020603050405020304" pitchFamily="18" charset="0"/>
              </a:rPr>
              <a:t>Is each requirement testable, once implemented?</a:t>
            </a:r>
          </a:p>
          <a:p>
            <a:pPr lvl="1" algn="just">
              <a:lnSpc>
                <a:spcPct val="150000"/>
              </a:lnSpc>
            </a:pPr>
            <a:r>
              <a:rPr lang="en-US" sz="2600" dirty="0" smtClean="0">
                <a:latin typeface="Times New Roman" panose="02020603050405020304" pitchFamily="18" charset="0"/>
                <a:cs typeface="Times New Roman" panose="02020603050405020304" pitchFamily="18" charset="0"/>
              </a:rPr>
              <a:t>Approaches: Demonstration, actual test, analysis, or inspection.</a:t>
            </a:r>
          </a:p>
          <a:p>
            <a:pPr algn="just">
              <a:lnSpc>
                <a:spcPct val="150000"/>
              </a:lnSpc>
            </a:pPr>
            <a:r>
              <a:rPr lang="en-US" sz="2600" dirty="0" smtClean="0">
                <a:latin typeface="Times New Roman" panose="02020603050405020304" pitchFamily="18" charset="0"/>
                <a:cs typeface="Times New Roman" panose="02020603050405020304" pitchFamily="18" charset="0"/>
              </a:rPr>
              <a:t>Does the requirements model properly reflect the information, function, and behavior of the system to be built?</a:t>
            </a:r>
          </a:p>
          <a:p>
            <a:pPr algn="just">
              <a:lnSpc>
                <a:spcPct val="150000"/>
              </a:lnSpc>
            </a:pPr>
            <a:r>
              <a:rPr lang="en-US" sz="2600" dirty="0" smtClean="0">
                <a:latin typeface="Times New Roman" panose="02020603050405020304" pitchFamily="18" charset="0"/>
                <a:cs typeface="Times New Roman" panose="02020603050405020304" pitchFamily="18" charset="0"/>
              </a:rPr>
              <a:t>Has the requirements model been “partitioned” in a way that exposes progressively more detailed information about the system?.</a:t>
            </a:r>
          </a:p>
          <a:p>
            <a:pPr algn="just">
              <a:lnSpc>
                <a:spcPct val="80000"/>
              </a:lnSpc>
            </a:pPr>
            <a:endParaRPr lang="en-US" sz="24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973828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algn="ctr"/>
            <a:r>
              <a:rPr lang="en-US" sz="3000" b="1" dirty="0" smtClean="0">
                <a:latin typeface="Times New Roman" panose="02020603050405020304" pitchFamily="18" charset="0"/>
                <a:cs typeface="Times New Roman" panose="02020603050405020304" pitchFamily="18" charset="0"/>
              </a:rPr>
              <a:t>Data Modelling </a:t>
            </a: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143000"/>
            <a:ext cx="7696200" cy="5715000"/>
          </a:xfrm>
        </p:spPr>
        <p:txBody>
          <a:bodyPr>
            <a:normAutofit/>
          </a:bodyPr>
          <a:lstStyle/>
          <a:p>
            <a:pPr algn="just">
              <a:lnSpc>
                <a:spcPct val="150000"/>
              </a:lnSpc>
            </a:pPr>
            <a:r>
              <a:rPr lang="en-US" sz="2600" dirty="0" smtClean="0">
                <a:latin typeface="Times New Roman" pitchFamily="18" charset="0"/>
                <a:cs typeface="Times New Roman" pitchFamily="18" charset="0"/>
              </a:rPr>
              <a:t>Data modeling answers a set of specific questions that are relevant to any data processing application</a:t>
            </a:r>
          </a:p>
          <a:p>
            <a:pPr algn="just">
              <a:lnSpc>
                <a:spcPct val="150000"/>
              </a:lnSpc>
              <a:defRPr/>
            </a:pPr>
            <a:r>
              <a:rPr lang="en-US" sz="2600" dirty="0" smtClean="0">
                <a:latin typeface="Times New Roman" pitchFamily="18" charset="0"/>
                <a:cs typeface="Times New Roman" pitchFamily="18" charset="0"/>
              </a:rPr>
              <a:t>Examines </a:t>
            </a:r>
            <a:r>
              <a:rPr lang="en-US" sz="2600" b="1" dirty="0">
                <a:latin typeface="Times New Roman" pitchFamily="18" charset="0"/>
                <a:cs typeface="Times New Roman" pitchFamily="18" charset="0"/>
              </a:rPr>
              <a:t>data objects</a:t>
            </a:r>
            <a:r>
              <a:rPr lang="en-US" sz="2600" dirty="0">
                <a:latin typeface="Times New Roman" pitchFamily="18" charset="0"/>
                <a:cs typeface="Times New Roman" pitchFamily="18" charset="0"/>
              </a:rPr>
              <a:t> independently of </a:t>
            </a:r>
            <a:r>
              <a:rPr lang="en-US" sz="2600" dirty="0" smtClean="0">
                <a:latin typeface="Times New Roman" pitchFamily="18" charset="0"/>
                <a:cs typeface="Times New Roman" pitchFamily="18" charset="0"/>
              </a:rPr>
              <a:t>processing.</a:t>
            </a:r>
            <a:endParaRPr lang="en-US" sz="2600" dirty="0">
              <a:latin typeface="Times New Roman" pitchFamily="18" charset="0"/>
              <a:cs typeface="Times New Roman" pitchFamily="18" charset="0"/>
            </a:endParaRPr>
          </a:p>
          <a:p>
            <a:pPr algn="just">
              <a:lnSpc>
                <a:spcPct val="150000"/>
              </a:lnSpc>
              <a:defRPr/>
            </a:pPr>
            <a:r>
              <a:rPr lang="en-US" sz="2600" dirty="0">
                <a:latin typeface="Times New Roman" pitchFamily="18" charset="0"/>
                <a:cs typeface="Times New Roman" pitchFamily="18" charset="0"/>
              </a:rPr>
              <a:t>F</a:t>
            </a:r>
            <a:r>
              <a:rPr lang="en-US" sz="2600" dirty="0" smtClean="0">
                <a:latin typeface="Times New Roman" pitchFamily="18" charset="0"/>
                <a:cs typeface="Times New Roman" pitchFamily="18" charset="0"/>
              </a:rPr>
              <a:t>ocuses </a:t>
            </a:r>
            <a:r>
              <a:rPr lang="en-US" sz="2600" dirty="0">
                <a:latin typeface="Times New Roman" pitchFamily="18" charset="0"/>
                <a:cs typeface="Times New Roman" pitchFamily="18" charset="0"/>
              </a:rPr>
              <a:t>attention on the </a:t>
            </a:r>
            <a:r>
              <a:rPr lang="en-US" sz="2600" b="1" dirty="0">
                <a:latin typeface="Times New Roman" pitchFamily="18" charset="0"/>
                <a:cs typeface="Times New Roman" pitchFamily="18" charset="0"/>
              </a:rPr>
              <a:t>data </a:t>
            </a:r>
            <a:r>
              <a:rPr lang="en-US" sz="2600" b="1" dirty="0" smtClean="0">
                <a:latin typeface="Times New Roman" pitchFamily="18" charset="0"/>
                <a:cs typeface="Times New Roman" pitchFamily="18" charset="0"/>
              </a:rPr>
              <a:t>domain.</a:t>
            </a:r>
            <a:endParaRPr lang="en-US" sz="2600" b="1" dirty="0">
              <a:latin typeface="Times New Roman" pitchFamily="18" charset="0"/>
              <a:cs typeface="Times New Roman" pitchFamily="18" charset="0"/>
            </a:endParaRPr>
          </a:p>
          <a:p>
            <a:pPr algn="just">
              <a:lnSpc>
                <a:spcPct val="150000"/>
              </a:lnSpc>
              <a:defRPr/>
            </a:pPr>
            <a:r>
              <a:rPr lang="en-US" sz="2600" dirty="0" smtClean="0">
                <a:latin typeface="Times New Roman" pitchFamily="18" charset="0"/>
                <a:cs typeface="Times New Roman" pitchFamily="18" charset="0"/>
              </a:rPr>
              <a:t>Creates </a:t>
            </a:r>
            <a:r>
              <a:rPr lang="en-US" sz="2600" dirty="0">
                <a:latin typeface="Times New Roman" pitchFamily="18" charset="0"/>
                <a:cs typeface="Times New Roman" pitchFamily="18" charset="0"/>
              </a:rPr>
              <a:t>a model at the </a:t>
            </a:r>
            <a:r>
              <a:rPr lang="en-US" sz="2600" b="1" dirty="0">
                <a:latin typeface="Times New Roman" pitchFamily="18" charset="0"/>
                <a:cs typeface="Times New Roman" pitchFamily="18" charset="0"/>
              </a:rPr>
              <a:t>customer</a:t>
            </a:r>
            <a:r>
              <a:rPr lang="en-US" sz="2600" dirty="0">
                <a:latin typeface="Times New Roman" pitchFamily="18" charset="0"/>
                <a:cs typeface="Times New Roman" pitchFamily="18" charset="0"/>
              </a:rPr>
              <a:t>’s level of </a:t>
            </a:r>
            <a:r>
              <a:rPr lang="en-US" sz="2600" dirty="0" smtClean="0">
                <a:latin typeface="Times New Roman" pitchFamily="18" charset="0"/>
                <a:cs typeface="Times New Roman" pitchFamily="18" charset="0"/>
              </a:rPr>
              <a:t>abstraction.</a:t>
            </a:r>
            <a:endParaRPr lang="en-US" sz="2600" dirty="0">
              <a:latin typeface="Times New Roman" pitchFamily="18" charset="0"/>
              <a:cs typeface="Times New Roman" pitchFamily="18" charset="0"/>
            </a:endParaRPr>
          </a:p>
          <a:p>
            <a:pPr algn="just">
              <a:lnSpc>
                <a:spcPct val="150000"/>
              </a:lnSpc>
              <a:defRPr/>
            </a:pPr>
            <a:r>
              <a:rPr lang="en-US" sz="2600" dirty="0" smtClean="0">
                <a:latin typeface="Times New Roman" pitchFamily="18" charset="0"/>
                <a:cs typeface="Times New Roman" pitchFamily="18" charset="0"/>
              </a:rPr>
              <a:t>Indicates </a:t>
            </a:r>
            <a:r>
              <a:rPr lang="en-US" sz="2600" dirty="0">
                <a:latin typeface="Times New Roman" pitchFamily="18" charset="0"/>
                <a:cs typeface="Times New Roman" pitchFamily="18" charset="0"/>
              </a:rPr>
              <a:t>how data objects </a:t>
            </a:r>
            <a:r>
              <a:rPr lang="en-US" sz="2600" b="1" dirty="0">
                <a:latin typeface="Times New Roman" pitchFamily="18" charset="0"/>
                <a:cs typeface="Times New Roman" pitchFamily="18" charset="0"/>
              </a:rPr>
              <a:t>relate</a:t>
            </a:r>
            <a:r>
              <a:rPr lang="en-US" sz="2600" dirty="0">
                <a:latin typeface="Times New Roman" pitchFamily="18" charset="0"/>
                <a:cs typeface="Times New Roman" pitchFamily="18" charset="0"/>
              </a:rPr>
              <a:t> to one </a:t>
            </a:r>
            <a:r>
              <a:rPr lang="en-US" sz="2600" dirty="0" smtClean="0">
                <a:latin typeface="Times New Roman" pitchFamily="18" charset="0"/>
                <a:cs typeface="Times New Roman" pitchFamily="18" charset="0"/>
              </a:rPr>
              <a:t>another.</a:t>
            </a:r>
            <a:endParaRPr lang="en-US" sz="2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8228323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Data Objects, Attributes, and Relationships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600200"/>
            <a:ext cx="7848600" cy="5257800"/>
          </a:xfrm>
        </p:spPr>
        <p:txBody>
          <a:bodyPr>
            <a:noAutofit/>
          </a:bodyPr>
          <a:lstStyle/>
          <a:p>
            <a:pPr algn="just"/>
            <a:r>
              <a:rPr lang="en-US" dirty="0" smtClean="0">
                <a:latin typeface="Times New Roman" pitchFamily="18" charset="0"/>
                <a:cs typeface="Times New Roman" pitchFamily="18" charset="0"/>
              </a:rPr>
              <a:t>The data model consists of three interrelated pieces of information: </a:t>
            </a:r>
          </a:p>
          <a:p>
            <a:pPr algn="just"/>
            <a:r>
              <a:rPr lang="en-US" dirty="0" smtClean="0">
                <a:latin typeface="Times New Roman" pitchFamily="18" charset="0"/>
                <a:cs typeface="Times New Roman" pitchFamily="18" charset="0"/>
              </a:rPr>
              <a:t>The data object, the attributes that describe the data object, and the relationships that connect data objects to one another.</a:t>
            </a:r>
          </a:p>
          <a:p>
            <a:pPr algn="just">
              <a:buFont typeface="Wingdings" pitchFamily="2" charset="2"/>
              <a:buChar char="Ø"/>
            </a:pPr>
            <a:r>
              <a:rPr lang="en-US" b="1" dirty="0" smtClean="0">
                <a:latin typeface="Times New Roman" pitchFamily="18" charset="0"/>
                <a:cs typeface="Times New Roman" pitchFamily="18" charset="0"/>
              </a:rPr>
              <a:t>Data objects. </a:t>
            </a:r>
            <a:r>
              <a:rPr lang="en-US" dirty="0" smtClean="0">
                <a:latin typeface="Times New Roman" pitchFamily="18" charset="0"/>
                <a:cs typeface="Times New Roman" pitchFamily="18" charset="0"/>
              </a:rPr>
              <a:t>A data object is a representation of almost any composite information that must be understood by software.</a:t>
            </a:r>
          </a:p>
          <a:p>
            <a:pPr algn="just"/>
            <a:r>
              <a:rPr lang="en-US" dirty="0" smtClean="0">
                <a:latin typeface="Times New Roman" pitchFamily="18" charset="0"/>
                <a:cs typeface="Times New Roman" pitchFamily="18" charset="0"/>
              </a:rPr>
              <a:t>A data object can be an external entity (e.g., anything that produces or consumes information), a thing (e.g., a report or a display), an occurrence (e.g., a telephone </a:t>
            </a:r>
            <a:r>
              <a:rPr lang="en-US" dirty="0" smtClean="0">
                <a:latin typeface="Times New Roman" pitchFamily="18" charset="0"/>
                <a:cs typeface="Times New Roman" pitchFamily="18" charset="0"/>
              </a:rPr>
              <a:t>call)or </a:t>
            </a:r>
            <a:r>
              <a:rPr lang="en-US" dirty="0" smtClean="0">
                <a:latin typeface="Times New Roman" pitchFamily="18" charset="0"/>
                <a:cs typeface="Times New Roman" pitchFamily="18" charset="0"/>
              </a:rPr>
              <a:t>event (e.g., an alarm), a role (e.g., salesperson), an organizational unit (e.g., accounting department).</a:t>
            </a:r>
            <a:endParaRPr lang="en-US" dirty="0">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82000" cy="487362"/>
          </a:xfrm>
        </p:spPr>
        <p:txBody>
          <a:bodyPr>
            <a:noAutofit/>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838200"/>
            <a:ext cx="7848600" cy="6019800"/>
          </a:xfrm>
        </p:spPr>
        <p:txBody>
          <a:bodyPr/>
          <a:lstStyle/>
          <a:p>
            <a:pPr algn="just"/>
            <a:r>
              <a:rPr lang="en-US" b="1" dirty="0" smtClean="0"/>
              <a:t>Attributes. </a:t>
            </a:r>
            <a:r>
              <a:rPr lang="en-US" dirty="0" smtClean="0">
                <a:latin typeface="Times New Roman" pitchFamily="18" charset="0"/>
                <a:cs typeface="Times New Roman" pitchFamily="18" charset="0"/>
              </a:rPr>
              <a:t>Attributes define the properties of a data object and take on one of three different characteristics. </a:t>
            </a:r>
          </a:p>
          <a:p>
            <a:pPr algn="just"/>
            <a:r>
              <a:rPr lang="en-US" dirty="0" smtClean="0">
                <a:latin typeface="Times New Roman" pitchFamily="18" charset="0"/>
                <a:cs typeface="Times New Roman" pitchFamily="18" charset="0"/>
              </a:rPr>
              <a:t>They can be used to</a:t>
            </a:r>
          </a:p>
          <a:p>
            <a:pPr algn="just">
              <a:buNone/>
            </a:pPr>
            <a:r>
              <a:rPr lang="en-US" dirty="0" smtClean="0">
                <a:latin typeface="Times New Roman" pitchFamily="18" charset="0"/>
                <a:cs typeface="Times New Roman" pitchFamily="18" charset="0"/>
              </a:rPr>
              <a:t>   (1) Name an instance of the data object,</a:t>
            </a:r>
          </a:p>
          <a:p>
            <a:pPr algn="just">
              <a:buNone/>
            </a:pPr>
            <a:r>
              <a:rPr lang="en-US" dirty="0" smtClean="0">
                <a:latin typeface="Times New Roman" pitchFamily="18" charset="0"/>
                <a:cs typeface="Times New Roman" pitchFamily="18" charset="0"/>
              </a:rPr>
              <a:t>   (2) Describe the instance, or </a:t>
            </a:r>
          </a:p>
          <a:p>
            <a:pPr algn="just">
              <a:buNone/>
            </a:pPr>
            <a:r>
              <a:rPr lang="en-US" dirty="0" smtClean="0">
                <a:latin typeface="Times New Roman" pitchFamily="18" charset="0"/>
                <a:cs typeface="Times New Roman" pitchFamily="18" charset="0"/>
              </a:rPr>
              <a:t>   (3) Make reference to another instance in another table.</a:t>
            </a:r>
          </a:p>
          <a:p>
            <a:pPr algn="just"/>
            <a:r>
              <a:rPr lang="en-US" dirty="0" smtClean="0">
                <a:latin typeface="Times New Roman" pitchFamily="18" charset="0"/>
                <a:cs typeface="Times New Roman" pitchFamily="18" charset="0"/>
              </a:rPr>
              <a:t>In addition, one or more of the attributes must be defined as an </a:t>
            </a:r>
            <a:r>
              <a:rPr lang="en-US" i="1" dirty="0" smtClean="0">
                <a:latin typeface="Times New Roman" pitchFamily="18" charset="0"/>
                <a:cs typeface="Times New Roman" pitchFamily="18" charset="0"/>
              </a:rPr>
              <a:t>identifier—that is, the </a:t>
            </a:r>
            <a:r>
              <a:rPr lang="en-US" dirty="0" smtClean="0">
                <a:latin typeface="Times New Roman" pitchFamily="18" charset="0"/>
                <a:cs typeface="Times New Roman" pitchFamily="18" charset="0"/>
              </a:rPr>
              <a:t>identifier attribute becomes a "key" when we want to find an instance of the data object.</a:t>
            </a:r>
          </a:p>
          <a:p>
            <a:pPr algn="just"/>
            <a:r>
              <a:rPr lang="en-US" b="1" dirty="0" smtClean="0"/>
              <a:t>Relationships. </a:t>
            </a:r>
            <a:r>
              <a:rPr lang="en-US" dirty="0" smtClean="0">
                <a:latin typeface="Times New Roman" pitchFamily="18" charset="0"/>
                <a:cs typeface="Times New Roman" pitchFamily="18" charset="0"/>
              </a:rPr>
              <a:t>Data objects are connected to one another in different ways. Consider two data objects, book and bookstore.</a:t>
            </a:r>
          </a:p>
          <a:p>
            <a:r>
              <a:rPr lang="en-US" dirty="0" smtClean="0">
                <a:latin typeface="Times New Roman" pitchFamily="18" charset="0"/>
                <a:cs typeface="Times New Roman" pitchFamily="18" charset="0"/>
              </a:rPr>
              <a:t>Example:</a:t>
            </a:r>
            <a:r>
              <a:rPr lang="en-US" dirty="0" smtClean="0"/>
              <a:t> A bookstore orders books.</a:t>
            </a:r>
          </a:p>
          <a:p>
            <a:pPr>
              <a:buNone/>
            </a:pPr>
            <a:r>
              <a:rPr lang="en-US" dirty="0" smtClean="0"/>
              <a:t>                  A bookstore displays books</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09600"/>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5" name="Content Placeholder 4"/>
          <p:cNvSpPr>
            <a:spLocks noGrp="1"/>
          </p:cNvSpPr>
          <p:nvPr>
            <p:ph sz="quarter" idx="1"/>
          </p:nvPr>
        </p:nvSpPr>
        <p:spPr>
          <a:xfrm>
            <a:off x="228600" y="457200"/>
            <a:ext cx="8077200" cy="6477000"/>
          </a:xfrm>
        </p:spPr>
        <p:txBody>
          <a:bodyPr>
            <a:noAutofit/>
          </a:bodyPr>
          <a:lstStyle/>
          <a:p>
            <a:pPr algn="just">
              <a:lnSpc>
                <a:spcPct val="150000"/>
              </a:lnSpc>
              <a:buFont typeface="Wingdings" pitchFamily="2" charset="2"/>
              <a:buChar char="v"/>
            </a:pPr>
            <a:r>
              <a:rPr lang="en-US" b="1" dirty="0" smtClean="0">
                <a:latin typeface="Times New Roman" pitchFamily="18" charset="0"/>
                <a:cs typeface="Times New Roman" pitchFamily="18" charset="0"/>
              </a:rPr>
              <a:t>Although the industry is moving toward component-based assembly, most software continues to be custom built.</a:t>
            </a:r>
          </a:p>
          <a:p>
            <a:pPr algn="just">
              <a:lnSpc>
                <a:spcPct val="150000"/>
              </a:lnSpc>
            </a:pPr>
            <a:r>
              <a:rPr lang="en-US" dirty="0" smtClean="0">
                <a:latin typeface="Times New Roman" pitchFamily="18" charset="0"/>
                <a:cs typeface="Times New Roman" pitchFamily="18" charset="0"/>
              </a:rPr>
              <a:t>Consider the manner in which the control hardware for a computer-based product is designed and built.</a:t>
            </a:r>
          </a:p>
          <a:p>
            <a:pPr algn="just">
              <a:lnSpc>
                <a:spcPct val="150000"/>
              </a:lnSpc>
            </a:pPr>
            <a:r>
              <a:rPr lang="en-US" dirty="0" smtClean="0">
                <a:latin typeface="Times New Roman" pitchFamily="18" charset="0"/>
                <a:cs typeface="Times New Roman" pitchFamily="18" charset="0"/>
              </a:rPr>
              <a:t>The design engineer draws a simple schematic of the digital circuitry, does some fundamental analysis to assure that proper function will be achieved, and then goes to the shelf where catalogs of digital components exist.</a:t>
            </a:r>
          </a:p>
          <a:p>
            <a:pPr algn="just">
              <a:lnSpc>
                <a:spcPct val="150000"/>
              </a:lnSpc>
            </a:pPr>
            <a:r>
              <a:rPr lang="en-US" dirty="0" smtClean="0">
                <a:latin typeface="Times New Roman" pitchFamily="18" charset="0"/>
                <a:cs typeface="Times New Roman" pitchFamily="18" charset="0"/>
              </a:rPr>
              <a:t>Each integrated circuit (called an IC or a chip) has a part number, a defined and validated function, a well-defined interface, and a standard set of integration guidelines.</a:t>
            </a:r>
            <a:r>
              <a:rPr lang="en-US" sz="28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l="28893" t="14072" r="28892" b="43713"/>
          <a:stretch>
            <a:fillRect/>
          </a:stretch>
        </p:blipFill>
        <p:spPr bwMode="auto">
          <a:xfrm>
            <a:off x="838200" y="0"/>
            <a:ext cx="7010400" cy="5638800"/>
          </a:xfrm>
          <a:prstGeom prst="rect">
            <a:avLst/>
          </a:prstGeom>
          <a:noFill/>
          <a:ln w="9525">
            <a:noFill/>
            <a:miter lim="800000"/>
            <a:headEnd/>
            <a:tailEnd/>
          </a:ln>
          <a:effectLst/>
        </p:spPr>
      </p:pic>
      <p:sp>
        <p:nvSpPr>
          <p:cNvPr id="5" name="TextBox 4"/>
          <p:cNvSpPr txBox="1"/>
          <p:nvPr/>
        </p:nvSpPr>
        <p:spPr>
          <a:xfrm>
            <a:off x="2362200" y="6019800"/>
            <a:ext cx="38862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Figure14:Relationships</a:t>
            </a:r>
            <a:endParaRPr lang="en-US" b="1"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en-US" dirty="0" smtClean="0">
                <a:latin typeface="Times New Roman" pitchFamily="18" charset="0"/>
                <a:cs typeface="Times New Roman" pitchFamily="18" charset="0"/>
              </a:rPr>
              <a:t>Cardinality and Modality</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219200"/>
            <a:ext cx="7924800" cy="5410200"/>
          </a:xfrm>
        </p:spPr>
        <p:txBody>
          <a:bodyPr/>
          <a:lstStyle/>
          <a:p>
            <a:pPr algn="just">
              <a:buFont typeface="Wingdings" pitchFamily="2" charset="2"/>
              <a:buChar char="Ø"/>
            </a:pPr>
            <a:r>
              <a:rPr lang="en-US" b="1" dirty="0" smtClean="0"/>
              <a:t>Cardinality. </a:t>
            </a:r>
            <a:r>
              <a:rPr lang="en-US" dirty="0" smtClean="0">
                <a:latin typeface="Times New Roman" pitchFamily="18" charset="0"/>
                <a:cs typeface="Times New Roman" pitchFamily="18" charset="0"/>
              </a:rPr>
              <a:t>The data model must be capable of representing the number of occurrences objects in a given relationship.</a:t>
            </a:r>
          </a:p>
          <a:p>
            <a:pPr algn="just">
              <a:buNone/>
            </a:pPr>
            <a:r>
              <a:rPr lang="en-US" dirty="0" smtClean="0"/>
              <a:t>   1.One-to-one.</a:t>
            </a:r>
          </a:p>
          <a:p>
            <a:pPr algn="just">
              <a:buNone/>
            </a:pPr>
            <a:r>
              <a:rPr lang="en-US" dirty="0" smtClean="0"/>
              <a:t>   2.One-to-many.</a:t>
            </a:r>
          </a:p>
          <a:p>
            <a:pPr algn="just">
              <a:buNone/>
            </a:pPr>
            <a:r>
              <a:rPr lang="en-US" dirty="0" smtClean="0"/>
              <a:t>   3.Many-to-many</a:t>
            </a:r>
          </a:p>
          <a:p>
            <a:pPr algn="just"/>
            <a:r>
              <a:rPr lang="en-US" b="1" dirty="0" smtClean="0">
                <a:latin typeface="Times New Roman" pitchFamily="18" charset="0"/>
                <a:cs typeface="Times New Roman" pitchFamily="18" charset="0"/>
              </a:rPr>
              <a:t>Modality. </a:t>
            </a:r>
            <a:r>
              <a:rPr lang="en-US" dirty="0" smtClean="0">
                <a:latin typeface="Times New Roman" pitchFamily="18" charset="0"/>
                <a:cs typeface="Times New Roman" pitchFamily="18" charset="0"/>
              </a:rPr>
              <a:t>The modality of a relationship is 0 if there is no explicit need for the relationship to occur or the relationship is optional. </a:t>
            </a:r>
          </a:p>
          <a:p>
            <a:pPr algn="just"/>
            <a:r>
              <a:rPr lang="en-US" dirty="0" smtClean="0">
                <a:latin typeface="Times New Roman" pitchFamily="18" charset="0"/>
                <a:cs typeface="Times New Roman" pitchFamily="18" charset="0"/>
              </a:rPr>
              <a:t>The modality is 1 if an occurrence of the relationship is mandatory.</a:t>
            </a:r>
            <a:endParaRPr lang="en-US" dirty="0">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rcRect l="25798" t="42150" r="20261" b="17199"/>
          <a:stretch>
            <a:fillRect/>
          </a:stretch>
        </p:blipFill>
        <p:spPr bwMode="auto">
          <a:xfrm>
            <a:off x="1371600" y="609600"/>
            <a:ext cx="5715000" cy="4953000"/>
          </a:xfrm>
          <a:prstGeom prst="rect">
            <a:avLst/>
          </a:prstGeom>
          <a:noFill/>
          <a:ln w="9525">
            <a:noFill/>
            <a:miter lim="800000"/>
            <a:headEnd/>
            <a:tailEnd/>
          </a:ln>
          <a:effectLst/>
        </p:spPr>
      </p:pic>
      <p:sp>
        <p:nvSpPr>
          <p:cNvPr id="5" name="TextBox 4"/>
          <p:cNvSpPr txBox="1"/>
          <p:nvPr/>
        </p:nvSpPr>
        <p:spPr>
          <a:xfrm>
            <a:off x="2362200" y="5867400"/>
            <a:ext cx="4038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Figure 15:Cardinality and Modality</a:t>
            </a:r>
            <a:endParaRPr lang="en-US" b="1" dirty="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ctr"/>
            <a:r>
              <a:rPr lang="en-US" dirty="0" smtClean="0">
                <a:latin typeface="Times New Roman" pitchFamily="18" charset="0"/>
                <a:cs typeface="Times New Roman" pitchFamily="18" charset="0"/>
              </a:rPr>
              <a:t>Entity/Relationship Diagrams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143000"/>
            <a:ext cx="7772400" cy="5715000"/>
          </a:xfrm>
        </p:spPr>
        <p:txBody>
          <a:bodyPr>
            <a:normAutofit/>
          </a:bodyPr>
          <a:lstStyle/>
          <a:p>
            <a:pPr algn="just"/>
            <a:r>
              <a:rPr lang="en-US" dirty="0" smtClean="0">
                <a:latin typeface="Times New Roman" pitchFamily="18" charset="0"/>
                <a:cs typeface="Times New Roman" pitchFamily="18" charset="0"/>
              </a:rPr>
              <a:t>The object/relationship pair is the cornerstone of the data model.</a:t>
            </a:r>
          </a:p>
          <a:p>
            <a:pPr algn="just"/>
            <a:r>
              <a:rPr lang="en-US" dirty="0" smtClean="0">
                <a:latin typeface="Times New Roman" pitchFamily="18" charset="0"/>
                <a:cs typeface="Times New Roman" pitchFamily="18" charset="0"/>
              </a:rPr>
              <a:t>These pairs can be represented graphically using the entity/relationship diagram. </a:t>
            </a:r>
          </a:p>
          <a:p>
            <a:pPr algn="just"/>
            <a:r>
              <a:rPr lang="en-US" dirty="0" smtClean="0">
                <a:latin typeface="Times New Roman" pitchFamily="18" charset="0"/>
                <a:cs typeface="Times New Roman" pitchFamily="18" charset="0"/>
              </a:rPr>
              <a:t>The ERD was originally proposed by Peter Chen </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for the design of relational database systems and has been extended by others.</a:t>
            </a:r>
          </a:p>
          <a:p>
            <a:pPr algn="just"/>
            <a:r>
              <a:rPr lang="en-US" dirty="0" smtClean="0">
                <a:latin typeface="Times New Roman" pitchFamily="18" charset="0"/>
                <a:cs typeface="Times New Roman" pitchFamily="18" charset="0"/>
              </a:rPr>
              <a:t>A set of primary components are identified for the ERD: data objects, attributes, relationships, and various type indicators.</a:t>
            </a:r>
          </a:p>
          <a:p>
            <a:pPr algn="just"/>
            <a:r>
              <a:rPr lang="en-US" dirty="0" smtClean="0">
                <a:latin typeface="Times New Roman" pitchFamily="18" charset="0"/>
                <a:cs typeface="Times New Roman" pitchFamily="18" charset="0"/>
              </a:rPr>
              <a:t> The primary purpose of the ERD is to represent data objects and their relationships.</a:t>
            </a:r>
            <a:endParaRPr lang="en-US"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srcRect l="25375" t="7818" r="27720" b="34997"/>
          <a:stretch>
            <a:fillRect/>
          </a:stretch>
        </p:blipFill>
        <p:spPr bwMode="auto">
          <a:xfrm>
            <a:off x="1066800" y="228600"/>
            <a:ext cx="5943600" cy="5867400"/>
          </a:xfrm>
          <a:prstGeom prst="rect">
            <a:avLst/>
          </a:prstGeom>
          <a:noFill/>
          <a:ln w="9525">
            <a:noFill/>
            <a:miter lim="800000"/>
            <a:headEnd/>
            <a:tailEnd/>
          </a:ln>
          <a:effectLst/>
        </p:spPr>
      </p:pic>
      <p:sp>
        <p:nvSpPr>
          <p:cNvPr id="5" name="Rectangle 4"/>
          <p:cNvSpPr/>
          <p:nvPr/>
        </p:nvSpPr>
        <p:spPr>
          <a:xfrm>
            <a:off x="2286000" y="6096000"/>
            <a:ext cx="4572000" cy="369332"/>
          </a:xfrm>
          <a:prstGeom prst="rect">
            <a:avLst/>
          </a:prstGeom>
        </p:spPr>
        <p:txBody>
          <a:bodyPr>
            <a:spAutoFit/>
          </a:bodyPr>
          <a:lstStyle/>
          <a:p>
            <a:r>
              <a:rPr lang="en-US" b="1" dirty="0" smtClean="0">
                <a:latin typeface="Times New Roman" pitchFamily="18" charset="0"/>
                <a:cs typeface="Times New Roman" pitchFamily="18" charset="0"/>
              </a:rPr>
              <a:t>Figure 16:an Expanded ERD</a:t>
            </a:r>
            <a:endParaRPr lang="en-US" b="1" dirty="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ctr"/>
            <a:r>
              <a:rPr lang="en-US" dirty="0" smtClean="0">
                <a:latin typeface="Times New Roman" pitchFamily="18" charset="0"/>
                <a:cs typeface="Times New Roman" pitchFamily="18" charset="0"/>
              </a:rPr>
              <a:t>FUNCTIONAL MODELING</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14400"/>
            <a:ext cx="7848600" cy="5943600"/>
          </a:xfrm>
        </p:spPr>
        <p:txBody>
          <a:bodyPr>
            <a:normAutofit fontScale="92500" lnSpcReduction="10000"/>
          </a:bodyPr>
          <a:lstStyle/>
          <a:p>
            <a:pPr algn="just"/>
            <a:r>
              <a:rPr lang="en-US" sz="2600" dirty="0" smtClean="0">
                <a:latin typeface="Times New Roman" pitchFamily="18" charset="0"/>
                <a:cs typeface="Times New Roman" pitchFamily="18" charset="0"/>
              </a:rPr>
              <a:t>Software transforms information, and in order to accomplish this, it must perform at least three generic functions: input, processing, and output. </a:t>
            </a:r>
          </a:p>
          <a:p>
            <a:pPr algn="just"/>
            <a:r>
              <a:rPr lang="en-US" sz="2600" dirty="0" smtClean="0">
                <a:latin typeface="Times New Roman" pitchFamily="18" charset="0"/>
                <a:cs typeface="Times New Roman" pitchFamily="18" charset="0"/>
              </a:rPr>
              <a:t>When functional models of an application are created, the software engineer focuses on problem specific functions.</a:t>
            </a:r>
          </a:p>
          <a:p>
            <a:pPr algn="just"/>
            <a:r>
              <a:rPr lang="en-US" sz="2600" dirty="0" smtClean="0">
                <a:latin typeface="Times New Roman" pitchFamily="18" charset="0"/>
                <a:cs typeface="Times New Roman" pitchFamily="18" charset="0"/>
              </a:rPr>
              <a:t>The functional model begins with a single context level model (i.e., the name of the software to be built).</a:t>
            </a:r>
          </a:p>
          <a:p>
            <a:pPr algn="just">
              <a:buFont typeface="Wingdings" pitchFamily="2" charset="2"/>
              <a:buChar char="Ø"/>
            </a:pPr>
            <a:r>
              <a:rPr lang="en-US" sz="2600" b="1" dirty="0" smtClean="0">
                <a:latin typeface="Times New Roman" pitchFamily="18" charset="0"/>
                <a:cs typeface="Times New Roman" pitchFamily="18" charset="0"/>
              </a:rPr>
              <a:t>Data Flow Diagrams</a:t>
            </a:r>
          </a:p>
          <a:p>
            <a:pPr algn="just"/>
            <a:r>
              <a:rPr lang="en-US" sz="2600" dirty="0" smtClean="0">
                <a:latin typeface="Times New Roman" pitchFamily="18" charset="0"/>
                <a:cs typeface="Times New Roman" pitchFamily="18" charset="0"/>
              </a:rPr>
              <a:t>As information moves through software, it is modified by a series of transformations.</a:t>
            </a:r>
          </a:p>
          <a:p>
            <a:pPr algn="just"/>
            <a:r>
              <a:rPr lang="en-US" sz="2600" dirty="0" smtClean="0">
                <a:latin typeface="Times New Roman" pitchFamily="18" charset="0"/>
                <a:cs typeface="Times New Roman" pitchFamily="18" charset="0"/>
              </a:rPr>
              <a:t>A data flow diagram is a graphical representation that depicts information flow and the transforms that are applied as data move from input to output.</a:t>
            </a:r>
          </a:p>
          <a:p>
            <a:pPr algn="just"/>
            <a:r>
              <a:rPr lang="en-US" sz="2600" dirty="0" smtClean="0">
                <a:latin typeface="Times New Roman" pitchFamily="18" charset="0"/>
                <a:cs typeface="Times New Roman" pitchFamily="18" charset="0"/>
              </a:rPr>
              <a:t> The basic form of a data flow diagram, also known as a data flow graph or a bubble chart, is illustrated in Figure17.</a:t>
            </a:r>
            <a:endParaRPr lang="en-US" sz="2600" b="1" dirty="0">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609600"/>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7924800" cy="6019800"/>
          </a:xfrm>
        </p:spPr>
        <p:txBody>
          <a:bodyPr/>
          <a:lstStyle/>
          <a:p>
            <a:pPr>
              <a:buFont typeface="Wingdings" pitchFamily="2" charset="2"/>
              <a:buChar char="v"/>
            </a:pPr>
            <a:r>
              <a:rPr lang="en-US" b="1" dirty="0" smtClean="0">
                <a:latin typeface="Times New Roman" pitchFamily="18" charset="0"/>
                <a:cs typeface="Times New Roman" pitchFamily="18" charset="0"/>
              </a:rPr>
              <a:t>Flow Modeling Notation</a:t>
            </a:r>
          </a:p>
          <a:p>
            <a:endParaRPr lang="en-US" b="1" dirty="0">
              <a:latin typeface="Times New Roman" pitchFamily="18" charset="0"/>
              <a:cs typeface="Times New Roman" pitchFamily="18" charset="0"/>
            </a:endParaRPr>
          </a:p>
        </p:txBody>
      </p:sp>
      <p:sp>
        <p:nvSpPr>
          <p:cNvPr id="4" name="Rectangle 3"/>
          <p:cNvSpPr>
            <a:spLocks noChangeArrowheads="1"/>
          </p:cNvSpPr>
          <p:nvPr/>
        </p:nvSpPr>
        <p:spPr bwMode="auto">
          <a:xfrm>
            <a:off x="1371600" y="1600200"/>
            <a:ext cx="965200" cy="7985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5" name="Rectangle 4"/>
          <p:cNvSpPr/>
          <p:nvPr/>
        </p:nvSpPr>
        <p:spPr>
          <a:xfrm>
            <a:off x="2819400" y="1676400"/>
            <a:ext cx="2311851" cy="461665"/>
          </a:xfrm>
          <a:prstGeom prst="rect">
            <a:avLst/>
          </a:prstGeom>
        </p:spPr>
        <p:txBody>
          <a:bodyPr wrap="none">
            <a:spAutoFit/>
          </a:bodyPr>
          <a:lstStyle/>
          <a:p>
            <a:pPr>
              <a:lnSpc>
                <a:spcPct val="100000"/>
              </a:lnSpc>
              <a:defRPr/>
            </a:pPr>
            <a:r>
              <a:rPr lang="en-US" sz="2400" b="1" dirty="0" smtClean="0">
                <a:latin typeface="Times New Roman" pitchFamily="18" charset="0"/>
                <a:cs typeface="Times New Roman" pitchFamily="18" charset="0"/>
              </a:rPr>
              <a:t>  External entity</a:t>
            </a:r>
            <a:endParaRPr lang="en-US" sz="2400" b="1" dirty="0">
              <a:latin typeface="Times New Roman" pitchFamily="18" charset="0"/>
              <a:cs typeface="Times New Roman" pitchFamily="18" charset="0"/>
            </a:endParaRPr>
          </a:p>
        </p:txBody>
      </p:sp>
      <p:sp>
        <p:nvSpPr>
          <p:cNvPr id="6" name="Oval 4"/>
          <p:cNvSpPr>
            <a:spLocks noChangeArrowheads="1"/>
          </p:cNvSpPr>
          <p:nvPr/>
        </p:nvSpPr>
        <p:spPr bwMode="auto">
          <a:xfrm>
            <a:off x="1219200" y="3048000"/>
            <a:ext cx="1130300" cy="97948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p>
        </p:txBody>
      </p:sp>
      <p:sp>
        <p:nvSpPr>
          <p:cNvPr id="7" name="Rectangle 6"/>
          <p:cNvSpPr/>
          <p:nvPr/>
        </p:nvSpPr>
        <p:spPr>
          <a:xfrm>
            <a:off x="2895600" y="3200400"/>
            <a:ext cx="1322144" cy="461665"/>
          </a:xfrm>
          <a:prstGeom prst="rect">
            <a:avLst/>
          </a:prstGeom>
        </p:spPr>
        <p:txBody>
          <a:bodyPr wrap="square">
            <a:spAutoFit/>
          </a:bodyPr>
          <a:lstStyle/>
          <a:p>
            <a:pPr>
              <a:lnSpc>
                <a:spcPct val="100000"/>
              </a:lnSpc>
              <a:defRPr/>
            </a:pPr>
            <a:r>
              <a:rPr lang="en-US" sz="2400" b="1" dirty="0" smtClean="0">
                <a:latin typeface="Times New Roman" pitchFamily="18" charset="0"/>
                <a:cs typeface="Times New Roman" pitchFamily="18" charset="0"/>
              </a:rPr>
              <a:t> Process</a:t>
            </a:r>
            <a:endParaRPr lang="en-US" sz="2400" b="1" dirty="0">
              <a:latin typeface="Times New Roman" pitchFamily="18" charset="0"/>
              <a:cs typeface="Times New Roman" pitchFamily="18" charset="0"/>
            </a:endParaRPr>
          </a:p>
        </p:txBody>
      </p:sp>
      <p:sp>
        <p:nvSpPr>
          <p:cNvPr id="8" name="Line 5"/>
          <p:cNvSpPr>
            <a:spLocks noChangeShapeType="1"/>
          </p:cNvSpPr>
          <p:nvPr/>
        </p:nvSpPr>
        <p:spPr bwMode="auto">
          <a:xfrm flipV="1">
            <a:off x="1371600" y="4648200"/>
            <a:ext cx="1104900" cy="598487"/>
          </a:xfrm>
          <a:prstGeom prst="line">
            <a:avLst/>
          </a:prstGeom>
          <a:noFill/>
          <a:ln w="50800">
            <a:solidFill>
              <a:schemeClr val="tx1"/>
            </a:solidFill>
            <a:round/>
            <a:headEnd/>
            <a:tailEnd type="triangle" w="med" len="med"/>
          </a:ln>
        </p:spPr>
        <p:txBody>
          <a:bodyPr wrap="none" anchor="ctr"/>
          <a:lstStyle/>
          <a:p>
            <a:endParaRPr lang="en-US"/>
          </a:p>
        </p:txBody>
      </p:sp>
      <p:sp>
        <p:nvSpPr>
          <p:cNvPr id="9" name="Rectangle 8"/>
          <p:cNvSpPr/>
          <p:nvPr/>
        </p:nvSpPr>
        <p:spPr>
          <a:xfrm>
            <a:off x="2971800" y="4419600"/>
            <a:ext cx="1459054" cy="461665"/>
          </a:xfrm>
          <a:prstGeom prst="rect">
            <a:avLst/>
          </a:prstGeom>
        </p:spPr>
        <p:txBody>
          <a:bodyPr wrap="none">
            <a:spAutoFit/>
          </a:bodyPr>
          <a:lstStyle/>
          <a:p>
            <a:pPr>
              <a:lnSpc>
                <a:spcPct val="100000"/>
              </a:lnSpc>
              <a:defRPr/>
            </a:pPr>
            <a:r>
              <a:rPr lang="en-US" sz="2400" b="1" dirty="0" smtClean="0">
                <a:latin typeface="Times New Roman" pitchFamily="18" charset="0"/>
                <a:cs typeface="Times New Roman" pitchFamily="18" charset="0"/>
              </a:rPr>
              <a:t>Data flow</a:t>
            </a:r>
            <a:endParaRPr lang="en-US" sz="2400" b="1" dirty="0">
              <a:latin typeface="Times New Roman" pitchFamily="18" charset="0"/>
              <a:cs typeface="Times New Roman" pitchFamily="18" charset="0"/>
            </a:endParaRPr>
          </a:p>
        </p:txBody>
      </p:sp>
      <p:sp>
        <p:nvSpPr>
          <p:cNvPr id="10" name="Line 6"/>
          <p:cNvSpPr>
            <a:spLocks noChangeShapeType="1"/>
          </p:cNvSpPr>
          <p:nvPr/>
        </p:nvSpPr>
        <p:spPr bwMode="auto">
          <a:xfrm>
            <a:off x="1143000" y="5791200"/>
            <a:ext cx="1358900" cy="0"/>
          </a:xfrm>
          <a:prstGeom prst="line">
            <a:avLst/>
          </a:prstGeom>
          <a:noFill/>
          <a:ln w="50800">
            <a:solidFill>
              <a:schemeClr val="tx1"/>
            </a:solidFill>
            <a:round/>
            <a:headEnd/>
            <a:tailEnd/>
          </a:ln>
        </p:spPr>
        <p:txBody>
          <a:bodyPr wrap="none" anchor="ctr"/>
          <a:lstStyle/>
          <a:p>
            <a:endParaRPr lang="en-US"/>
          </a:p>
        </p:txBody>
      </p:sp>
      <p:sp>
        <p:nvSpPr>
          <p:cNvPr id="11" name="Line 7"/>
          <p:cNvSpPr>
            <a:spLocks noChangeShapeType="1"/>
          </p:cNvSpPr>
          <p:nvPr/>
        </p:nvSpPr>
        <p:spPr bwMode="auto">
          <a:xfrm>
            <a:off x="1143000" y="6248400"/>
            <a:ext cx="1358900" cy="0"/>
          </a:xfrm>
          <a:prstGeom prst="line">
            <a:avLst/>
          </a:prstGeom>
          <a:noFill/>
          <a:ln w="50800">
            <a:solidFill>
              <a:schemeClr val="tx1"/>
            </a:solidFill>
            <a:round/>
            <a:headEnd/>
            <a:tailEnd/>
          </a:ln>
        </p:spPr>
        <p:txBody>
          <a:bodyPr wrap="none" anchor="ctr"/>
          <a:lstStyle/>
          <a:p>
            <a:endParaRPr lang="en-US"/>
          </a:p>
        </p:txBody>
      </p:sp>
      <p:sp>
        <p:nvSpPr>
          <p:cNvPr id="12" name="Rectangle 11"/>
          <p:cNvSpPr/>
          <p:nvPr/>
        </p:nvSpPr>
        <p:spPr>
          <a:xfrm>
            <a:off x="3048000" y="5791200"/>
            <a:ext cx="1538434" cy="461665"/>
          </a:xfrm>
          <a:prstGeom prst="rect">
            <a:avLst/>
          </a:prstGeom>
        </p:spPr>
        <p:txBody>
          <a:bodyPr wrap="none">
            <a:spAutoFit/>
          </a:bodyPr>
          <a:lstStyle/>
          <a:p>
            <a:pPr>
              <a:lnSpc>
                <a:spcPct val="100000"/>
              </a:lnSpc>
              <a:defRPr/>
            </a:pPr>
            <a:r>
              <a:rPr lang="en-US" sz="2400" b="1" dirty="0" smtClean="0">
                <a:latin typeface="Times New Roman" pitchFamily="18" charset="0"/>
                <a:cs typeface="Times New Roman" pitchFamily="18" charset="0"/>
              </a:rPr>
              <a:t>Data store</a:t>
            </a:r>
            <a:endParaRPr lang="en-US" sz="2400" b="1" dirty="0">
              <a:latin typeface="Times New Roman" pitchFamily="18" charset="0"/>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srcRect l="20684" t="37524" r="19511" b="17134"/>
          <a:stretch>
            <a:fillRect/>
          </a:stretch>
        </p:blipFill>
        <p:spPr bwMode="auto">
          <a:xfrm>
            <a:off x="1066800" y="118533"/>
            <a:ext cx="6553200" cy="5825067"/>
          </a:xfrm>
          <a:prstGeom prst="rect">
            <a:avLst/>
          </a:prstGeom>
          <a:noFill/>
          <a:ln w="9525">
            <a:noFill/>
            <a:miter lim="800000"/>
            <a:headEnd/>
            <a:tailEnd/>
          </a:ln>
          <a:effectLst/>
        </p:spPr>
      </p:pic>
      <p:sp>
        <p:nvSpPr>
          <p:cNvPr id="5" name="TextBox 4"/>
          <p:cNvSpPr txBox="1"/>
          <p:nvPr/>
        </p:nvSpPr>
        <p:spPr>
          <a:xfrm>
            <a:off x="2590800" y="5943600"/>
            <a:ext cx="33528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Figure 17:Data Flow Diagram</a:t>
            </a:r>
            <a:endParaRPr lang="en-US" b="1" dirty="0">
              <a:latin typeface="Times New Roman" pitchFamily="18" charset="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85800"/>
          </a:xfrm>
        </p:spPr>
        <p:txBody>
          <a:bodyPr>
            <a:normAutofit/>
          </a:bodyPr>
          <a:lstStyle/>
          <a:p>
            <a:pPr algn="ctr"/>
            <a:r>
              <a:rPr lang="en-US" b="1" dirty="0" smtClean="0">
                <a:latin typeface="Times New Roman" pitchFamily="18" charset="0"/>
                <a:cs typeface="Times New Roman" pitchFamily="18" charset="0"/>
              </a:rPr>
              <a:t>Behavioral models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7924800" cy="5867400"/>
          </a:xfrm>
        </p:spPr>
        <p:txBody>
          <a:bodyPr>
            <a:normAutofit/>
          </a:bodyPr>
          <a:lstStyle/>
          <a:p>
            <a:pPr algn="just"/>
            <a:r>
              <a:rPr lang="en-US" dirty="0" smtClean="0">
                <a:latin typeface="Times New Roman" pitchFamily="18" charset="0"/>
                <a:cs typeface="Times New Roman" pitchFamily="18" charset="0"/>
              </a:rPr>
              <a:t>Behavioral modeling is an operational principle for all requirements analysis methods.</a:t>
            </a:r>
          </a:p>
          <a:p>
            <a:pPr algn="just"/>
            <a:r>
              <a:rPr lang="en-US" dirty="0" smtClean="0">
                <a:latin typeface="Times New Roman" pitchFamily="18" charset="0"/>
                <a:cs typeface="Times New Roman" pitchFamily="18" charset="0"/>
              </a:rPr>
              <a:t>Yet, only extended versions of structured analysis </a:t>
            </a:r>
            <a:r>
              <a:rPr lang="en-US" dirty="0" smtClean="0">
                <a:latin typeface="Times New Roman" pitchFamily="18" charset="0"/>
                <a:cs typeface="Times New Roman" pitchFamily="18" charset="0"/>
              </a:rPr>
              <a:t>provide </a:t>
            </a:r>
            <a:r>
              <a:rPr lang="en-US" dirty="0" smtClean="0">
                <a:latin typeface="Times New Roman" pitchFamily="18" charset="0"/>
                <a:cs typeface="Times New Roman" pitchFamily="18" charset="0"/>
              </a:rPr>
              <a:t>a notation for this type of modeling. </a:t>
            </a:r>
          </a:p>
          <a:p>
            <a:pPr algn="just"/>
            <a:r>
              <a:rPr lang="en-US" dirty="0" smtClean="0">
                <a:latin typeface="Times New Roman" pitchFamily="18" charset="0"/>
                <a:cs typeface="Times New Roman" pitchFamily="18" charset="0"/>
              </a:rPr>
              <a:t>The state transition diagram represents the behavior of a system by depicting its states and the events that cause the system to change state. </a:t>
            </a:r>
          </a:p>
          <a:p>
            <a:pPr algn="just"/>
            <a:r>
              <a:rPr lang="en-US" dirty="0" smtClean="0">
                <a:latin typeface="Times New Roman" pitchFamily="18" charset="0"/>
                <a:cs typeface="Times New Roman" pitchFamily="18" charset="0"/>
              </a:rPr>
              <a:t>In addition, the STD indicates what actions (e.g., process activation) are taken as a consequence of a particular event.</a:t>
            </a:r>
          </a:p>
          <a:p>
            <a:r>
              <a:rPr lang="en-US" dirty="0" smtClean="0">
                <a:latin typeface="Times New Roman" pitchFamily="18" charset="0"/>
                <a:cs typeface="Times New Roman" pitchFamily="18" charset="0"/>
              </a:rPr>
              <a:t>A state transition diagram indicates how the system moves from state to state.</a:t>
            </a:r>
          </a:p>
          <a:p>
            <a:pPr>
              <a:buNone/>
            </a:pP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a:srcRect l="25375" t="6147" r="24202" b="42150"/>
          <a:stretch>
            <a:fillRect/>
          </a:stretch>
        </p:blipFill>
        <p:spPr bwMode="auto">
          <a:xfrm>
            <a:off x="1371600" y="381000"/>
            <a:ext cx="5486400" cy="5410200"/>
          </a:xfrm>
          <a:prstGeom prst="rect">
            <a:avLst/>
          </a:prstGeom>
          <a:noFill/>
          <a:ln w="9525">
            <a:noFill/>
            <a:miter lim="800000"/>
            <a:headEnd/>
            <a:tailEnd/>
          </a:ln>
          <a:effectLst/>
        </p:spPr>
      </p:pic>
      <p:sp>
        <p:nvSpPr>
          <p:cNvPr id="5" name="Rectangle 4"/>
          <p:cNvSpPr/>
          <p:nvPr/>
        </p:nvSpPr>
        <p:spPr>
          <a:xfrm>
            <a:off x="1066800" y="5943600"/>
            <a:ext cx="5486400" cy="923330"/>
          </a:xfrm>
          <a:prstGeom prst="rect">
            <a:avLst/>
          </a:prstGeom>
        </p:spPr>
        <p:txBody>
          <a:bodyPr wrap="square">
            <a:spAutoFit/>
          </a:bodyPr>
          <a:lstStyle/>
          <a:p>
            <a:pPr algn="ctr"/>
            <a:r>
              <a:rPr lang="en-US" b="1" dirty="0" smtClean="0">
                <a:latin typeface="Times New Roman" pitchFamily="18" charset="0"/>
                <a:cs typeface="Times New Roman" pitchFamily="18" charset="0"/>
              </a:rPr>
              <a:t>Figure 18:State Transition diagram for photocopier software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685800"/>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762000"/>
            <a:ext cx="7924800" cy="6096000"/>
          </a:xfrm>
        </p:spPr>
        <p:txBody>
          <a:bodyPr/>
          <a:lstStyle/>
          <a:p>
            <a:pPr algn="just"/>
            <a:r>
              <a:rPr lang="en-US" dirty="0" smtClean="0">
                <a:latin typeface="Times New Roman" pitchFamily="18" charset="0"/>
                <a:cs typeface="Times New Roman" pitchFamily="18" charset="0"/>
              </a:rPr>
              <a:t>After each component is selected, it can be ordered off the shelf.</a:t>
            </a:r>
          </a:p>
          <a:p>
            <a:pPr algn="just"/>
            <a:r>
              <a:rPr lang="en-US" dirty="0" smtClean="0">
                <a:latin typeface="Times New Roman" pitchFamily="18" charset="0"/>
                <a:cs typeface="Times New Roman" pitchFamily="18" charset="0"/>
              </a:rPr>
              <a:t>As an engineering discipline evolves, a collection of standard design components is created.</a:t>
            </a:r>
          </a:p>
          <a:p>
            <a:pPr algn="just"/>
            <a:r>
              <a:rPr lang="en-US" dirty="0" smtClean="0">
                <a:latin typeface="Times New Roman" pitchFamily="18" charset="0"/>
                <a:cs typeface="Times New Roman" pitchFamily="18" charset="0"/>
              </a:rPr>
              <a:t> Standard screws and off-the-shelf integrated circuits are only two of thousands of standard components that are used by mechanical and electrical engineers as they design new systems. </a:t>
            </a:r>
          </a:p>
          <a:p>
            <a:pPr algn="just"/>
            <a:r>
              <a:rPr lang="en-US" dirty="0" smtClean="0">
                <a:latin typeface="Times New Roman" pitchFamily="18" charset="0"/>
                <a:cs typeface="Times New Roman" pitchFamily="18" charset="0"/>
              </a:rPr>
              <a:t>For example, today's graphical user interfaces are built using reusable components that enable the creation of graphics windows, pull-down menus, and a wide variety of interaction mechanisms. </a:t>
            </a:r>
          </a:p>
          <a:p>
            <a:pPr algn="just"/>
            <a:r>
              <a:rPr lang="en-US" dirty="0" smtClean="0">
                <a:latin typeface="Times New Roman" pitchFamily="18" charset="0"/>
                <a:cs typeface="Times New Roman" pitchFamily="18" charset="0"/>
              </a:rPr>
              <a:t>The data structure and processing detail required to build the interface are contained with a library of reusable components for interface construction</a:t>
            </a:r>
            <a:r>
              <a:rPr lang="en-US" dirty="0" smtClean="0"/>
              <a:t>.</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r>
              <a:rPr lang="en-US" b="1" dirty="0">
                <a:latin typeface="Times New Roman" pitchFamily="18" charset="0"/>
                <a:cs typeface="Times New Roman" pitchFamily="18" charset="0"/>
              </a:rPr>
              <a:t>Object-Oriented Concepts</a:t>
            </a:r>
          </a:p>
        </p:txBody>
      </p:sp>
      <p:sp>
        <p:nvSpPr>
          <p:cNvPr id="3" name="Content Placeholder 2"/>
          <p:cNvSpPr>
            <a:spLocks noGrp="1"/>
          </p:cNvSpPr>
          <p:nvPr>
            <p:ph idx="1"/>
          </p:nvPr>
        </p:nvSpPr>
        <p:spPr/>
        <p:txBody>
          <a:bodyPr/>
          <a:lstStyle/>
          <a:p>
            <a:pPr>
              <a:lnSpc>
                <a:spcPct val="150000"/>
              </a:lnSpc>
              <a:defRPr/>
            </a:pPr>
            <a:r>
              <a:rPr lang="en-US" sz="2800" b="1" dirty="0">
                <a:latin typeface="Times New Roman" panose="02020603050405020304" pitchFamily="18" charset="0"/>
                <a:cs typeface="Times New Roman" panose="02020603050405020304" pitchFamily="18" charset="0"/>
              </a:rPr>
              <a:t>Key concepts:</a:t>
            </a:r>
          </a:p>
          <a:p>
            <a:pPr lvl="1">
              <a:lnSpc>
                <a:spcPct val="150000"/>
              </a:lnSpc>
              <a:defRPr/>
            </a:pPr>
            <a:r>
              <a:rPr lang="en-US" sz="2800" dirty="0">
                <a:latin typeface="Times New Roman" panose="02020603050405020304" pitchFamily="18" charset="0"/>
                <a:cs typeface="Times New Roman" panose="02020603050405020304" pitchFamily="18" charset="0"/>
              </a:rPr>
              <a:t>Classes and objects</a:t>
            </a:r>
          </a:p>
          <a:p>
            <a:pPr lvl="1">
              <a:lnSpc>
                <a:spcPct val="150000"/>
              </a:lnSpc>
              <a:defRPr/>
            </a:pPr>
            <a:r>
              <a:rPr lang="en-US" sz="2800" dirty="0">
                <a:latin typeface="Times New Roman" panose="02020603050405020304" pitchFamily="18" charset="0"/>
                <a:cs typeface="Times New Roman" panose="02020603050405020304" pitchFamily="18" charset="0"/>
              </a:rPr>
              <a:t>Attributes and operations</a:t>
            </a:r>
          </a:p>
          <a:p>
            <a:pPr lvl="1">
              <a:lnSpc>
                <a:spcPct val="150000"/>
              </a:lnSpc>
              <a:defRPr/>
            </a:pPr>
            <a:r>
              <a:rPr lang="en-US" sz="2800" dirty="0">
                <a:latin typeface="Times New Roman" panose="02020603050405020304" pitchFamily="18" charset="0"/>
                <a:cs typeface="Times New Roman" panose="02020603050405020304" pitchFamily="18" charset="0"/>
              </a:rPr>
              <a:t>Encapsulation and instantiation</a:t>
            </a:r>
          </a:p>
          <a:p>
            <a:pPr lvl="1">
              <a:lnSpc>
                <a:spcPct val="150000"/>
              </a:lnSpc>
              <a:buNone/>
              <a:defRPr/>
            </a:pP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064183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b="1" dirty="0">
                <a:latin typeface="Times New Roman" pitchFamily="18" charset="0"/>
                <a:cs typeface="Times New Roman" pitchFamily="18" charset="0"/>
              </a:rPr>
              <a:t>Classes</a:t>
            </a:r>
          </a:p>
        </p:txBody>
      </p:sp>
      <p:sp>
        <p:nvSpPr>
          <p:cNvPr id="3" name="Content Placeholder 2"/>
          <p:cNvSpPr>
            <a:spLocks noGrp="1"/>
          </p:cNvSpPr>
          <p:nvPr>
            <p:ph idx="1"/>
          </p:nvPr>
        </p:nvSpPr>
        <p:spPr>
          <a:xfrm>
            <a:off x="228600" y="1219200"/>
            <a:ext cx="7848600" cy="5638800"/>
          </a:xfrm>
        </p:spPr>
        <p:txBody>
          <a:bodyPr>
            <a:normAutofit/>
          </a:bodyPr>
          <a:lstStyle/>
          <a:p>
            <a:pPr algn="just">
              <a:lnSpc>
                <a:spcPct val="150000"/>
              </a:lnSpc>
              <a:buFont typeface="Helvetica" pitchFamily="34" charset="0"/>
              <a:buChar char="•"/>
              <a:defRPr/>
            </a:pPr>
            <a:r>
              <a:rPr lang="en-US" dirty="0" smtClean="0">
                <a:latin typeface="Times New Roman" panose="02020603050405020304" pitchFamily="18" charset="0"/>
                <a:cs typeface="Times New Roman" panose="02020603050405020304" pitchFamily="18" charset="0"/>
              </a:rPr>
              <a:t>Object-oriented </a:t>
            </a:r>
            <a:r>
              <a:rPr lang="en-US" dirty="0">
                <a:latin typeface="Times New Roman" panose="02020603050405020304" pitchFamily="18" charset="0"/>
                <a:cs typeface="Times New Roman" panose="02020603050405020304" pitchFamily="18" charset="0"/>
              </a:rPr>
              <a:t>thinking begins with the definition of a class, often defined as:</a:t>
            </a:r>
          </a:p>
          <a:p>
            <a:pPr lvl="1" algn="just">
              <a:lnSpc>
                <a:spcPct val="150000"/>
              </a:lnSpc>
              <a:buFontTx/>
              <a:buChar char="–"/>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Template</a:t>
            </a:r>
            <a:r>
              <a:rPr lang="en-US" sz="2400" dirty="0">
                <a:latin typeface="Times New Roman" panose="02020603050405020304" pitchFamily="18" charset="0"/>
                <a:cs typeface="Times New Roman" panose="02020603050405020304" pitchFamily="18" charset="0"/>
              </a:rPr>
              <a:t>, generalized description, “blueprint” ... describing a collection of similar items</a:t>
            </a:r>
          </a:p>
          <a:p>
            <a:pPr algn="just">
              <a:lnSpc>
                <a:spcPct val="150000"/>
              </a:lnSpc>
              <a:buFont typeface="Helvetica" pitchFamily="34" charset="0"/>
              <a:buChar char="•"/>
              <a:defRPr/>
            </a:pPr>
            <a:r>
              <a:rPr lang="en-US" dirty="0" smtClean="0">
                <a:latin typeface="Times New Roman" panose="02020603050405020304" pitchFamily="18" charset="0"/>
                <a:cs typeface="Times New Roman" panose="02020603050405020304" pitchFamily="18" charset="0"/>
              </a:rPr>
              <a:t>A metaclass </a:t>
            </a:r>
            <a:r>
              <a:rPr lang="en-US" dirty="0">
                <a:latin typeface="Times New Roman" panose="02020603050405020304" pitchFamily="18" charset="0"/>
                <a:cs typeface="Times New Roman" panose="02020603050405020304" pitchFamily="18" charset="0"/>
              </a:rPr>
              <a:t>(also called a superclass) establishes a hierarchy of classes</a:t>
            </a:r>
          </a:p>
          <a:p>
            <a:pPr algn="just">
              <a:lnSpc>
                <a:spcPct val="150000"/>
              </a:lnSpc>
              <a:buFont typeface="Helvetica" pitchFamily="34" charset="0"/>
              <a:buChar char="•"/>
              <a:defRPr/>
            </a:pPr>
            <a:r>
              <a:rPr lang="en-US" dirty="0" smtClean="0">
                <a:latin typeface="Times New Roman" panose="02020603050405020304" pitchFamily="18" charset="0"/>
                <a:cs typeface="Times New Roman" panose="02020603050405020304" pitchFamily="18" charset="0"/>
              </a:rPr>
              <a:t>Once </a:t>
            </a:r>
            <a:r>
              <a:rPr lang="en-US" dirty="0">
                <a:latin typeface="Times New Roman" panose="02020603050405020304" pitchFamily="18" charset="0"/>
                <a:cs typeface="Times New Roman" panose="02020603050405020304" pitchFamily="18" charset="0"/>
              </a:rPr>
              <a:t>a class of items is defined, a specific instance of the class can be identified </a:t>
            </a:r>
          </a:p>
          <a:p>
            <a:pPr algn="just">
              <a:lnSpc>
                <a:spcPct val="150000"/>
              </a:lnSpc>
            </a:pPr>
            <a:r>
              <a:rPr lang="en-US" dirty="0" smtClean="0">
                <a:latin typeface="Times New Roman" panose="02020603050405020304" pitchFamily="18" charset="0"/>
                <a:cs typeface="Times New Roman" panose="02020603050405020304" pitchFamily="18" charset="0"/>
              </a:rPr>
              <a:t>Metaclass </a:t>
            </a:r>
            <a:r>
              <a:rPr lang="en-US" dirty="0">
                <a:latin typeface="Times New Roman" panose="02020603050405020304" pitchFamily="18" charset="0"/>
                <a:cs typeface="Times New Roman" panose="02020603050405020304" pitchFamily="18" charset="0"/>
              </a:rPr>
              <a:t>= superclass?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8064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en-US" b="1" dirty="0" smtClean="0">
                <a:latin typeface="Times New Roman" pitchFamily="18" charset="0"/>
                <a:cs typeface="Times New Roman" pitchFamily="18" charset="0"/>
              </a:rPr>
              <a:t>What is a Class?</a:t>
            </a:r>
            <a:endParaRPr lang="en-US" b="1" dirty="0">
              <a:latin typeface="Times New Roman" pitchFamily="18" charset="0"/>
              <a:cs typeface="Times New Roman" pitchFamily="18" charset="0"/>
            </a:endParaRPr>
          </a:p>
        </p:txBody>
      </p:sp>
      <p:pic>
        <p:nvPicPr>
          <p:cNvPr id="2052" name="Picture 4"/>
          <p:cNvPicPr>
            <a:picLocks noGrp="1" noChangeAspect="1" noChangeArrowheads="1"/>
          </p:cNvPicPr>
          <p:nvPr>
            <p:ph sz="quarter" idx="1"/>
          </p:nvPr>
        </p:nvPicPr>
        <p:blipFill>
          <a:blip r:embed="rId2"/>
          <a:srcRect l="30065" t="39032" r="40356" b="21769"/>
          <a:stretch>
            <a:fillRect/>
          </a:stretch>
        </p:blipFill>
        <p:spPr bwMode="auto">
          <a:xfrm>
            <a:off x="0" y="1905000"/>
            <a:ext cx="4953000" cy="4572000"/>
          </a:xfrm>
          <a:prstGeom prst="rect">
            <a:avLst/>
          </a:prstGeom>
          <a:noFill/>
          <a:ln w="9525">
            <a:noFill/>
            <a:miter lim="800000"/>
            <a:headEnd/>
            <a:tailEnd/>
          </a:ln>
          <a:effectLst/>
        </p:spPr>
      </p:pic>
      <p:sp>
        <p:nvSpPr>
          <p:cNvPr id="9" name="Rectangle 8"/>
          <p:cNvSpPr/>
          <p:nvPr/>
        </p:nvSpPr>
        <p:spPr>
          <a:xfrm>
            <a:off x="4572000" y="3276600"/>
            <a:ext cx="3949286" cy="369332"/>
          </a:xfrm>
          <a:prstGeom prst="rect">
            <a:avLst/>
          </a:prstGeom>
        </p:spPr>
        <p:txBody>
          <a:bodyPr wrap="none">
            <a:spAutoFit/>
          </a:bodyPr>
          <a:lstStyle/>
          <a:p>
            <a:pPr>
              <a:buFont typeface="Wingdings" pitchFamily="2" charset="2"/>
              <a:buChar char="q"/>
            </a:pPr>
            <a:r>
              <a:rPr lang="en-US" dirty="0" smtClean="0">
                <a:latin typeface="Palatino" pitchFamily="18" charset="0"/>
              </a:rPr>
              <a:t> </a:t>
            </a:r>
            <a:r>
              <a:rPr lang="en-US" dirty="0" smtClean="0">
                <a:latin typeface="Times New Roman" pitchFamily="18" charset="0"/>
                <a:cs typeface="Times New Roman" pitchFamily="18" charset="0"/>
              </a:rPr>
              <a:t>External entities  (printer, user, sensor</a:t>
            </a:r>
            <a:endParaRPr lang="en-US" dirty="0">
              <a:latin typeface="Times New Roman" pitchFamily="18" charset="0"/>
              <a:cs typeface="Times New Roman" pitchFamily="18" charset="0"/>
            </a:endParaRPr>
          </a:p>
        </p:txBody>
      </p:sp>
      <p:sp>
        <p:nvSpPr>
          <p:cNvPr id="10" name="Rectangle 9"/>
          <p:cNvSpPr/>
          <p:nvPr/>
        </p:nvSpPr>
        <p:spPr>
          <a:xfrm>
            <a:off x="4648200" y="3810000"/>
            <a:ext cx="1031051" cy="369332"/>
          </a:xfrm>
          <a:prstGeom prst="rect">
            <a:avLst/>
          </a:prstGeom>
        </p:spPr>
        <p:txBody>
          <a:bodyPr wrap="none">
            <a:spAutoFit/>
          </a:bodyPr>
          <a:lstStyle/>
          <a:p>
            <a:pPr>
              <a:lnSpc>
                <a:spcPct val="100000"/>
              </a:lnSpc>
              <a:buFont typeface="Wingdings" pitchFamily="2" charset="2"/>
              <a:buChar char="q"/>
              <a:defRPr/>
            </a:pPr>
            <a:r>
              <a:rPr lang="en-US" dirty="0" smtClean="0">
                <a:latin typeface="Times New Roman" pitchFamily="18" charset="0"/>
                <a:cs typeface="Times New Roman" pitchFamily="18" charset="0"/>
              </a:rPr>
              <a:t>Things</a:t>
            </a:r>
            <a:endParaRPr lang="en-US" dirty="0">
              <a:latin typeface="Times New Roman" pitchFamily="18" charset="0"/>
              <a:cs typeface="Times New Roman" pitchFamily="18" charset="0"/>
            </a:endParaRPr>
          </a:p>
        </p:txBody>
      </p:sp>
      <p:sp>
        <p:nvSpPr>
          <p:cNvPr id="11" name="Rectangle 50"/>
          <p:cNvSpPr>
            <a:spLocks noChangeArrowheads="1"/>
          </p:cNvSpPr>
          <p:nvPr/>
        </p:nvSpPr>
        <p:spPr bwMode="auto">
          <a:xfrm>
            <a:off x="5562600" y="3810000"/>
            <a:ext cx="3331039" cy="366767"/>
          </a:xfrm>
          <a:prstGeom prst="rect">
            <a:avLst/>
          </a:prstGeom>
          <a:noFill/>
          <a:ln w="25400">
            <a:noFill/>
            <a:miter lim="800000"/>
            <a:headEnd/>
            <a:tailEnd/>
          </a:ln>
          <a:effectLst/>
        </p:spPr>
        <p:txBody>
          <a:bodyPr wrap="none" lIns="90487" tIns="44450" rIns="90487" bIns="44450">
            <a:spAutoFit/>
          </a:bodyPr>
          <a:lstStyle/>
          <a:p>
            <a:pPr>
              <a:lnSpc>
                <a:spcPct val="100000"/>
              </a:lnSpc>
              <a:defRPr/>
            </a:pPr>
            <a:r>
              <a:rPr lang="en-US" sz="1600" b="0" dirty="0">
                <a:effectLst>
                  <a:outerShdw blurRad="38100" dist="38100" dir="2700000" algn="tl">
                    <a:srgbClr val="000000"/>
                  </a:outerShdw>
                </a:effectLst>
                <a:latin typeface="Palatino" pitchFamily="18" charset="0"/>
              </a:rPr>
              <a:t> </a:t>
            </a:r>
            <a:r>
              <a:rPr lang="en-US" b="0" dirty="0" smtClean="0">
                <a:effectLst>
                  <a:outerShdw blurRad="38100" dist="38100" dir="2700000" algn="tl">
                    <a:srgbClr val="000000"/>
                  </a:outerShdw>
                </a:effectLst>
                <a:latin typeface="Times New Roman" pitchFamily="18" charset="0"/>
                <a:cs typeface="Times New Roman" pitchFamily="18" charset="0"/>
              </a:rPr>
              <a:t>(</a:t>
            </a:r>
            <a:r>
              <a:rPr lang="en-US" b="0" dirty="0" smtClean="0">
                <a:latin typeface="Times New Roman" pitchFamily="18" charset="0"/>
                <a:cs typeface="Times New Roman" pitchFamily="18" charset="0"/>
              </a:rPr>
              <a:t>e.g., </a:t>
            </a:r>
            <a:r>
              <a:rPr lang="en-US" dirty="0" smtClean="0">
                <a:latin typeface="Times New Roman" pitchFamily="18" charset="0"/>
                <a:cs typeface="Times New Roman" pitchFamily="18" charset="0"/>
              </a:rPr>
              <a:t>R</a:t>
            </a:r>
            <a:r>
              <a:rPr lang="en-US" b="0" dirty="0" smtClean="0">
                <a:latin typeface="Times New Roman" pitchFamily="18" charset="0"/>
                <a:cs typeface="Times New Roman" pitchFamily="18" charset="0"/>
              </a:rPr>
              <a:t>eports</a:t>
            </a:r>
            <a:r>
              <a:rPr lang="en-US" b="0" dirty="0">
                <a:latin typeface="Times New Roman" pitchFamily="18" charset="0"/>
                <a:cs typeface="Times New Roman" pitchFamily="18" charset="0"/>
              </a:rPr>
              <a:t>, </a:t>
            </a:r>
            <a:r>
              <a:rPr lang="en-US" b="0" dirty="0" smtClean="0">
                <a:latin typeface="Times New Roman" pitchFamily="18" charset="0"/>
                <a:cs typeface="Times New Roman" pitchFamily="18" charset="0"/>
              </a:rPr>
              <a:t>Displays</a:t>
            </a:r>
            <a:r>
              <a:rPr lang="en-US" b="0" dirty="0">
                <a:latin typeface="Times New Roman" pitchFamily="18" charset="0"/>
                <a:cs typeface="Times New Roman" pitchFamily="18" charset="0"/>
              </a:rPr>
              <a:t>, </a:t>
            </a:r>
            <a:r>
              <a:rPr lang="en-US" b="0" dirty="0" smtClean="0">
                <a:latin typeface="Times New Roman" pitchFamily="18" charset="0"/>
                <a:cs typeface="Times New Roman" pitchFamily="18" charset="0"/>
              </a:rPr>
              <a:t>Signals</a:t>
            </a:r>
            <a:r>
              <a:rPr lang="en-US" b="0" dirty="0">
                <a:effectLst>
                  <a:outerShdw blurRad="38100" dist="38100" dir="2700000" algn="tl">
                    <a:srgbClr val="000000"/>
                  </a:outerShdw>
                </a:effectLst>
                <a:latin typeface="Times New Roman" pitchFamily="18" charset="0"/>
                <a:cs typeface="Times New Roman" pitchFamily="18" charset="0"/>
              </a:rPr>
              <a:t>) </a:t>
            </a:r>
          </a:p>
        </p:txBody>
      </p:sp>
      <p:sp>
        <p:nvSpPr>
          <p:cNvPr id="12" name="Rectangle 11"/>
          <p:cNvSpPr/>
          <p:nvPr/>
        </p:nvSpPr>
        <p:spPr>
          <a:xfrm>
            <a:off x="4191000" y="4267200"/>
            <a:ext cx="4660315" cy="369332"/>
          </a:xfrm>
          <a:prstGeom prst="rect">
            <a:avLst/>
          </a:prstGeom>
        </p:spPr>
        <p:txBody>
          <a:bodyPr wrap="none">
            <a:spAutoFit/>
          </a:bodyPr>
          <a:lstStyle/>
          <a:p>
            <a:pPr>
              <a:buFont typeface="Wingdings" pitchFamily="2" charset="2"/>
              <a:buChar char="q"/>
            </a:pPr>
            <a:r>
              <a:rPr lang="en-US" dirty="0" smtClean="0">
                <a:latin typeface="Times New Roman" pitchFamily="18" charset="0"/>
                <a:cs typeface="Times New Roman" pitchFamily="18" charset="0"/>
              </a:rPr>
              <a:t>Occurrences or events  (e.g., Interrupt, Alarm</a:t>
            </a:r>
            <a:r>
              <a:rPr lang="en-US" dirty="0" smtClean="0">
                <a:effectLst>
                  <a:outerShdw blurRad="38100" dist="38100" dir="2700000" algn="tl">
                    <a:srgbClr val="000000"/>
                  </a:outerShdw>
                </a:effectLst>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3" name="Rectangle 12"/>
          <p:cNvSpPr/>
          <p:nvPr/>
        </p:nvSpPr>
        <p:spPr>
          <a:xfrm>
            <a:off x="4267200" y="4800600"/>
            <a:ext cx="973343" cy="369332"/>
          </a:xfrm>
          <a:prstGeom prst="rect">
            <a:avLst/>
          </a:prstGeom>
        </p:spPr>
        <p:txBody>
          <a:bodyPr wrap="none">
            <a:spAutoFit/>
          </a:bodyPr>
          <a:lstStyle/>
          <a:p>
            <a:pPr>
              <a:lnSpc>
                <a:spcPct val="100000"/>
              </a:lnSpc>
              <a:buFont typeface="Wingdings" pitchFamily="2" charset="2"/>
              <a:buChar char="q"/>
              <a:defRPr/>
            </a:pPr>
            <a:r>
              <a:rPr lang="en-US" dirty="0" smtClean="0">
                <a:latin typeface="Palatino" pitchFamily="18" charset="0"/>
              </a:rPr>
              <a:t>Roles </a:t>
            </a:r>
            <a:endParaRPr lang="en-US" dirty="0">
              <a:latin typeface="Palatino" pitchFamily="18" charset="0"/>
            </a:endParaRPr>
          </a:p>
        </p:txBody>
      </p:sp>
      <p:sp>
        <p:nvSpPr>
          <p:cNvPr id="14" name="Rectangle 13"/>
          <p:cNvSpPr/>
          <p:nvPr/>
        </p:nvSpPr>
        <p:spPr>
          <a:xfrm>
            <a:off x="5105400" y="4800600"/>
            <a:ext cx="3654334" cy="369332"/>
          </a:xfrm>
          <a:prstGeom prst="rect">
            <a:avLst/>
          </a:prstGeom>
        </p:spPr>
        <p:txBody>
          <a:bodyPr wrap="none">
            <a:spAutoFit/>
          </a:bodyPr>
          <a:lstStyle/>
          <a:p>
            <a:r>
              <a:rPr lang="en-US" dirty="0" smtClean="0">
                <a:latin typeface="Palatino" pitchFamily="18" charset="0"/>
              </a:rPr>
              <a:t>(e.g., </a:t>
            </a:r>
            <a:r>
              <a:rPr lang="en-US" dirty="0" smtClean="0">
                <a:latin typeface="Times New Roman" pitchFamily="18" charset="0"/>
                <a:cs typeface="Times New Roman" pitchFamily="18" charset="0"/>
              </a:rPr>
              <a:t>manager, engineer, salesperson</a:t>
            </a:r>
            <a:r>
              <a:rPr lang="en-US" dirty="0" smtClean="0">
                <a:latin typeface="Palatino" pitchFamily="18" charset="0"/>
              </a:rPr>
              <a:t>)</a:t>
            </a:r>
            <a:endParaRPr lang="en-US" dirty="0"/>
          </a:p>
        </p:txBody>
      </p:sp>
      <p:sp>
        <p:nvSpPr>
          <p:cNvPr id="15" name="Rectangle 14"/>
          <p:cNvSpPr/>
          <p:nvPr/>
        </p:nvSpPr>
        <p:spPr>
          <a:xfrm>
            <a:off x="4343400" y="5334000"/>
            <a:ext cx="2264402" cy="369332"/>
          </a:xfrm>
          <a:prstGeom prst="rect">
            <a:avLst/>
          </a:prstGeom>
        </p:spPr>
        <p:txBody>
          <a:bodyPr wrap="none">
            <a:spAutoFit/>
          </a:bodyPr>
          <a:lstStyle/>
          <a:p>
            <a:pPr>
              <a:lnSpc>
                <a:spcPct val="100000"/>
              </a:lnSpc>
              <a:buFont typeface="Wingdings" pitchFamily="2" charset="2"/>
              <a:buChar char="q"/>
              <a:defRPr/>
            </a:pPr>
            <a:r>
              <a:rPr lang="en-US" dirty="0" smtClean="0">
                <a:latin typeface="Palatino" pitchFamily="18" charset="0"/>
              </a:rPr>
              <a:t>Organizational units</a:t>
            </a:r>
            <a:endParaRPr lang="en-US" dirty="0">
              <a:latin typeface="Palatino" pitchFamily="18" charset="0"/>
            </a:endParaRPr>
          </a:p>
        </p:txBody>
      </p:sp>
      <p:sp>
        <p:nvSpPr>
          <p:cNvPr id="16" name="Rectangle 15"/>
          <p:cNvSpPr/>
          <p:nvPr/>
        </p:nvSpPr>
        <p:spPr>
          <a:xfrm>
            <a:off x="6629400" y="5334000"/>
            <a:ext cx="2203424" cy="369332"/>
          </a:xfrm>
          <a:prstGeom prst="rect">
            <a:avLst/>
          </a:prstGeom>
        </p:spPr>
        <p:txBody>
          <a:bodyPr wrap="none">
            <a:spAutoFit/>
          </a:bodyPr>
          <a:lstStyle/>
          <a:p>
            <a:r>
              <a:rPr lang="en-US" dirty="0" smtClean="0">
                <a:latin typeface="Palatino" pitchFamily="18" charset="0"/>
              </a:rPr>
              <a:t>(e.g., Division, Team)</a:t>
            </a:r>
            <a:endParaRPr lang="en-US" dirty="0"/>
          </a:p>
        </p:txBody>
      </p:sp>
      <p:sp>
        <p:nvSpPr>
          <p:cNvPr id="17" name="Rectangle 16"/>
          <p:cNvSpPr/>
          <p:nvPr/>
        </p:nvSpPr>
        <p:spPr>
          <a:xfrm>
            <a:off x="4267200" y="5715000"/>
            <a:ext cx="979755" cy="369332"/>
          </a:xfrm>
          <a:prstGeom prst="rect">
            <a:avLst/>
          </a:prstGeom>
        </p:spPr>
        <p:txBody>
          <a:bodyPr wrap="none">
            <a:spAutoFit/>
          </a:bodyPr>
          <a:lstStyle/>
          <a:p>
            <a:pPr>
              <a:lnSpc>
                <a:spcPct val="100000"/>
              </a:lnSpc>
              <a:buFont typeface="Wingdings" pitchFamily="2" charset="2"/>
              <a:buChar char="q"/>
              <a:defRPr/>
            </a:pPr>
            <a:r>
              <a:rPr lang="en-US" dirty="0" smtClean="0">
                <a:latin typeface="Times New Roman" pitchFamily="18" charset="0"/>
                <a:cs typeface="Times New Roman" pitchFamily="18" charset="0"/>
              </a:rPr>
              <a:t>Places</a:t>
            </a:r>
            <a:endParaRPr lang="en-US" dirty="0">
              <a:latin typeface="Times New Roman" pitchFamily="18" charset="0"/>
              <a:cs typeface="Times New Roman" pitchFamily="18" charset="0"/>
            </a:endParaRPr>
          </a:p>
        </p:txBody>
      </p:sp>
      <p:sp>
        <p:nvSpPr>
          <p:cNvPr id="18" name="Rectangle 17"/>
          <p:cNvSpPr/>
          <p:nvPr/>
        </p:nvSpPr>
        <p:spPr>
          <a:xfrm>
            <a:off x="5486400" y="5715000"/>
            <a:ext cx="2640466" cy="369332"/>
          </a:xfrm>
          <a:prstGeom prst="rect">
            <a:avLst/>
          </a:prstGeom>
        </p:spPr>
        <p:txBody>
          <a:bodyPr wrap="none">
            <a:spAutoFit/>
          </a:bodyPr>
          <a:lstStyle/>
          <a:p>
            <a:r>
              <a:rPr lang="en-US" dirty="0" smtClean="0">
                <a:latin typeface="Times New Roman" pitchFamily="18" charset="0"/>
                <a:cs typeface="Times New Roman" pitchFamily="18" charset="0"/>
              </a:rPr>
              <a:t>(e.g., manufacturing floor)</a:t>
            </a:r>
            <a:endParaRPr lang="en-US" dirty="0">
              <a:latin typeface="Times New Roman" pitchFamily="18" charset="0"/>
              <a:cs typeface="Times New Roman" pitchFamily="18" charset="0"/>
            </a:endParaRPr>
          </a:p>
        </p:txBody>
      </p:sp>
      <p:sp>
        <p:nvSpPr>
          <p:cNvPr id="19" name="Rectangle 18"/>
          <p:cNvSpPr/>
          <p:nvPr/>
        </p:nvSpPr>
        <p:spPr>
          <a:xfrm>
            <a:off x="4267200" y="6172200"/>
            <a:ext cx="3589444" cy="369332"/>
          </a:xfrm>
          <a:prstGeom prst="rect">
            <a:avLst/>
          </a:prstGeom>
        </p:spPr>
        <p:txBody>
          <a:bodyPr wrap="none">
            <a:spAutoFit/>
          </a:bodyPr>
          <a:lstStyle/>
          <a:p>
            <a:pPr>
              <a:lnSpc>
                <a:spcPct val="100000"/>
              </a:lnSpc>
              <a:buFont typeface="Wingdings" pitchFamily="2" charset="2"/>
              <a:buChar char="q"/>
              <a:defRPr/>
            </a:pPr>
            <a:r>
              <a:rPr lang="en-US" dirty="0" smtClean="0">
                <a:latin typeface="Times New Roman" pitchFamily="18" charset="0"/>
                <a:cs typeface="Times New Roman" pitchFamily="18" charset="0"/>
              </a:rPr>
              <a:t>Structures  (e.g., employee record</a:t>
            </a:r>
            <a:r>
              <a:rPr lang="en-US" dirty="0" smtClean="0">
                <a:effectLst>
                  <a:outerShdw blurRad="38100" dist="38100" dir="2700000" algn="tl">
                    <a:srgbClr val="000000"/>
                  </a:outerShdw>
                </a:effectLst>
                <a:latin typeface="Times New Roman" pitchFamily="18" charset="0"/>
                <a:cs typeface="Times New Roman" pitchFamily="18" charset="0"/>
              </a:rPr>
              <a:t>)</a:t>
            </a:r>
            <a:endParaRPr lang="en-US" dirty="0">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715962"/>
          </a:xfrm>
        </p:spPr>
        <p:txBody>
          <a:bodyPr/>
          <a:lstStyle/>
          <a:p>
            <a:pPr algn="ctr"/>
            <a:r>
              <a:rPr lang="en-US" b="1" dirty="0" smtClean="0">
                <a:latin typeface="Times New Roman" pitchFamily="18" charset="0"/>
                <a:cs typeface="Times New Roman" pitchFamily="18" charset="0"/>
              </a:rPr>
              <a:t>Encapsulation/Hiding</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14400"/>
            <a:ext cx="7924800" cy="5943600"/>
          </a:xfrm>
        </p:spPr>
        <p:txBody>
          <a:bodyPr/>
          <a:lstStyle/>
          <a:p>
            <a:pPr algn="just"/>
            <a:r>
              <a:rPr lang="en-US" dirty="0" smtClean="0">
                <a:latin typeface="Times New Roman" pitchFamily="18" charset="0"/>
                <a:cs typeface="Times New Roman" pitchFamily="18" charset="0"/>
              </a:rPr>
              <a:t>The object encapsulates both data and the logical procedures required to manipulate the data.</a:t>
            </a:r>
          </a:p>
          <a:p>
            <a:endParaRPr lang="en-US" dirty="0"/>
          </a:p>
        </p:txBody>
      </p:sp>
      <p:pic>
        <p:nvPicPr>
          <p:cNvPr id="4" name="Picture 2"/>
          <p:cNvPicPr>
            <a:picLocks noChangeAspect="1" noChangeArrowheads="1"/>
          </p:cNvPicPr>
          <p:nvPr/>
        </p:nvPicPr>
        <p:blipFill>
          <a:blip r:embed="rId2"/>
          <a:srcRect l="41792" t="42215" r="18339" b="23388"/>
          <a:stretch>
            <a:fillRect/>
          </a:stretch>
        </p:blipFill>
        <p:spPr bwMode="auto">
          <a:xfrm>
            <a:off x="2438400" y="1752600"/>
            <a:ext cx="4724400" cy="3124200"/>
          </a:xfrm>
          <a:prstGeom prst="rect">
            <a:avLst/>
          </a:prstGeom>
          <a:noFill/>
          <a:ln w="9525">
            <a:noFill/>
            <a:miter lim="800000"/>
            <a:headEnd/>
            <a:tailEnd/>
          </a:ln>
          <a:effectLst/>
        </p:spPr>
      </p:pic>
      <p:sp>
        <p:nvSpPr>
          <p:cNvPr id="5" name="Rectangle 4"/>
          <p:cNvSpPr/>
          <p:nvPr/>
        </p:nvSpPr>
        <p:spPr>
          <a:xfrm>
            <a:off x="1219200" y="4191000"/>
            <a:ext cx="3241593" cy="400110"/>
          </a:xfrm>
          <a:prstGeom prst="rect">
            <a:avLst/>
          </a:prstGeom>
        </p:spPr>
        <p:txBody>
          <a:bodyPr wrap="none">
            <a:spAutoFit/>
          </a:bodyPr>
          <a:lstStyle/>
          <a:p>
            <a:r>
              <a:rPr lang="en-US" sz="2000" dirty="0" smtClean="0">
                <a:latin typeface="Times New Roman" pitchFamily="18" charset="0"/>
                <a:cs typeface="Times New Roman" pitchFamily="18" charset="0"/>
              </a:rPr>
              <a:t>Achieves “information hiding</a:t>
            </a:r>
            <a:endParaRPr lang="en-US" sz="2000" dirty="0">
              <a:latin typeface="Times New Roman" pitchFamily="18" charset="0"/>
              <a:cs typeface="Times New Roman" pitchFamily="18" charset="0"/>
            </a:endParaRPr>
          </a:p>
        </p:txBody>
      </p:sp>
      <p:sp>
        <p:nvSpPr>
          <p:cNvPr id="6" name="Rectangle 5"/>
          <p:cNvSpPr/>
          <p:nvPr/>
        </p:nvSpPr>
        <p:spPr>
          <a:xfrm>
            <a:off x="304800" y="4876800"/>
            <a:ext cx="6629400" cy="1421928"/>
          </a:xfrm>
          <a:prstGeom prst="rect">
            <a:avLst/>
          </a:prstGeom>
        </p:spPr>
        <p:txBody>
          <a:bodyPr wrap="square">
            <a:spAutoFit/>
          </a:bodyPr>
          <a:lstStyle/>
          <a:p>
            <a:pPr algn="just">
              <a:lnSpc>
                <a:spcPct val="40000"/>
              </a:lnSpc>
              <a:spcBef>
                <a:spcPct val="40000"/>
              </a:spcBef>
            </a:pPr>
            <a:r>
              <a:rPr lang="en-US" sz="2400" dirty="0" smtClean="0">
                <a:latin typeface="Times New Roman" pitchFamily="18" charset="0"/>
                <a:cs typeface="Times New Roman" pitchFamily="18" charset="0"/>
              </a:rPr>
              <a:t> A method is invoked via message passing.</a:t>
            </a:r>
          </a:p>
          <a:p>
            <a:pPr algn="just">
              <a:lnSpc>
                <a:spcPct val="40000"/>
              </a:lnSpc>
              <a:spcBef>
                <a:spcPct val="40000"/>
              </a:spcBef>
            </a:pPr>
            <a:endParaRPr lang="en-US" sz="2400" dirty="0" smtClean="0">
              <a:latin typeface="Times New Roman" pitchFamily="18" charset="0"/>
              <a:cs typeface="Times New Roman" pitchFamily="18" charset="0"/>
            </a:endParaRPr>
          </a:p>
          <a:p>
            <a:pPr algn="just">
              <a:lnSpc>
                <a:spcPct val="80000"/>
              </a:lnSpc>
            </a:pPr>
            <a:r>
              <a:rPr lang="en-US" sz="2400" dirty="0" smtClean="0">
                <a:latin typeface="Times New Roman" pitchFamily="18" charset="0"/>
                <a:cs typeface="Times New Roman" pitchFamily="18" charset="0"/>
              </a:rPr>
              <a:t>An executable procedure that is encapsulated in a class and is designed to operate on one or more data attributes that are defined as part of the class.</a:t>
            </a:r>
            <a:endParaRPr lang="en-US" sz="2400" dirty="0">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b="1" dirty="0" smtClean="0">
                <a:latin typeface="Times New Roman" pitchFamily="18" charset="0"/>
                <a:cs typeface="Times New Roman" pitchFamily="18" charset="0"/>
              </a:rPr>
              <a:t>Software Requirement Specification</a:t>
            </a:r>
            <a:endParaRPr lang="en-US" b="1" dirty="0">
              <a:latin typeface="Times New Roman" pitchFamily="18" charset="0"/>
              <a:cs typeface="Times New Roman" pitchFamily="18" charset="0"/>
            </a:endParaRPr>
          </a:p>
        </p:txBody>
      </p:sp>
      <p:sp>
        <p:nvSpPr>
          <p:cNvPr id="5" name="Content Placeholder 4"/>
          <p:cNvSpPr>
            <a:spLocks noGrp="1"/>
          </p:cNvSpPr>
          <p:nvPr>
            <p:ph sz="quarter" idx="1"/>
          </p:nvPr>
        </p:nvSpPr>
        <p:spPr>
          <a:xfrm>
            <a:off x="533400" y="1603248"/>
            <a:ext cx="7467600" cy="5254752"/>
          </a:xfrm>
        </p:spPr>
        <p:txBody>
          <a:bodyPr/>
          <a:lstStyle/>
          <a:p>
            <a:pPr algn="just"/>
            <a:r>
              <a:rPr lang="en-US" dirty="0" smtClean="0">
                <a:latin typeface="Times New Roman" pitchFamily="18" charset="0"/>
                <a:cs typeface="Times New Roman" pitchFamily="18" charset="0"/>
              </a:rPr>
              <a:t>SRS is the official statement of what the system developers should implement.</a:t>
            </a:r>
          </a:p>
          <a:p>
            <a:pPr algn="just"/>
            <a:r>
              <a:rPr lang="en-US" dirty="0" smtClean="0">
                <a:latin typeface="Times New Roman" pitchFamily="18" charset="0"/>
                <a:cs typeface="Times New Roman" pitchFamily="18" charset="0"/>
              </a:rPr>
              <a:t>SRS is a complete description of the behavior of the system to be developed.</a:t>
            </a:r>
          </a:p>
          <a:p>
            <a:pPr algn="just"/>
            <a:r>
              <a:rPr lang="en-US" dirty="0" smtClean="0">
                <a:latin typeface="Times New Roman" pitchFamily="18" charset="0"/>
                <a:cs typeface="Times New Roman" pitchFamily="18" charset="0"/>
              </a:rPr>
              <a:t> SRS should include both a definition of user requirements and a specification of the system requirements.</a:t>
            </a:r>
          </a:p>
          <a:p>
            <a:pPr algn="just"/>
            <a:r>
              <a:rPr lang="en-US" dirty="0" smtClean="0">
                <a:latin typeface="Times New Roman" pitchFamily="18" charset="0"/>
                <a:cs typeface="Times New Roman" pitchFamily="18" charset="0"/>
              </a:rPr>
              <a:t>The SRS fully describes what the software will do and how it will be expected to perform</a:t>
            </a:r>
            <a:endParaRPr lang="en-US" dirty="0">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pPr algn="ctr"/>
            <a:r>
              <a:rPr lang="en-US" b="1" dirty="0" smtClean="0">
                <a:latin typeface="Times New Roman" pitchFamily="18" charset="0"/>
                <a:cs typeface="Times New Roman" pitchFamily="18" charset="0"/>
              </a:rPr>
              <a:t>Characteristics of a good SRS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990600"/>
            <a:ext cx="7772400" cy="5867400"/>
          </a:xfrm>
        </p:spPr>
        <p:txBody>
          <a:bodyPr>
            <a:noAutofit/>
          </a:bodyPr>
          <a:lstStyle/>
          <a:p>
            <a:pPr algn="just"/>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Correct : </a:t>
            </a:r>
            <a:r>
              <a:rPr lang="en-US" sz="2400" dirty="0" smtClean="0">
                <a:latin typeface="Times New Roman" pitchFamily="18" charset="0"/>
                <a:cs typeface="Times New Roman" pitchFamily="18" charset="0"/>
              </a:rPr>
              <a:t>Every requirement given in SRS is a requirement of the software.</a:t>
            </a:r>
          </a:p>
          <a:p>
            <a:pPr algn="just"/>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Unambiguous:</a:t>
            </a:r>
            <a:r>
              <a:rPr lang="en-US" dirty="0" smtClean="0">
                <a:latin typeface="Times New Roman" pitchFamily="18" charset="0"/>
                <a:cs typeface="Times New Roman" pitchFamily="18" charset="0"/>
              </a:rPr>
              <a:t> Every requirement has exactly one interpretation.</a:t>
            </a:r>
          </a:p>
          <a:p>
            <a:pPr algn="just"/>
            <a:r>
              <a:rPr lang="en-US" b="1" dirty="0" smtClean="0">
                <a:latin typeface="Times New Roman" pitchFamily="18" charset="0"/>
                <a:cs typeface="Times New Roman" pitchFamily="18" charset="0"/>
              </a:rPr>
              <a:t>Complete:</a:t>
            </a:r>
            <a:r>
              <a:rPr lang="en-US" dirty="0" smtClean="0">
                <a:latin typeface="Times New Roman" pitchFamily="18" charset="0"/>
                <a:cs typeface="Times New Roman" pitchFamily="18" charset="0"/>
              </a:rPr>
              <a:t> Includes all functional, performance, design, external interface requirements; definition of the response of the software to all inputs.</a:t>
            </a:r>
          </a:p>
          <a:p>
            <a:pPr algn="just"/>
            <a:r>
              <a:rPr lang="en-US" b="1" dirty="0" smtClean="0">
                <a:latin typeface="Times New Roman" pitchFamily="18" charset="0"/>
                <a:cs typeface="Times New Roman" pitchFamily="18" charset="0"/>
              </a:rPr>
              <a:t>Consistent: </a:t>
            </a:r>
            <a:r>
              <a:rPr lang="en-US" dirty="0" smtClean="0">
                <a:latin typeface="Times New Roman" pitchFamily="18" charset="0"/>
                <a:cs typeface="Times New Roman" pitchFamily="18" charset="0"/>
              </a:rPr>
              <a:t>Internal consistency.</a:t>
            </a:r>
          </a:p>
          <a:p>
            <a:pPr algn="just"/>
            <a:r>
              <a:rPr lang="en-US" b="1" dirty="0" smtClean="0">
                <a:latin typeface="Times New Roman" pitchFamily="18" charset="0"/>
                <a:cs typeface="Times New Roman" pitchFamily="18" charset="0"/>
              </a:rPr>
              <a:t>Ranked importance: </a:t>
            </a:r>
            <a:r>
              <a:rPr lang="en-US" dirty="0" smtClean="0">
                <a:latin typeface="Times New Roman" pitchFamily="18" charset="0"/>
                <a:cs typeface="Times New Roman" pitchFamily="18" charset="0"/>
              </a:rPr>
              <a:t>Essential vs. desirable.</a:t>
            </a:r>
          </a:p>
          <a:p>
            <a:pPr algn="just"/>
            <a:r>
              <a:rPr lang="en-US" b="1" dirty="0" smtClean="0">
                <a:latin typeface="Times New Roman" pitchFamily="18" charset="0"/>
                <a:cs typeface="Times New Roman" pitchFamily="18" charset="0"/>
              </a:rPr>
              <a:t>Verifiable:</a:t>
            </a:r>
            <a:r>
              <a:rPr lang="en-US" dirty="0" smtClean="0">
                <a:latin typeface="Times New Roman" pitchFamily="18" charset="0"/>
                <a:cs typeface="Times New Roman" pitchFamily="18" charset="0"/>
              </a:rPr>
              <a:t> A requirement is verifiable if and only if there exists some finite cost effective process with which a person or machine can check that the SW meets the requirement.</a:t>
            </a:r>
          </a:p>
          <a:p>
            <a:pPr algn="just">
              <a:buNone/>
            </a:pPr>
            <a:endParaRPr lang="en-US" sz="2400" dirty="0" smtClean="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143000"/>
            <a:ext cx="7848600" cy="5715000"/>
          </a:xfrm>
        </p:spPr>
        <p:txBody>
          <a:bodyPr/>
          <a:lstStyle/>
          <a:p>
            <a:pPr algn="just">
              <a:buNone/>
            </a:pPr>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Modifiable:</a:t>
            </a:r>
            <a:r>
              <a:rPr lang="en-US" dirty="0" smtClean="0">
                <a:latin typeface="Times New Roman" pitchFamily="18" charset="0"/>
                <a:cs typeface="Times New Roman" pitchFamily="18" charset="0"/>
              </a:rPr>
              <a:t> SRS must be structured to permit effective modifications (e.g. don’t be redundant, keep requirements separate)</a:t>
            </a:r>
          </a:p>
          <a:p>
            <a:pPr algn="just"/>
            <a:r>
              <a:rPr lang="en-US" b="1" dirty="0" smtClean="0">
                <a:latin typeface="Times New Roman" pitchFamily="18" charset="0"/>
                <a:cs typeface="Times New Roman" pitchFamily="18" charset="0"/>
              </a:rPr>
              <a:t>Traceable:</a:t>
            </a:r>
            <a:r>
              <a:rPr lang="en-US" dirty="0" smtClean="0">
                <a:latin typeface="Times New Roman" pitchFamily="18" charset="0"/>
                <a:cs typeface="Times New Roman" pitchFamily="18" charset="0"/>
              </a:rPr>
              <a:t> Origin of each requirement is clear.</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563562"/>
          </a:xfrm>
        </p:spPr>
        <p:txBody>
          <a:bodyPr/>
          <a:lstStyle/>
          <a:p>
            <a:pPr algn="ctr"/>
            <a:r>
              <a:rPr lang="en-US" b="1" dirty="0" smtClean="0">
                <a:latin typeface="Times New Roman" pitchFamily="18" charset="0"/>
                <a:cs typeface="Times New Roman" pitchFamily="18" charset="0"/>
              </a:rPr>
              <a:t>Components of SRS</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90600"/>
            <a:ext cx="7848600" cy="5638800"/>
          </a:xfrm>
        </p:spPr>
        <p:txBody>
          <a:bodyPr>
            <a:normAutofit fontScale="92500" lnSpcReduction="20000"/>
          </a:bodyPr>
          <a:lstStyle/>
          <a:p>
            <a:pPr algn="just"/>
            <a:r>
              <a:rPr lang="en-US" sz="2600" b="1" dirty="0" smtClean="0">
                <a:latin typeface="Times New Roman" pitchFamily="18" charset="0"/>
                <a:cs typeface="Times New Roman" pitchFamily="18" charset="0"/>
              </a:rPr>
              <a:t>Completeness </a:t>
            </a:r>
            <a:r>
              <a:rPr lang="en-US" sz="2600" dirty="0" smtClean="0">
                <a:latin typeface="Times New Roman" pitchFamily="18" charset="0"/>
                <a:cs typeface="Times New Roman" pitchFamily="18" charset="0"/>
              </a:rPr>
              <a:t>of specifications is difficult to achieve and even more difficult to verify. Having guidelines about what different things an SRS should specify will help in completely specifying the requirements. The basic issues an SRS must address are:</a:t>
            </a:r>
          </a:p>
          <a:p>
            <a:pPr algn="just"/>
            <a:r>
              <a:rPr lang="en-US" sz="2600" b="1" dirty="0" smtClean="0">
                <a:latin typeface="Times New Roman" pitchFamily="18" charset="0"/>
                <a:cs typeface="Times New Roman" pitchFamily="18" charset="0"/>
              </a:rPr>
              <a:t>Functionality</a:t>
            </a:r>
          </a:p>
          <a:p>
            <a:pPr algn="just"/>
            <a:r>
              <a:rPr lang="en-US" sz="2600" b="1" dirty="0" smtClean="0">
                <a:latin typeface="Times New Roman" pitchFamily="18" charset="0"/>
                <a:cs typeface="Times New Roman" pitchFamily="18" charset="0"/>
              </a:rPr>
              <a:t>Performance</a:t>
            </a:r>
          </a:p>
          <a:p>
            <a:pPr algn="just"/>
            <a:r>
              <a:rPr lang="en-US" sz="2600" b="1" dirty="0" smtClean="0">
                <a:latin typeface="Times New Roman" pitchFamily="18" charset="0"/>
                <a:cs typeface="Times New Roman" pitchFamily="18" charset="0"/>
              </a:rPr>
              <a:t>Design constraints</a:t>
            </a:r>
            <a:r>
              <a:rPr lang="en-US" sz="2600" dirty="0" smtClean="0">
                <a:latin typeface="Times New Roman" pitchFamily="18" charset="0"/>
                <a:cs typeface="Times New Roman" pitchFamily="18" charset="0"/>
              </a:rPr>
              <a:t> imposed on an implementation</a:t>
            </a:r>
          </a:p>
          <a:p>
            <a:pPr algn="just"/>
            <a:r>
              <a:rPr lang="en-US" sz="2600" b="1" dirty="0" smtClean="0">
                <a:latin typeface="Times New Roman" pitchFamily="18" charset="0"/>
                <a:cs typeface="Times New Roman" pitchFamily="18" charset="0"/>
              </a:rPr>
              <a:t>External interfaces</a:t>
            </a:r>
          </a:p>
          <a:p>
            <a:pPr algn="just"/>
            <a:r>
              <a:rPr lang="en-US" sz="2600" b="1" dirty="0" smtClean="0">
                <a:latin typeface="Times New Roman" pitchFamily="18" charset="0"/>
                <a:cs typeface="Times New Roman" pitchFamily="18" charset="0"/>
              </a:rPr>
              <a:t>Functional requirements </a:t>
            </a:r>
            <a:r>
              <a:rPr lang="en-US" sz="2600" dirty="0" smtClean="0">
                <a:latin typeface="Times New Roman" pitchFamily="18" charset="0"/>
                <a:cs typeface="Times New Roman" pitchFamily="18" charset="0"/>
              </a:rPr>
              <a:t>specify the expected behavior of the system—which outputs should be produced from the given inputs. They describe the relationship between the input and output of the system. For each functional requirement, a detailed description of all the data inputs and their source, the units of measure, and the range of valid inputs must be specified.</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639762"/>
          </a:xfrm>
        </p:spPr>
        <p:txBody>
          <a:bodyPr>
            <a:noAutofit/>
          </a:bodyPr>
          <a:lstStyle/>
          <a:p>
            <a:pPr algn="ctr"/>
            <a:r>
              <a:rPr lang="en-GB" b="1" dirty="0" smtClean="0">
                <a:latin typeface="Times New Roman" pitchFamily="18" charset="0"/>
                <a:cs typeface="Times New Roman" pitchFamily="18" charset="0"/>
              </a:rPr>
              <a:t>Structure of a requirements document</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066800"/>
            <a:ext cx="7848600" cy="5791200"/>
          </a:xfrm>
        </p:spPr>
        <p:txBody>
          <a:bodyPr/>
          <a:lstStyle/>
          <a:p>
            <a:pPr algn="just"/>
            <a:r>
              <a:rPr lang="en-US" dirty="0" smtClean="0">
                <a:latin typeface="Times New Roman" pitchFamily="18" charset="0"/>
                <a:cs typeface="Times New Roman" pitchFamily="18" charset="0"/>
              </a:rPr>
              <a:t>The performance requirements part of an SRS specifies the performance constraints on the software system. All the requirements relating to the performance characteristics of the system must be clearly specified. There are two types of performance requirements: static and dynamic.</a:t>
            </a:r>
          </a:p>
          <a:p>
            <a:pPr algn="just"/>
            <a:r>
              <a:rPr lang="en-US" dirty="0" smtClean="0">
                <a:latin typeface="Times New Roman" pitchFamily="18" charset="0"/>
                <a:cs typeface="Times New Roman" pitchFamily="18" charset="0"/>
              </a:rPr>
              <a:t>Dynamic requirements specify constraints on the execution behavior of the system. These typically include response time and throughput constraints on the system. </a:t>
            </a:r>
          </a:p>
          <a:p>
            <a:pPr algn="just"/>
            <a:r>
              <a:rPr lang="en-US" dirty="0" smtClean="0">
                <a:latin typeface="Times New Roman" pitchFamily="18" charset="0"/>
                <a:cs typeface="Times New Roman" pitchFamily="18" charset="0"/>
              </a:rPr>
              <a:t>Response time is the expected time for the completion of an operation under specified circumstances.</a:t>
            </a:r>
          </a:p>
          <a:p>
            <a:pPr algn="just"/>
            <a:r>
              <a:rPr lang="en-US" dirty="0" smtClean="0"/>
              <a:t>Requirements have to be specified using some specification language.</a:t>
            </a:r>
          </a:p>
          <a:p>
            <a:pPr algn="just"/>
            <a:endParaRPr lang="en-US" dirty="0">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latin typeface="Times New Roman" pitchFamily="18" charset="0"/>
                <a:cs typeface="Times New Roman" pitchFamily="18" charset="0"/>
              </a:rPr>
              <a:t>Conti…</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066800"/>
            <a:ext cx="7924800" cy="5562600"/>
          </a:xfrm>
        </p:spPr>
        <p:txBody>
          <a:bodyPr>
            <a:normAutofit/>
          </a:bodyPr>
          <a:lstStyle/>
          <a:p>
            <a:pPr algn="just"/>
            <a:r>
              <a:rPr lang="en-US" dirty="0" smtClean="0">
                <a:latin typeface="Times New Roman" pitchFamily="18" charset="0"/>
                <a:cs typeface="Times New Roman" pitchFamily="18" charset="0"/>
              </a:rPr>
              <a:t>Though formal notations exist for specifying specific properties of the system, natural languages are now most often used for specifying requirements. </a:t>
            </a:r>
          </a:p>
          <a:p>
            <a:pPr algn="just"/>
            <a:r>
              <a:rPr lang="en-US" dirty="0" smtClean="0">
                <a:latin typeface="Times New Roman" pitchFamily="18" charset="0"/>
                <a:cs typeface="Times New Roman" pitchFamily="18" charset="0"/>
              </a:rPr>
              <a:t>When formal languages are employed, they are often used to specify particular properties or for specific parts of the system, as part of the overall SRS.</a:t>
            </a:r>
          </a:p>
          <a:p>
            <a:pPr algn="just"/>
            <a:r>
              <a:rPr lang="en-US" dirty="0" smtClean="0">
                <a:latin typeface="Times New Roman" pitchFamily="18" charset="0"/>
                <a:cs typeface="Times New Roman" pitchFamily="18" charset="0"/>
              </a:rPr>
              <a:t>All the requirements for a system, stated using a formal notation or natural language, have to be included in a document that is clear and concise. </a:t>
            </a:r>
          </a:p>
          <a:p>
            <a:pPr algn="just"/>
            <a:r>
              <a:rPr lang="en-US" dirty="0" smtClean="0">
                <a:latin typeface="Times New Roman" pitchFamily="18" charset="0"/>
                <a:cs typeface="Times New Roman" pitchFamily="18" charset="0"/>
              </a:rPr>
              <a:t>For this, it is necessary to properly organize the requirements document. Here we discuss the organization based on the IEEE guide to software requirements specifications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1249</TotalTime>
  <Words>9093</Words>
  <Application>Microsoft Office PowerPoint</Application>
  <PresentationFormat>On-screen Show (4:3)</PresentationFormat>
  <Paragraphs>584</Paragraphs>
  <Slides>106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106</vt:i4>
      </vt:variant>
    </vt:vector>
  </HeadingPairs>
  <TitlesOfParts>
    <vt:vector size="115" baseType="lpstr">
      <vt:lpstr>Century Schoolbook</vt:lpstr>
      <vt:lpstr>Courier New</vt:lpstr>
      <vt:lpstr>Helvetica</vt:lpstr>
      <vt:lpstr>LubalinGraph-Book</vt:lpstr>
      <vt:lpstr>Palatino</vt:lpstr>
      <vt:lpstr>Times New Roman</vt:lpstr>
      <vt:lpstr>Wingdings</vt:lpstr>
      <vt:lpstr>Wingdings 2</vt:lpstr>
      <vt:lpstr>Oriel</vt:lpstr>
      <vt:lpstr>Unit 1-Introduction </vt:lpstr>
      <vt:lpstr> Software</vt:lpstr>
      <vt:lpstr>Software Characteristics</vt:lpstr>
      <vt:lpstr>Conti…</vt:lpstr>
      <vt:lpstr>Conti…</vt:lpstr>
      <vt:lpstr>Conti…</vt:lpstr>
      <vt:lpstr>Conti…</vt:lpstr>
      <vt:lpstr>Conti…</vt:lpstr>
      <vt:lpstr>Conti…</vt:lpstr>
      <vt:lpstr>Software Applications</vt:lpstr>
      <vt:lpstr>Conti…</vt:lpstr>
      <vt:lpstr>Conti…</vt:lpstr>
      <vt:lpstr>Conti…</vt:lpstr>
      <vt:lpstr>Conti…</vt:lpstr>
      <vt:lpstr>Conti…</vt:lpstr>
      <vt:lpstr> SOFTWARE MYTHS</vt:lpstr>
      <vt:lpstr>Conti…</vt:lpstr>
      <vt:lpstr> Conti…</vt:lpstr>
      <vt:lpstr>Conti…</vt:lpstr>
      <vt:lpstr>Conti…</vt:lpstr>
      <vt:lpstr>Conti…</vt:lpstr>
      <vt:lpstr>Conti…</vt:lpstr>
      <vt:lpstr>SOFTWARE ENGINEERING: A LAYERED TECHNOLOGY</vt:lpstr>
      <vt:lpstr>Conti…</vt:lpstr>
      <vt:lpstr>Conti…</vt:lpstr>
      <vt:lpstr>Conti…</vt:lpstr>
      <vt:lpstr>A Generic View of Software Engineering</vt:lpstr>
      <vt:lpstr>Conti…</vt:lpstr>
      <vt:lpstr>Conti…</vt:lpstr>
      <vt:lpstr>THE SOFTWARE PROCESS</vt:lpstr>
      <vt:lpstr>Conti…</vt:lpstr>
      <vt:lpstr>Conti…</vt:lpstr>
      <vt:lpstr>SOFTWARE PROCESS MODELS</vt:lpstr>
      <vt:lpstr>Conti…</vt:lpstr>
      <vt:lpstr>Conti…</vt:lpstr>
      <vt:lpstr>Conti…</vt:lpstr>
      <vt:lpstr>Conti…</vt:lpstr>
      <vt:lpstr>Conti…</vt:lpstr>
      <vt:lpstr>Conti…</vt:lpstr>
      <vt:lpstr>Conti…</vt:lpstr>
      <vt:lpstr>Conti…</vt:lpstr>
      <vt:lpstr>Conti…</vt:lpstr>
      <vt:lpstr>EVOLUTIONARY SOFTWARE PROCESS MODELS</vt:lpstr>
      <vt:lpstr>Conti…</vt:lpstr>
      <vt:lpstr>Conti…</vt:lpstr>
      <vt:lpstr>Conti…</vt:lpstr>
      <vt:lpstr>THE RAD MODEL</vt:lpstr>
      <vt:lpstr>Conti…</vt:lpstr>
      <vt:lpstr>Conti…</vt:lpstr>
      <vt:lpstr>The Spiral Model</vt:lpstr>
      <vt:lpstr>Conti…</vt:lpstr>
      <vt:lpstr>Conti…</vt:lpstr>
      <vt:lpstr>Requirement engineering</vt:lpstr>
      <vt:lpstr>Conti…</vt:lpstr>
      <vt:lpstr>Conti…</vt:lpstr>
      <vt:lpstr>Initiating the requirement engineering process</vt:lpstr>
      <vt:lpstr>Conti…</vt:lpstr>
      <vt:lpstr>Conti…</vt:lpstr>
      <vt:lpstr> Eliciting requirements</vt:lpstr>
      <vt:lpstr>Conti…</vt:lpstr>
      <vt:lpstr>Conti…</vt:lpstr>
      <vt:lpstr>Conti…</vt:lpstr>
      <vt:lpstr>Developing Use Cases</vt:lpstr>
      <vt:lpstr>Questions Commonly Answered by a Use Case</vt:lpstr>
      <vt:lpstr>Building Analysis Model</vt:lpstr>
      <vt:lpstr>Conti…</vt:lpstr>
      <vt:lpstr>THE ELEMENTS OF THE ANALYSIS MODEL</vt:lpstr>
      <vt:lpstr>Conti…</vt:lpstr>
      <vt:lpstr>PowerPoint Presentation</vt:lpstr>
      <vt:lpstr>Requirements Analysis and Negotiation</vt:lpstr>
      <vt:lpstr>Conti…</vt:lpstr>
      <vt:lpstr>Conti…</vt:lpstr>
      <vt:lpstr>Conti…</vt:lpstr>
      <vt:lpstr>Validating requirements</vt:lpstr>
      <vt:lpstr>Conti…</vt:lpstr>
      <vt:lpstr>Conti…</vt:lpstr>
      <vt:lpstr>Data Modelling </vt:lpstr>
      <vt:lpstr>Data Objects, Attributes, and Relationships</vt:lpstr>
      <vt:lpstr>Conti…</vt:lpstr>
      <vt:lpstr>PowerPoint Presentation</vt:lpstr>
      <vt:lpstr>Cardinality and Modality</vt:lpstr>
      <vt:lpstr>PowerPoint Presentation</vt:lpstr>
      <vt:lpstr>Entity/Relationship Diagrams</vt:lpstr>
      <vt:lpstr>PowerPoint Presentation</vt:lpstr>
      <vt:lpstr>FUNCTIONAL MODELING</vt:lpstr>
      <vt:lpstr>Conti…</vt:lpstr>
      <vt:lpstr>PowerPoint Presentation</vt:lpstr>
      <vt:lpstr>Behavioral models</vt:lpstr>
      <vt:lpstr>PowerPoint Presentation</vt:lpstr>
      <vt:lpstr>Object-Oriented Concepts</vt:lpstr>
      <vt:lpstr>Classes</vt:lpstr>
      <vt:lpstr>What is a Class?</vt:lpstr>
      <vt:lpstr>Encapsulation/Hiding</vt:lpstr>
      <vt:lpstr>Software Requirement Specification</vt:lpstr>
      <vt:lpstr>Characteristics of a good SRS</vt:lpstr>
      <vt:lpstr>Conti…</vt:lpstr>
      <vt:lpstr>Components of SRS</vt:lpstr>
      <vt:lpstr>Structure of a requirements document</vt:lpstr>
      <vt:lpstr>Conti…</vt:lpstr>
      <vt:lpstr>Conti…</vt:lpstr>
      <vt:lpstr>Conti…</vt:lpstr>
      <vt:lpstr>Conti…</vt:lpstr>
      <vt:lpstr>Conti…</vt:lpstr>
      <vt:lpstr>Conti…</vt:lpstr>
      <vt:lpstr>Conti…</vt:lpstr>
      <vt:lpstr>Conti…</vt:lpstr>
    </vt:vector>
  </TitlesOfParts>
  <Company>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1-Introduction</dc:title>
  <dc:creator>MSC</dc:creator>
  <cp:lastModifiedBy>HP</cp:lastModifiedBy>
  <cp:revision>153</cp:revision>
  <dcterms:created xsi:type="dcterms:W3CDTF">2017-01-18T19:02:11Z</dcterms:created>
  <dcterms:modified xsi:type="dcterms:W3CDTF">2017-04-18T08:28:38Z</dcterms:modified>
</cp:coreProperties>
</file>