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4" r:id="rId2"/>
    <p:sldId id="257" r:id="rId3"/>
    <p:sldId id="272" r:id="rId4"/>
    <p:sldId id="260" r:id="rId5"/>
    <p:sldId id="259" r:id="rId6"/>
    <p:sldId id="261" r:id="rId7"/>
    <p:sldId id="262" r:id="rId8"/>
    <p:sldId id="264" r:id="rId9"/>
    <p:sldId id="265" r:id="rId10"/>
    <p:sldId id="273" r:id="rId11"/>
    <p:sldId id="266" r:id="rId12"/>
    <p:sldId id="267" r:id="rId13"/>
    <p:sldId id="268" r:id="rId14"/>
    <p:sldId id="275" r:id="rId15"/>
    <p:sldId id="270" r:id="rId16"/>
    <p:sldId id="271" r:id="rId17"/>
    <p:sldId id="279" r:id="rId18"/>
    <p:sldId id="276" r:id="rId19"/>
    <p:sldId id="277" r:id="rId20"/>
    <p:sldId id="278" r:id="rId21"/>
    <p:sldId id="25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63" d="100"/>
          <a:sy n="63" d="100"/>
        </p:scale>
        <p:origin x="-588"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67856BC-A60B-4720-9F1D-0557264A8CF9}" type="datetimeFigureOut">
              <a:rPr lang="en-US" smtClean="0"/>
              <a:pPr/>
              <a:t>9/10/2016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644F9BA-2194-48CE-889D-8C6755C330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7856BC-A60B-4720-9F1D-0557264A8CF9}" type="datetimeFigureOut">
              <a:rPr lang="en-US" smtClean="0"/>
              <a:pPr/>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4F9BA-2194-48CE-889D-8C6755C330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7856BC-A60B-4720-9F1D-0557264A8CF9}" type="datetimeFigureOut">
              <a:rPr lang="en-US" smtClean="0"/>
              <a:pPr/>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4F9BA-2194-48CE-889D-8C6755C330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67856BC-A60B-4720-9F1D-0557264A8CF9}" type="datetimeFigureOut">
              <a:rPr lang="en-US" smtClean="0"/>
              <a:pPr/>
              <a:t>9/10/2016</a:t>
            </a:fld>
            <a:endParaRPr lang="en-US"/>
          </a:p>
        </p:txBody>
      </p:sp>
      <p:sp>
        <p:nvSpPr>
          <p:cNvPr id="9" name="Slide Number Placeholder 8"/>
          <p:cNvSpPr>
            <a:spLocks noGrp="1"/>
          </p:cNvSpPr>
          <p:nvPr>
            <p:ph type="sldNum" sz="quarter" idx="15"/>
          </p:nvPr>
        </p:nvSpPr>
        <p:spPr/>
        <p:txBody>
          <a:bodyPr rtlCol="0"/>
          <a:lstStyle/>
          <a:p>
            <a:fld id="{9644F9BA-2194-48CE-889D-8C6755C3306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67856BC-A60B-4720-9F1D-0557264A8CF9}" type="datetimeFigureOut">
              <a:rPr lang="en-US" smtClean="0"/>
              <a:pPr/>
              <a:t>9/10/2016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644F9BA-2194-48CE-889D-8C6755C330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67856BC-A60B-4720-9F1D-0557264A8CF9}" type="datetimeFigureOut">
              <a:rPr lang="en-US" smtClean="0"/>
              <a:pPr/>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4F9BA-2194-48CE-889D-8C6755C3306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67856BC-A60B-4720-9F1D-0557264A8CF9}" type="datetimeFigureOut">
              <a:rPr lang="en-US" smtClean="0"/>
              <a:pPr/>
              <a:t>9/10/2016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44F9BA-2194-48CE-889D-8C6755C3306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67856BC-A60B-4720-9F1D-0557264A8CF9}" type="datetimeFigureOut">
              <a:rPr lang="en-US" smtClean="0"/>
              <a:pPr/>
              <a:t>9/10/2016</a:t>
            </a:fld>
            <a:endParaRPr lang="en-US"/>
          </a:p>
        </p:txBody>
      </p:sp>
      <p:sp>
        <p:nvSpPr>
          <p:cNvPr id="7" name="Slide Number Placeholder 6"/>
          <p:cNvSpPr>
            <a:spLocks noGrp="1"/>
          </p:cNvSpPr>
          <p:nvPr>
            <p:ph type="sldNum" sz="quarter" idx="11"/>
          </p:nvPr>
        </p:nvSpPr>
        <p:spPr/>
        <p:txBody>
          <a:bodyPr rtlCol="0"/>
          <a:lstStyle/>
          <a:p>
            <a:fld id="{9644F9BA-2194-48CE-889D-8C6755C3306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856BC-A60B-4720-9F1D-0557264A8CF9}" type="datetimeFigureOut">
              <a:rPr lang="en-US" smtClean="0"/>
              <a:pPr/>
              <a:t>9/10/2016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44F9BA-2194-48CE-889D-8C6755C330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67856BC-A60B-4720-9F1D-0557264A8CF9}" type="datetimeFigureOut">
              <a:rPr lang="en-US" smtClean="0"/>
              <a:pPr/>
              <a:t>9/10/2016</a:t>
            </a:fld>
            <a:endParaRPr lang="en-US"/>
          </a:p>
        </p:txBody>
      </p:sp>
      <p:sp>
        <p:nvSpPr>
          <p:cNvPr id="22" name="Slide Number Placeholder 21"/>
          <p:cNvSpPr>
            <a:spLocks noGrp="1"/>
          </p:cNvSpPr>
          <p:nvPr>
            <p:ph type="sldNum" sz="quarter" idx="15"/>
          </p:nvPr>
        </p:nvSpPr>
        <p:spPr/>
        <p:txBody>
          <a:bodyPr rtlCol="0"/>
          <a:lstStyle/>
          <a:p>
            <a:fld id="{9644F9BA-2194-48CE-889D-8C6755C3306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67856BC-A60B-4720-9F1D-0557264A8CF9}" type="datetimeFigureOut">
              <a:rPr lang="en-US" smtClean="0"/>
              <a:pPr/>
              <a:t>9/10/2016</a:t>
            </a:fld>
            <a:endParaRPr lang="en-US"/>
          </a:p>
        </p:txBody>
      </p:sp>
      <p:sp>
        <p:nvSpPr>
          <p:cNvPr id="18" name="Slide Number Placeholder 17"/>
          <p:cNvSpPr>
            <a:spLocks noGrp="1"/>
          </p:cNvSpPr>
          <p:nvPr>
            <p:ph type="sldNum" sz="quarter" idx="11"/>
          </p:nvPr>
        </p:nvSpPr>
        <p:spPr/>
        <p:txBody>
          <a:bodyPr rtlCol="0"/>
          <a:lstStyle/>
          <a:p>
            <a:fld id="{9644F9BA-2194-48CE-889D-8C6755C3306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67856BC-A60B-4720-9F1D-0557264A8CF9}" type="datetimeFigureOut">
              <a:rPr lang="en-US" smtClean="0"/>
              <a:pPr/>
              <a:t>9/10/2016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644F9BA-2194-48CE-889D-8C6755C330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uky.edu/~eushe2/Pajares/proposal.html" TargetMode="External"/><Relationship Id="rId2" Type="http://schemas.openxmlformats.org/officeDocument/2006/relationships/hyperlink" Target="http://www.businessdictionary.com/definition/research-proposal.html" TargetMode="External"/><Relationship Id="rId1" Type="http://schemas.openxmlformats.org/officeDocument/2006/relationships/slideLayout" Target="../slideLayouts/slideLayout2.xml"/><Relationship Id="rId4" Type="http://schemas.openxmlformats.org/officeDocument/2006/relationships/hyperlink" Target="http://www.slideshare.net/azmial/8-elements-in-a-research-propos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7400"/>
            <a:ext cx="8229600" cy="1143000"/>
          </a:xfrm>
        </p:spPr>
        <p:txBody>
          <a:bodyPr>
            <a:normAutofit/>
          </a:bodyPr>
          <a:lstStyle/>
          <a:p>
            <a:r>
              <a:rPr lang="en-IN" b="1" dirty="0" smtClean="0">
                <a:latin typeface="Arial Black" pitchFamily="34" charset="0"/>
              </a:rPr>
              <a:t>Development  of  Research  Proposal</a:t>
            </a:r>
            <a:endParaRPr lang="en-US"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143000" y="1600200"/>
            <a:ext cx="7543800" cy="4525963"/>
          </a:xfrm>
        </p:spPr>
        <p:txBody>
          <a:bodyPr/>
          <a:lstStyle/>
          <a:p>
            <a:pPr algn="just"/>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Deciding whether to use questions or hypotheses depends on factors such as the purpose of the study, the nature of the design and methodology, and the audience of the research </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a:latin typeface="Times New Roman" pitchFamily="18" charset="0"/>
                <a:cs typeface="Times New Roman" pitchFamily="18" charset="0"/>
              </a:rPr>
              <a:t>The </a:t>
            </a:r>
            <a:r>
              <a:rPr lang="en-US" sz="3600" dirty="0" smtClean="0">
                <a:latin typeface="Times New Roman" pitchFamily="18" charset="0"/>
                <a:cs typeface="Times New Roman" pitchFamily="18" charset="0"/>
              </a:rPr>
              <a:t>Design-Methods </a:t>
            </a:r>
            <a:r>
              <a:rPr lang="en-US" sz="3600" dirty="0">
                <a:latin typeface="Times New Roman" pitchFamily="18" charset="0"/>
                <a:cs typeface="Times New Roman" pitchFamily="18" charset="0"/>
              </a:rPr>
              <a:t>and Procedures</a:t>
            </a:r>
          </a:p>
        </p:txBody>
      </p:sp>
      <p:sp>
        <p:nvSpPr>
          <p:cNvPr id="3" name="Content Placeholder 2"/>
          <p:cNvSpPr>
            <a:spLocks noGrp="1"/>
          </p:cNvSpPr>
          <p:nvPr>
            <p:ph sz="quarter" idx="1"/>
          </p:nvPr>
        </p:nvSpPr>
        <p:spPr>
          <a:xfrm>
            <a:off x="685800" y="990600"/>
            <a:ext cx="7696200" cy="5867400"/>
          </a:xfrm>
        </p:spPr>
        <p:txBody>
          <a:bodyPr>
            <a:normAutofit fontScale="77500" lnSpcReduction="20000"/>
          </a:bodyPr>
          <a:lstStyle/>
          <a:p>
            <a:pPr lvl="1" algn="just">
              <a:buFont typeface="Arial" pitchFamily="34" charset="0"/>
              <a:buChar char="•"/>
            </a:pPr>
            <a:r>
              <a:rPr lang="en-US" sz="3100" dirty="0" smtClean="0">
                <a:latin typeface="Times New Roman" pitchFamily="18" charset="0"/>
                <a:cs typeface="Times New Roman" pitchFamily="18" charset="0"/>
              </a:rPr>
              <a:t>“The methods or procedures section is really the heart of the research proposal. The activities should be described with as much detail as possible, and the continuity between them should be apparent”.</a:t>
            </a:r>
          </a:p>
          <a:p>
            <a:pPr algn="just"/>
            <a:endParaRPr lang="en-US" sz="3100" dirty="0" smtClean="0">
              <a:latin typeface="Times New Roman" pitchFamily="18" charset="0"/>
              <a:cs typeface="Times New Roman" pitchFamily="18" charset="0"/>
            </a:endParaRPr>
          </a:p>
          <a:p>
            <a:pPr algn="just"/>
            <a:r>
              <a:rPr lang="en-US" sz="3100" dirty="0" smtClean="0">
                <a:latin typeface="Times New Roman" pitchFamily="18" charset="0"/>
                <a:cs typeface="Times New Roman" pitchFamily="18" charset="0"/>
              </a:rPr>
              <a:t>Methodology </a:t>
            </a:r>
          </a:p>
          <a:p>
            <a:pPr algn="just"/>
            <a:r>
              <a:rPr lang="en-US" sz="3100" dirty="0" smtClean="0">
                <a:latin typeface="Times New Roman" pitchFamily="18" charset="0"/>
                <a:cs typeface="Times New Roman" pitchFamily="18" charset="0"/>
              </a:rPr>
              <a:t>Describe data that you will use in the research, the methodology to be adopted and justify your choice of methodology Inform readers .</a:t>
            </a:r>
          </a:p>
          <a:p>
            <a:pPr algn="just">
              <a:buNone/>
            </a:pPr>
            <a:r>
              <a:rPr lang="en-US" sz="3100" dirty="0" smtClean="0">
                <a:latin typeface="Times New Roman" pitchFamily="18" charset="0"/>
                <a:cs typeface="Times New Roman" pitchFamily="18" charset="0"/>
              </a:rPr>
              <a:t>     a. Kinds of data going to be collected .</a:t>
            </a:r>
          </a:p>
          <a:p>
            <a:pPr algn="just">
              <a:buNone/>
            </a:pPr>
            <a:r>
              <a:rPr lang="en-US" sz="3100" dirty="0" smtClean="0">
                <a:latin typeface="Times New Roman" pitchFamily="18" charset="0"/>
                <a:cs typeface="Times New Roman" pitchFamily="18" charset="0"/>
              </a:rPr>
              <a:t>     b.Research procedure (interviews? observations? questionnaires?).</a:t>
            </a:r>
          </a:p>
          <a:p>
            <a:pPr algn="just"/>
            <a:r>
              <a:rPr lang="en-US" sz="3100" dirty="0" smtClean="0">
                <a:latin typeface="Times New Roman" pitchFamily="18" charset="0"/>
                <a:cs typeface="Times New Roman" pitchFamily="18" charset="0"/>
              </a:rPr>
              <a:t>If outside organisations involved, explain how you are going to get hold of the data Indicate why the methodology is used. </a:t>
            </a:r>
          </a:p>
          <a:p>
            <a:pPr algn="just"/>
            <a:r>
              <a:rPr lang="en-US" sz="3100" dirty="0" smtClean="0">
                <a:latin typeface="Times New Roman" pitchFamily="18" charset="0"/>
                <a:cs typeface="Times New Roman" pitchFamily="18" charset="0"/>
              </a:rPr>
              <a:t>If existing methodology is not to be used, explain why you need to use an adapted methodology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nSpc>
                <a:spcPct val="150000"/>
              </a:lnSpc>
            </a:pPr>
            <a:r>
              <a:rPr lang="en-US" sz="2400" b="1" dirty="0" smtClean="0">
                <a:latin typeface="Times New Roman" pitchFamily="18" charset="0"/>
                <a:cs typeface="Times New Roman" pitchFamily="18" charset="0"/>
              </a:rPr>
              <a:t>Sampling</a:t>
            </a:r>
          </a:p>
          <a:p>
            <a:pPr>
              <a:lnSpc>
                <a:spcPct val="150000"/>
              </a:lnSpc>
            </a:pPr>
            <a:r>
              <a:rPr lang="en-US" sz="2400" b="1" dirty="0" smtClean="0">
                <a:latin typeface="Times New Roman" pitchFamily="18" charset="0"/>
                <a:cs typeface="Times New Roman" pitchFamily="18" charset="0"/>
              </a:rPr>
              <a:t>Instrumentation</a:t>
            </a:r>
            <a:endParaRPr lang="en-US" sz="2400" dirty="0" smtClean="0">
              <a:latin typeface="Times New Roman" pitchFamily="18" charset="0"/>
              <a:cs typeface="Times New Roman" pitchFamily="18" charset="0"/>
            </a:endParaRPr>
          </a:p>
          <a:p>
            <a:pPr>
              <a:lnSpc>
                <a:spcPct val="150000"/>
              </a:lnSpc>
            </a:pPr>
            <a:r>
              <a:rPr lang="en-US" sz="2400" b="1" dirty="0" smtClean="0">
                <a:latin typeface="Times New Roman" pitchFamily="18" charset="0"/>
                <a:cs typeface="Times New Roman" pitchFamily="18" charset="0"/>
              </a:rPr>
              <a:t>Data Collection</a:t>
            </a:r>
          </a:p>
          <a:p>
            <a:pPr>
              <a:lnSpc>
                <a:spcPct val="150000"/>
              </a:lnSpc>
            </a:pPr>
            <a:r>
              <a:rPr lang="en-US" sz="2400" b="1" dirty="0">
                <a:latin typeface="Times New Roman" pitchFamily="18" charset="0"/>
                <a:cs typeface="Times New Roman" pitchFamily="18" charset="0"/>
              </a:rPr>
              <a:t>Data Analysis</a:t>
            </a: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066800"/>
          </a:xfrm>
        </p:spPr>
        <p:txBody>
          <a:bodyPr>
            <a:noAutofit/>
          </a:bodyPr>
          <a:lstStyle/>
          <a:p>
            <a:pPr lvl="0"/>
            <a:r>
              <a:rPr lang="en-US" sz="3600" dirty="0" smtClean="0">
                <a:latin typeface="Times New Roman" pitchFamily="18" charset="0"/>
                <a:cs typeface="Times New Roman" pitchFamily="18" charset="0"/>
              </a:rPr>
              <a:t>Limitations and Delimitations</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838200"/>
            <a:ext cx="8001000" cy="6019800"/>
          </a:xfrm>
        </p:spPr>
        <p:txBody>
          <a:bodyPr>
            <a:noAutofit/>
          </a:bodyPr>
          <a:lstStyle/>
          <a:p>
            <a:pPr algn="just"/>
            <a:r>
              <a:rPr lang="en-US" dirty="0" smtClean="0">
                <a:latin typeface="Times New Roman" pitchFamily="18" charset="0"/>
                <a:cs typeface="Times New Roman" pitchFamily="18" charset="0"/>
              </a:rPr>
              <a:t>A</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 limitation identifies potential weaknesses of the study. Think about your analysis, the nature of self-report, your instruments, the sample. Think about threats to internal validity that may have been impossible to avoid or minimize—explain.</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B</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 delimitation addresses how a study will be narrowed in scope, that is, how it is bounded. </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is the place to explain the things that you are not doing and why you have chosen not to do them—the literature you will not review (and why not), the population you are not studying (and why not), the methodological procedures you will not use (and why you will not use them). </a:t>
            </a:r>
          </a:p>
          <a:p>
            <a:pPr algn="just">
              <a:buNone/>
            </a:pP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smtClean="0">
                <a:latin typeface="Times New Roman" pitchFamily="18" charset="0"/>
                <a:cs typeface="Times New Roman" pitchFamily="18" charset="0"/>
              </a:rPr>
              <a:t>Limit your delimitations to the things that a reader might reasonably expect you to do but that you, for clearly explained reasons, have decided not to do.</a:t>
            </a:r>
          </a:p>
          <a:p>
            <a:pPr algn="just">
              <a:buNone/>
            </a:pPr>
            <a:r>
              <a:rPr lang="en-US" b="1" dirty="0" smtClean="0">
                <a:latin typeface="Times New Roman" pitchFamily="18" charset="0"/>
                <a:cs typeface="Times New Roman" pitchFamily="18" charset="0"/>
              </a:rPr>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a:t>
            </a:r>
            <a:r>
              <a:rPr lang="en-US" sz="3600" dirty="0">
                <a:latin typeface="Times New Roman" pitchFamily="18" charset="0"/>
                <a:cs typeface="Times New Roman" pitchFamily="18" charset="0"/>
              </a:rPr>
              <a:t>References</a:t>
            </a:r>
          </a:p>
        </p:txBody>
      </p:sp>
      <p:sp>
        <p:nvSpPr>
          <p:cNvPr id="3" name="Content Placeholder 2"/>
          <p:cNvSpPr>
            <a:spLocks noGrp="1"/>
          </p:cNvSpPr>
          <p:nvPr>
            <p:ph sz="quarter" idx="1"/>
          </p:nvPr>
        </p:nvSpPr>
        <p:spPr>
          <a:xfrm>
            <a:off x="381000" y="1600200"/>
            <a:ext cx="8001000" cy="5029200"/>
          </a:xfrm>
        </p:spPr>
        <p:txBody>
          <a:bodyPr>
            <a:normAutofit/>
          </a:bodyPr>
          <a:lstStyle/>
          <a:p>
            <a:pPr lvl="1" algn="just">
              <a:buFont typeface="Arial" pitchFamily="34" charset="0"/>
              <a:buChar char="•"/>
            </a:pPr>
            <a:r>
              <a:rPr lang="en-US" sz="2400" dirty="0" smtClean="0">
                <a:latin typeface="Times New Roman" pitchFamily="18" charset="0"/>
                <a:cs typeface="Times New Roman" pitchFamily="18" charset="0"/>
              </a:rPr>
              <a:t>Only references cited in the text are included in the reference list; however, exceptions can be found to this rule. </a:t>
            </a:r>
          </a:p>
          <a:p>
            <a:pPr lvl="1" algn="just">
              <a:buFont typeface="Arial" pitchFamily="34" charset="0"/>
              <a:buChar char="•"/>
            </a:pPr>
            <a:r>
              <a:rPr lang="en-US" sz="2400" b="1" dirty="0" smtClean="0">
                <a:latin typeface="Times New Roman" pitchFamily="18" charset="0"/>
                <a:cs typeface="Times New Roman" pitchFamily="18" charset="0"/>
              </a:rPr>
              <a:t>For example</a:t>
            </a:r>
            <a:r>
              <a:rPr lang="en-US" sz="2400" dirty="0" smtClean="0">
                <a:latin typeface="Times New Roman" pitchFamily="18" charset="0"/>
                <a:cs typeface="Times New Roman" pitchFamily="18" charset="0"/>
              </a:rPr>
              <a:t>, committees may require evidence that you are familiar with a broader spectrum of literature than that immediately relevant to your research. </a:t>
            </a:r>
          </a:p>
          <a:p>
            <a:pPr lvl="1" algn="just">
              <a:buFont typeface="Arial" pitchFamily="34" charset="0"/>
              <a:buChar char="•"/>
            </a:pPr>
            <a:r>
              <a:rPr lang="en-US" sz="2400" dirty="0" smtClean="0">
                <a:latin typeface="Times New Roman" pitchFamily="18" charset="0"/>
                <a:cs typeface="Times New Roman" pitchFamily="18" charset="0"/>
              </a:rPr>
              <a:t>In such instances, the reference list may be called a bibliography.</a:t>
            </a:r>
          </a:p>
          <a:p>
            <a:pPr lvl="1" algn="just">
              <a:buFont typeface="Arial" pitchFamily="34" charset="0"/>
              <a:buChar char="•"/>
            </a:pPr>
            <a:r>
              <a:rPr lang="en-US" sz="2400" dirty="0" smtClean="0">
                <a:latin typeface="Times New Roman" pitchFamily="18" charset="0"/>
                <a:cs typeface="Times New Roman" pitchFamily="18" charset="0"/>
              </a:rPr>
              <a:t>Some committees require that reference lists and/or bibliographies be “annotated,” which is to say that each entry be accompanied by a brief description, or an abstract. </a:t>
            </a:r>
          </a:p>
          <a:p>
            <a:pPr algn="just">
              <a:buNone/>
            </a:pPr>
            <a:endParaRPr lang="en-US" sz="2600" dirty="0" smtClean="0">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itchFamily="18" charset="0"/>
                <a:cs typeface="Times New Roman" pitchFamily="18" charset="0"/>
              </a:rPr>
              <a:t>Appendixes</a:t>
            </a:r>
          </a:p>
        </p:txBody>
      </p:sp>
      <p:sp>
        <p:nvSpPr>
          <p:cNvPr id="3" name="Content Placeholder 2"/>
          <p:cNvSpPr>
            <a:spLocks noGrp="1"/>
          </p:cNvSpPr>
          <p:nvPr>
            <p:ph sz="quarter" idx="1"/>
          </p:nvPr>
        </p:nvSpPr>
        <p:spPr/>
        <p:txBody>
          <a:bodyPr/>
          <a:lstStyle/>
          <a:p>
            <a:pPr algn="just"/>
            <a:r>
              <a:rPr lang="en-US" sz="2400" dirty="0" smtClean="0">
                <a:latin typeface="Times New Roman" pitchFamily="18" charset="0"/>
                <a:cs typeface="Times New Roman" pitchFamily="18" charset="0"/>
              </a:rPr>
              <a:t>The need for complete documentation generally dictates the inclusion of appropriate appendixes in proposals (although this is generally not the case as regards conference proposals). </a:t>
            </a:r>
          </a:p>
          <a:p>
            <a:pPr>
              <a:buNone/>
            </a:pPr>
            <a:r>
              <a:rPr lang="en-US" dirty="0" smtClean="0"/>
              <a:t> </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Autofit/>
          </a:bodyPr>
          <a:lstStyle/>
          <a:p>
            <a:pPr algn="ctr"/>
            <a:r>
              <a:rPr lang="en-US" sz="3600" dirty="0" smtClean="0">
                <a:latin typeface="Times New Roman" pitchFamily="18" charset="0"/>
                <a:cs typeface="Times New Roman" pitchFamily="18" charset="0"/>
              </a:rPr>
              <a:t>Objectives of Research</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8001000" cy="5562600"/>
          </a:xfrm>
        </p:spPr>
        <p:txBody>
          <a:bodyPr>
            <a:normAutofit fontScale="92500" lnSpcReduction="10000"/>
          </a:bodyPr>
          <a:lstStyle/>
          <a:p>
            <a:pPr algn="just"/>
            <a:r>
              <a:rPr lang="en-US" dirty="0" smtClean="0">
                <a:latin typeface="Times New Roman" pitchFamily="18" charset="0"/>
                <a:cs typeface="Times New Roman" pitchFamily="18" charset="0"/>
              </a:rPr>
              <a:t>The purpose of research is to discover answers to questions through the application of </a:t>
            </a:r>
            <a:r>
              <a:rPr lang="en-US" dirty="0" smtClean="0">
                <a:latin typeface="Times New Roman" pitchFamily="18" charset="0"/>
                <a:cs typeface="Times New Roman" pitchFamily="18" charset="0"/>
              </a:rPr>
              <a:t>scientific procedures</a:t>
            </a:r>
            <a:r>
              <a:rPr lang="en-US" dirty="0" smtClean="0">
                <a:latin typeface="Times New Roman" pitchFamily="18" charset="0"/>
                <a:cs typeface="Times New Roman" pitchFamily="18" charset="0"/>
              </a:rPr>
              <a:t>. The main aim of research is to find out the truth which is hidden and which has not </a:t>
            </a:r>
            <a:r>
              <a:rPr lang="en-US" dirty="0" smtClean="0">
                <a:latin typeface="Times New Roman" pitchFamily="18" charset="0"/>
                <a:cs typeface="Times New Roman" pitchFamily="18" charset="0"/>
              </a:rPr>
              <a:t>been discovered </a:t>
            </a:r>
            <a:r>
              <a:rPr lang="en-US" dirty="0" smtClean="0">
                <a:latin typeface="Times New Roman" pitchFamily="18" charset="0"/>
                <a:cs typeface="Times New Roman" pitchFamily="18" charset="0"/>
              </a:rPr>
              <a:t>as yet. Though each research study has its own specific purpose, we may think </a:t>
            </a:r>
            <a:r>
              <a:rPr lang="en-US" dirty="0" smtClean="0">
                <a:latin typeface="Times New Roman" pitchFamily="18" charset="0"/>
                <a:cs typeface="Times New Roman" pitchFamily="18" charset="0"/>
              </a:rPr>
              <a:t>of research </a:t>
            </a:r>
            <a:r>
              <a:rPr lang="en-US" dirty="0" smtClean="0">
                <a:latin typeface="Times New Roman" pitchFamily="18" charset="0"/>
                <a:cs typeface="Times New Roman" pitchFamily="18" charset="0"/>
              </a:rPr>
              <a:t>objectives as falling into a number of following broad </a:t>
            </a:r>
            <a:r>
              <a:rPr lang="en-US" dirty="0" smtClean="0">
                <a:latin typeface="Times New Roman" pitchFamily="18" charset="0"/>
                <a:cs typeface="Times New Roman" pitchFamily="18" charset="0"/>
              </a:rPr>
              <a:t>groupings:</a:t>
            </a:r>
          </a:p>
          <a:p>
            <a:pPr algn="just"/>
            <a:r>
              <a:rPr lang="en-US" dirty="0" smtClean="0">
                <a:latin typeface="Times New Roman" pitchFamily="18" charset="0"/>
                <a:cs typeface="Times New Roman" pitchFamily="18" charset="0"/>
              </a:rPr>
              <a:t>To gain familiarity with a phenomenon or to achieve new insights into it (studies with </a:t>
            </a:r>
            <a:r>
              <a:rPr lang="en-US" dirty="0" smtClean="0">
                <a:latin typeface="Times New Roman" pitchFamily="18" charset="0"/>
                <a:cs typeface="Times New Roman" pitchFamily="18" charset="0"/>
              </a:rPr>
              <a:t>this object </a:t>
            </a:r>
            <a:r>
              <a:rPr lang="en-US" dirty="0" smtClean="0">
                <a:latin typeface="Times New Roman" pitchFamily="18" charset="0"/>
                <a:cs typeface="Times New Roman" pitchFamily="18" charset="0"/>
              </a:rPr>
              <a:t>in view are termed as exploratory or formulative research studies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To portray accurately the characteristics of a particular individual, situation or a </a:t>
            </a:r>
            <a:r>
              <a:rPr lang="en-US" dirty="0" smtClean="0">
                <a:latin typeface="Times New Roman" pitchFamily="18" charset="0"/>
                <a:cs typeface="Times New Roman" pitchFamily="18" charset="0"/>
              </a:rPr>
              <a:t>group(studies </a:t>
            </a:r>
            <a:r>
              <a:rPr lang="en-US" dirty="0" smtClean="0">
                <a:latin typeface="Times New Roman" pitchFamily="18" charset="0"/>
                <a:cs typeface="Times New Roman" pitchFamily="18" charset="0"/>
              </a:rPr>
              <a:t>with this object in view are known as descriptive research studies);</a:t>
            </a: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 determine the frequency with which something occurs or with which it is </a:t>
            </a:r>
            <a:r>
              <a:rPr lang="en-US" dirty="0" smtClean="0">
                <a:latin typeface="Times New Roman" pitchFamily="18" charset="0"/>
                <a:cs typeface="Times New Roman" pitchFamily="18" charset="0"/>
              </a:rPr>
              <a:t>associated with </a:t>
            </a:r>
            <a:r>
              <a:rPr lang="en-US" dirty="0" smtClean="0">
                <a:latin typeface="Times New Roman" pitchFamily="18" charset="0"/>
                <a:cs typeface="Times New Roman" pitchFamily="18" charset="0"/>
              </a:rPr>
              <a:t>something else (studies with this object in view are known as diagnostic </a:t>
            </a:r>
            <a:r>
              <a:rPr lang="en-US" dirty="0" smtClean="0">
                <a:latin typeface="Times New Roman" pitchFamily="18" charset="0"/>
                <a:cs typeface="Times New Roman" pitchFamily="18" charset="0"/>
              </a:rPr>
              <a:t>research studies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To </a:t>
            </a:r>
            <a:r>
              <a:rPr lang="en-US" dirty="0" smtClean="0">
                <a:latin typeface="Times New Roman" pitchFamily="18" charset="0"/>
                <a:cs typeface="Times New Roman" pitchFamily="18" charset="0"/>
              </a:rPr>
              <a:t>test a hypothesis of a causal relationship between variables (such studies are known </a:t>
            </a:r>
            <a:r>
              <a:rPr lang="en-US" dirty="0" smtClean="0">
                <a:latin typeface="Times New Roman" pitchFamily="18" charset="0"/>
                <a:cs typeface="Times New Roman" pitchFamily="18" charset="0"/>
              </a:rPr>
              <a:t>as hypothesis-testing </a:t>
            </a:r>
            <a:r>
              <a:rPr lang="en-US" dirty="0" smtClean="0">
                <a:latin typeface="Times New Roman" pitchFamily="18" charset="0"/>
                <a:cs typeface="Times New Roman" pitchFamily="18" charset="0"/>
              </a:rPr>
              <a:t>research studies).</a:t>
            </a: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normAutofit/>
          </a:bodyPr>
          <a:lstStyle/>
          <a:p>
            <a:r>
              <a:rPr lang="en-US" b="1" dirty="0" smtClean="0">
                <a:latin typeface="Times New Roman" panose="02020603050405020304" pitchFamily="18" charset="0"/>
                <a:cs typeface="Times New Roman" panose="02020603050405020304" pitchFamily="18" charset="0"/>
              </a:rPr>
              <a:t>Formulation </a:t>
            </a:r>
            <a:r>
              <a:rPr lang="en-US" b="1" dirty="0" smtClean="0">
                <a:latin typeface="Times New Roman" panose="02020603050405020304" pitchFamily="18" charset="0"/>
                <a:cs typeface="Times New Roman" panose="02020603050405020304" pitchFamily="18" charset="0"/>
              </a:rPr>
              <a:t>of Research Problem</a:t>
            </a:r>
            <a:br>
              <a:rPr lang="en-US" b="1"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sz="quarter" idx="1"/>
          </p:nvPr>
        </p:nvSpPr>
        <p:spPr/>
        <p:txBody>
          <a:bodyPr/>
          <a:lstStyle/>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research problem is a question that a researcher wants to answer, or a problem that a researcher wants to solve. </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research problem is the situation that causes the researcher to feel apprehensive, confused and ill at ease.</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Identification &amp; Formulation of research problem is a first step in the research process.  It is believed that most of the good research studies needs lot of time for selection of a research problem.</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Hypothesis</a:t>
            </a:r>
            <a:r>
              <a:rPr lang="en-US" sz="9600" dirty="0" smtClean="0">
                <a:latin typeface="Times New Roman" panose="02020603050405020304" pitchFamily="18" charset="0"/>
                <a:cs typeface="Times New Roman" panose="02020603050405020304" pitchFamily="18" charset="0"/>
              </a:rPr>
              <a:t/>
            </a:r>
            <a:br>
              <a:rPr lang="en-US" sz="9600"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sz="quarter" idx="1"/>
          </p:nvPr>
        </p:nvSpPr>
        <p:spPr>
          <a:xfrm>
            <a:off x="457200" y="1219200"/>
            <a:ext cx="7848600" cy="5254752"/>
          </a:xfrm>
        </p:spPr>
        <p:txBody>
          <a:bodyPr>
            <a:normAutofit lnSpcReduction="10000"/>
          </a:bodyPr>
          <a:lstStyle/>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When a prediction or a hypothesized relationship is to be tested by scientific methods, it is termed as </a:t>
            </a:r>
            <a:r>
              <a:rPr lang="en-US" b="1" dirty="0" smtClean="0">
                <a:latin typeface="Times New Roman" panose="02020603050405020304" pitchFamily="18" charset="0"/>
                <a:cs typeface="Times New Roman" panose="02020603050405020304" pitchFamily="18" charset="0"/>
              </a:rPr>
              <a:t>“research hypothesis”. </a:t>
            </a:r>
          </a:p>
          <a:p>
            <a:pPr marL="0" indent="0" algn="just">
              <a:buNone/>
            </a:pPr>
            <a:endParaRPr lang="en-US"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hypothesis is a formal question that he intends to resolve. Thus a hypothesis may be defined as a proposition or a set of proposition set forth as an explanation for the occurrence of some specified group of phenomena either asserted merely as a provisional conjecture to guide some investigation or accepted as highly probable in the light of established facts. Quite often a research hypothesis is a predictive statement, capable of being tested by scientific methods, that relates an independent variable to some dependent variable.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b="1" dirty="0"/>
              <a:t>R</a:t>
            </a:r>
            <a:r>
              <a:rPr lang="en-US" b="1" dirty="0" smtClean="0"/>
              <a:t>esearch proposal</a:t>
            </a:r>
            <a:br>
              <a:rPr lang="en-US" b="1" dirty="0" smtClean="0"/>
            </a:br>
            <a:endParaRPr lang="en-US" dirty="0"/>
          </a:p>
        </p:txBody>
      </p:sp>
      <p:sp>
        <p:nvSpPr>
          <p:cNvPr id="3" name="Content Placeholder 2"/>
          <p:cNvSpPr>
            <a:spLocks noGrp="1"/>
          </p:cNvSpPr>
          <p:nvPr>
            <p:ph sz="quarter" idx="1"/>
          </p:nvPr>
        </p:nvSpPr>
        <p:spPr>
          <a:xfrm>
            <a:off x="457200" y="1066800"/>
            <a:ext cx="8077200" cy="5791200"/>
          </a:xfrm>
        </p:spPr>
        <p:txBody>
          <a:bodyPr>
            <a:normAutofit fontScale="25000" lnSpcReduction="20000"/>
          </a:bodyPr>
          <a:lstStyle/>
          <a:p>
            <a:endParaRPr lang="en-US" dirty="0" smtClean="0"/>
          </a:p>
          <a:p>
            <a:r>
              <a:rPr lang="en-US" sz="11200" b="1" dirty="0" smtClean="0">
                <a:latin typeface="Times New Roman" pitchFamily="18" charset="0"/>
                <a:cs typeface="Times New Roman" pitchFamily="18" charset="0"/>
              </a:rPr>
              <a:t>Definition</a:t>
            </a:r>
          </a:p>
          <a:p>
            <a:pPr algn="just"/>
            <a:r>
              <a:rPr lang="en-US" sz="9600" dirty="0" smtClean="0">
                <a:latin typeface="Times New Roman" pitchFamily="18" charset="0"/>
                <a:cs typeface="Times New Roman" pitchFamily="18" charset="0"/>
              </a:rPr>
              <a:t>A research proposal sets out the broad topic you would like to research (substance), what the research would set out to achieve (aims and objectives), how you would go about researching it (methodology), how you would undertake it within the time available (outline plan) and what the results might be in relation to knowledge and understanding in the subject (potential outcomes).</a:t>
            </a:r>
          </a:p>
          <a:p>
            <a:pPr algn="just"/>
            <a:endParaRPr lang="en-US" sz="9600" dirty="0" smtClean="0">
              <a:latin typeface="Times New Roman" pitchFamily="18" charset="0"/>
              <a:cs typeface="Times New Roman" pitchFamily="18" charset="0"/>
            </a:endParaRPr>
          </a:p>
          <a:p>
            <a:pPr algn="just"/>
            <a:r>
              <a:rPr lang="en-US" sz="9600" dirty="0" smtClean="0">
                <a:latin typeface="Times New Roman" pitchFamily="18" charset="0"/>
                <a:cs typeface="Times New Roman" pitchFamily="18" charset="0"/>
              </a:rPr>
              <a:t>Document that is typically written by a scientist or academic which describes the ideas for an investigation on a certain topic .The research proposal outlines the process from beginning to end and may be used to request financing for the project ,Certification for performing certain parts of  research of the experiment ,or as a required task before beginning a college dissertation.</a:t>
            </a:r>
          </a:p>
          <a:p>
            <a:pPr algn="just"/>
            <a:endParaRPr lang="en-US" sz="9600" b="1" dirty="0" smtClean="0">
              <a:latin typeface="Times New Roman" pitchFamily="18" charset="0"/>
              <a:cs typeface="Times New Roman" pitchFamily="18" charset="0"/>
            </a:endParaRPr>
          </a:p>
          <a:p>
            <a:pPr>
              <a:buNone/>
            </a:pPr>
            <a:r>
              <a:rPr lang="en-US" sz="9600" b="1" dirty="0">
                <a:latin typeface="Times New Roman" pitchFamily="18" charset="0"/>
                <a:cs typeface="Times New Roman" pitchFamily="18" charset="0"/>
              </a:rPr>
              <a:t/>
            </a:r>
            <a:br>
              <a:rPr lang="en-US" sz="9600" b="1" dirty="0">
                <a:latin typeface="Times New Roman" pitchFamily="18" charset="0"/>
                <a:cs typeface="Times New Roman" pitchFamily="18" charset="0"/>
              </a:rPr>
            </a:br>
            <a:r>
              <a:rPr lang="en-US" sz="9600" b="1" dirty="0">
                <a:latin typeface="Times New Roman" pitchFamily="18" charset="0"/>
                <a:cs typeface="Times New Roman" pitchFamily="18" charset="0"/>
              </a:rPr>
              <a:t/>
            </a:r>
            <a:br>
              <a:rPr lang="en-US" sz="9600" b="1" dirty="0">
                <a:latin typeface="Times New Roman" pitchFamily="18" charset="0"/>
                <a:cs typeface="Times New Roman" pitchFamily="18" charset="0"/>
              </a:rPr>
            </a:br>
            <a:endParaRPr lang="en-US" sz="9600" b="1" dirty="0">
              <a:latin typeface="Times New Roman" pitchFamily="18" charset="0"/>
              <a:cs typeface="Times New Roman" pitchFamily="18"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For example, consider statements like the following ones:</a:t>
            </a:r>
          </a:p>
          <a:p>
            <a:pPr marL="0" indent="0" algn="just">
              <a:buNone/>
            </a:pPr>
            <a:r>
              <a:rPr lang="en-US" dirty="0" smtClean="0">
                <a:latin typeface="Times New Roman" panose="02020603050405020304" pitchFamily="18" charset="0"/>
                <a:cs typeface="Times New Roman" panose="02020603050405020304" pitchFamily="18" charset="0"/>
              </a:rPr>
              <a:t>      “Students who receive counselling will show a greater increase in creativity than students not receiving counselling” Or “the automobile  A</a:t>
            </a:r>
          </a:p>
          <a:p>
            <a:pPr marL="0" indent="0" algn="just">
              <a:buNone/>
            </a:pPr>
            <a:r>
              <a:rPr lang="en-US" dirty="0" smtClean="0">
                <a:latin typeface="Times New Roman" panose="02020603050405020304" pitchFamily="18" charset="0"/>
                <a:cs typeface="Times New Roman" panose="02020603050405020304" pitchFamily="18" charset="0"/>
              </a:rPr>
              <a:t>is performing as well as automobile B.”</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References</a:t>
            </a:r>
            <a:endParaRPr lang="en-US" dirty="0"/>
          </a:p>
        </p:txBody>
      </p:sp>
      <p:sp>
        <p:nvSpPr>
          <p:cNvPr id="3" name="Content Placeholder 2"/>
          <p:cNvSpPr>
            <a:spLocks noGrp="1"/>
          </p:cNvSpPr>
          <p:nvPr>
            <p:ph sz="quarter" idx="1"/>
          </p:nvPr>
        </p:nvSpPr>
        <p:spPr>
          <a:xfrm>
            <a:off x="457200" y="1600200"/>
            <a:ext cx="8686800" cy="5105400"/>
          </a:xfrm>
        </p:spPr>
        <p:txBody>
          <a:bodyPr>
            <a:normAutofit/>
          </a:bodyPr>
          <a:lstStyle/>
          <a:p>
            <a:pPr algn="just">
              <a:buNone/>
            </a:pPr>
            <a:r>
              <a:rPr lang="en-US" sz="2800" dirty="0" smtClean="0">
                <a:latin typeface="Times New Roman" pitchFamily="18" charset="0"/>
                <a:cs typeface="Times New Roman" pitchFamily="18" charset="0"/>
                <a:hlinkClick r:id="rId2"/>
              </a:rPr>
              <a:t>[1]http://www.businessdictionary.com/definition/research-proposal.html</a:t>
            </a: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hlinkClick r:id="rId3"/>
              </a:rPr>
              <a:t>[2]https://www.uky.edu/~eushe2/Pajares/proposal.html</a:t>
            </a:r>
            <a:r>
              <a:rPr lang="en-US" sz="2800" dirty="0" smtClean="0">
                <a:latin typeface="Times New Roman" pitchFamily="18" charset="0"/>
                <a:cs typeface="Times New Roman" pitchFamily="18" charset="0"/>
              </a:rPr>
              <a:t>.</a:t>
            </a:r>
          </a:p>
          <a:p>
            <a:pPr algn="just">
              <a:buNone/>
            </a:pPr>
            <a:r>
              <a:rPr lang="en-US" sz="2800" dirty="0" smtClean="0">
                <a:latin typeface="Times New Roman" pitchFamily="18" charset="0"/>
                <a:cs typeface="Times New Roman" pitchFamily="18" charset="0"/>
                <a:hlinkClick r:id="rId4"/>
              </a:rPr>
              <a:t>[3]http://www.slideshare.net/azmial/8-elements-in-a-research-proposal</a:t>
            </a: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[4]http://www.slideshare.net/guest349908/the-research-proposal?next_slideshow=1</a:t>
            </a: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Purpose of Research Proposal</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90600"/>
            <a:ext cx="8229600" cy="5867400"/>
          </a:xfrm>
        </p:spPr>
        <p:txBody>
          <a:bodyPr>
            <a:normAutofit/>
          </a:bodyPr>
          <a:lstStyle/>
          <a:p>
            <a:pPr algn="just"/>
            <a:r>
              <a:rPr lang="en-US" sz="2400" dirty="0" smtClean="0">
                <a:latin typeface="Times New Roman" pitchFamily="18" charset="0"/>
                <a:cs typeface="Times New Roman" pitchFamily="18" charset="0"/>
              </a:rPr>
              <a:t>Purpose of a Research Proposal Research proposal is intended to convince others that you have a worthwhile research project and that you have the competence and the work-plan to complete it.</a:t>
            </a:r>
          </a:p>
          <a:p>
            <a:pPr algn="just"/>
            <a:r>
              <a:rPr lang="en-US" sz="2400" dirty="0" smtClean="0">
                <a:latin typeface="Times New Roman" pitchFamily="18" charset="0"/>
                <a:cs typeface="Times New Roman" pitchFamily="18" charset="0"/>
              </a:rPr>
              <a:t>The purpose of a proposal is to sell your idea to the funding agency. This means that the investigator must convince the funding agency that: </a:t>
            </a:r>
          </a:p>
          <a:p>
            <a:pPr algn="just"/>
            <a:r>
              <a:rPr lang="en-US" sz="2400" dirty="0" smtClean="0">
                <a:latin typeface="Times New Roman" pitchFamily="18" charset="0"/>
                <a:cs typeface="Times New Roman" pitchFamily="18" charset="0"/>
              </a:rPr>
              <a:t>The problem is significant and worthy of study The technical approach is novel and likely to yield results .</a:t>
            </a:r>
          </a:p>
          <a:p>
            <a:pPr algn="just"/>
            <a:r>
              <a:rPr lang="en-US" sz="2400" dirty="0" smtClean="0">
                <a:latin typeface="Times New Roman" pitchFamily="18" charset="0"/>
                <a:cs typeface="Times New Roman" pitchFamily="18" charset="0"/>
              </a:rPr>
              <a:t>The investigator and his/her research team is/are the right group of individuals to carry out and accomplish the work described in the research proposal.</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Elements of Research Proposal</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14400"/>
            <a:ext cx="8458200" cy="5715000"/>
          </a:xfrm>
        </p:spPr>
        <p:txBody>
          <a:bodyPr>
            <a:normAutofit/>
          </a:bodyPr>
          <a:lstStyle/>
          <a:p>
            <a:r>
              <a:rPr lang="en-US" dirty="0" smtClean="0">
                <a:latin typeface="Times New Roman" pitchFamily="18" charset="0"/>
                <a:cs typeface="Times New Roman" pitchFamily="18" charset="0"/>
              </a:rPr>
              <a:t>Title</a:t>
            </a:r>
          </a:p>
          <a:p>
            <a:r>
              <a:rPr lang="en-US" dirty="0" smtClean="0">
                <a:latin typeface="Times New Roman" pitchFamily="18" charset="0"/>
                <a:cs typeface="Times New Roman" pitchFamily="18" charset="0"/>
              </a:rPr>
              <a:t>Background of the Study </a:t>
            </a:r>
          </a:p>
          <a:p>
            <a:r>
              <a:rPr lang="en-US" dirty="0" smtClean="0">
                <a:latin typeface="Times New Roman" pitchFamily="18" charset="0"/>
                <a:cs typeface="Times New Roman" pitchFamily="18" charset="0"/>
              </a:rPr>
              <a:t>Statement of the Problem </a:t>
            </a:r>
          </a:p>
          <a:p>
            <a:r>
              <a:rPr lang="en-US" dirty="0" smtClean="0">
                <a:latin typeface="Times New Roman" pitchFamily="18" charset="0"/>
                <a:cs typeface="Times New Roman" pitchFamily="18" charset="0"/>
              </a:rPr>
              <a:t>Objectives of the Study &amp;Significance of the Study </a:t>
            </a:r>
          </a:p>
          <a:p>
            <a:r>
              <a:rPr lang="en-US" dirty="0" smtClean="0">
                <a:latin typeface="Times New Roman" pitchFamily="18" charset="0"/>
                <a:cs typeface="Times New Roman" pitchFamily="18" charset="0"/>
              </a:rPr>
              <a:t>Literature Review</a:t>
            </a:r>
          </a:p>
          <a:p>
            <a:r>
              <a:rPr lang="en-US" dirty="0" smtClean="0">
                <a:latin typeface="Times New Roman" pitchFamily="18" charset="0"/>
                <a:cs typeface="Times New Roman" pitchFamily="18" charset="0"/>
              </a:rPr>
              <a:t>Questions and/or Hypotheses</a:t>
            </a:r>
          </a:p>
          <a:p>
            <a:r>
              <a:rPr lang="en-US" dirty="0" smtClean="0">
                <a:latin typeface="Times New Roman" pitchFamily="18" charset="0"/>
                <a:cs typeface="Times New Roman" pitchFamily="18" charset="0"/>
              </a:rPr>
              <a:t>The Design-Methods and Procedures</a:t>
            </a:r>
          </a:p>
          <a:p>
            <a:pPr lvl="0"/>
            <a:r>
              <a:rPr lang="en-US" dirty="0" smtClean="0">
                <a:latin typeface="Times New Roman" pitchFamily="18" charset="0"/>
                <a:cs typeface="Times New Roman" pitchFamily="18" charset="0"/>
              </a:rPr>
              <a:t>Limitations and Delimitations</a:t>
            </a:r>
          </a:p>
          <a:p>
            <a:pPr lvl="0"/>
            <a:r>
              <a:rPr lang="en-US" dirty="0" smtClean="0">
                <a:latin typeface="Times New Roman" pitchFamily="18" charset="0"/>
                <a:cs typeface="Times New Roman" pitchFamily="18" charset="0"/>
              </a:rPr>
              <a:t>References</a:t>
            </a:r>
          </a:p>
          <a:p>
            <a:pPr lvl="0"/>
            <a:r>
              <a:rPr lang="en-US" dirty="0" smtClean="0">
                <a:latin typeface="Times New Roman" pitchFamily="18" charset="0"/>
                <a:cs typeface="Times New Roman" pitchFamily="18" charset="0"/>
              </a:rPr>
              <a:t>Appendixes</a:t>
            </a:r>
          </a:p>
          <a:p>
            <a:pPr lvl="0"/>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smtClean="0">
                <a:latin typeface="Times New Roman" pitchFamily="18" charset="0"/>
                <a:cs typeface="Times New Roman" pitchFamily="18" charset="0"/>
              </a:rPr>
              <a:t>Background of The Study</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990600" y="990600"/>
            <a:ext cx="7315200" cy="5638800"/>
          </a:xfrm>
        </p:spPr>
        <p:txBody>
          <a:bodyPr>
            <a:normAutofit/>
          </a:bodyPr>
          <a:lstStyle/>
          <a:p>
            <a:pPr>
              <a:buNone/>
            </a:pPr>
            <a:r>
              <a:rPr lang="en-US" dirty="0"/>
              <a:t> </a:t>
            </a:r>
            <a:endParaRPr lang="en-US" dirty="0" smtClean="0"/>
          </a:p>
          <a:p>
            <a:pPr algn="just"/>
            <a:r>
              <a:rPr lang="en-US" sz="2400" dirty="0" smtClean="0">
                <a:latin typeface="Times New Roman" pitchFamily="18" charset="0"/>
                <a:cs typeface="Times New Roman" pitchFamily="18" charset="0"/>
              </a:rPr>
              <a:t>Establish the area of research in which your work belongs, and to provide a context for the research problem.</a:t>
            </a:r>
          </a:p>
          <a:p>
            <a:pPr algn="just"/>
            <a:r>
              <a:rPr lang="en-US" sz="2400" dirty="0" smtClean="0">
                <a:latin typeface="Times New Roman" pitchFamily="18" charset="0"/>
                <a:cs typeface="Times New Roman" pitchFamily="18" charset="0"/>
              </a:rPr>
              <a:t>Provides information to the research topic. </a:t>
            </a:r>
          </a:p>
          <a:p>
            <a:pPr algn="just"/>
            <a:r>
              <a:rPr lang="en-US" sz="2400" dirty="0" smtClean="0">
                <a:latin typeface="Times New Roman" pitchFamily="18" charset="0"/>
                <a:cs typeface="Times New Roman" pitchFamily="18" charset="0"/>
              </a:rPr>
              <a:t>Background of the study In an introduction, the writer should create: </a:t>
            </a:r>
          </a:p>
          <a:p>
            <a:pPr marL="571500" indent="-571500" algn="just">
              <a:buAutoNum type="romanLcPeriod"/>
            </a:pPr>
            <a:r>
              <a:rPr lang="en-US" sz="2400" dirty="0" smtClean="0">
                <a:latin typeface="Times New Roman" pitchFamily="18" charset="0"/>
                <a:cs typeface="Times New Roman" pitchFamily="18" charset="0"/>
              </a:rPr>
              <a:t>Reader interest in the topic.</a:t>
            </a:r>
          </a:p>
          <a:p>
            <a:pPr marL="571500" indent="-571500" algn="just">
              <a:buAutoNum type="romanLcPeriod"/>
            </a:pPr>
            <a:r>
              <a:rPr lang="en-US" sz="2400" dirty="0" smtClean="0">
                <a:latin typeface="Times New Roman" pitchFamily="18" charset="0"/>
                <a:cs typeface="Times New Roman" pitchFamily="18" charset="0"/>
              </a:rPr>
              <a:t>Lay the broad foundation for the problem that leads to the study.</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Statement of the Problem</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838200" y="1600200"/>
            <a:ext cx="7848600" cy="4525963"/>
          </a:xfrm>
        </p:spPr>
        <p:txBody>
          <a:bodyPr>
            <a:normAutofit/>
          </a:bodyPr>
          <a:lstStyle/>
          <a:p>
            <a:pPr algn="just">
              <a:lnSpc>
                <a:spcPct val="150000"/>
              </a:lnSpc>
            </a:pPr>
            <a:r>
              <a:rPr lang="en-US" sz="2400" dirty="0" smtClean="0">
                <a:latin typeface="Times New Roman" pitchFamily="18" charset="0"/>
                <a:cs typeface="Times New Roman" pitchFamily="18" charset="0"/>
              </a:rPr>
              <a:t>When you start a research, you have a question that you wish to seek answer for. </a:t>
            </a:r>
            <a:endParaRPr lang="en-US" sz="2400" dirty="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question leads to a problem that needs to be solved by the research. </a:t>
            </a:r>
            <a:endParaRPr lang="en-US" sz="2400" dirty="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Begin the research with A DESCRIPTION OF THE PROBLEM or THESIS STATEMENT </a:t>
            </a:r>
            <a:endParaRPr lang="en-US"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Objectives and </a:t>
            </a:r>
            <a:r>
              <a:rPr lang="en-US" sz="3600" dirty="0" smtClean="0"/>
              <a:t>Significance of the study</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nSpc>
                <a:spcPct val="150000"/>
              </a:lnSpc>
              <a:buFont typeface="Wingdings" pitchFamily="2" charset="2"/>
              <a:buChar char="v"/>
            </a:pPr>
            <a:r>
              <a:rPr lang="en-US" sz="2400" b="1" dirty="0" smtClean="0">
                <a:latin typeface="Times New Roman" pitchFamily="18" charset="0"/>
                <a:cs typeface="Times New Roman" pitchFamily="18" charset="0"/>
              </a:rPr>
              <a:t>Objective</a:t>
            </a:r>
            <a:r>
              <a:rPr lang="en-US" sz="2400" dirty="0" smtClean="0">
                <a:latin typeface="Times New Roman" pitchFamily="18" charset="0"/>
                <a:cs typeface="Times New Roman" pitchFamily="18" charset="0"/>
              </a:rPr>
              <a:t>:  States what your research hopes to accomplish.</a:t>
            </a:r>
          </a:p>
          <a:p>
            <a:pPr>
              <a:lnSpc>
                <a:spcPct val="150000"/>
              </a:lnSpc>
              <a:buFont typeface="Wingdings" pitchFamily="2" charset="2"/>
              <a:buChar char="v"/>
            </a:pPr>
            <a:r>
              <a:rPr lang="en-US" sz="2400" b="1" dirty="0" smtClean="0">
                <a:latin typeface="Times New Roman" pitchFamily="18" charset="0"/>
                <a:cs typeface="Times New Roman" pitchFamily="18" charset="0"/>
              </a:rPr>
              <a:t>Significance of the Study </a:t>
            </a:r>
            <a:r>
              <a:rPr lang="en-US" sz="2400" dirty="0" smtClean="0">
                <a:latin typeface="Times New Roman" pitchFamily="18" charset="0"/>
                <a:cs typeface="Times New Roman" pitchFamily="18" charset="0"/>
              </a:rPr>
              <a:t>:</a:t>
            </a:r>
          </a:p>
          <a:p>
            <a:pPr>
              <a:lnSpc>
                <a:spcPct val="150000"/>
              </a:lnSpc>
            </a:pPr>
            <a:r>
              <a:rPr lang="en-US" sz="2400" dirty="0" smtClean="0">
                <a:latin typeface="Times New Roman" pitchFamily="18" charset="0"/>
                <a:cs typeface="Times New Roman" pitchFamily="18" charset="0"/>
              </a:rPr>
              <a:t> Why your research is important and what contributions will it give to the field. </a:t>
            </a:r>
          </a:p>
          <a:p>
            <a:pPr algn="just">
              <a:lnSpc>
                <a:spcPct val="150000"/>
              </a:lnSpc>
            </a:pPr>
            <a:r>
              <a:rPr lang="en-US" sz="2400" dirty="0" smtClean="0">
                <a:latin typeface="Times New Roman" pitchFamily="18" charset="0"/>
                <a:cs typeface="Times New Roman" pitchFamily="18" charset="0"/>
              </a:rPr>
              <a:t>State how your findings CAN MAKE THE DIFFERENCE and WHY it is IMPORTANT that the research be carried out.</a:t>
            </a:r>
          </a:p>
          <a:p>
            <a:pPr>
              <a:buFont typeface="Wingdings" pitchFamily="2" charset="2"/>
              <a:buChar char="v"/>
            </a:pPr>
            <a:endParaRPr lang="en-US" sz="2400" dirty="0" smtClean="0">
              <a:latin typeface="Times New Roman" pitchFamily="18" charset="0"/>
              <a:cs typeface="Times New Roman" pitchFamily="18" charset="0"/>
            </a:endParaRPr>
          </a:p>
          <a:p>
            <a:pPr algn="ctr">
              <a:buFont typeface="Wingdings" pitchFamily="2" charset="2"/>
              <a:buChar char="v"/>
            </a:pP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600" dirty="0" smtClean="0">
                <a:latin typeface="Times New Roman" pitchFamily="18" charset="0"/>
                <a:cs typeface="Times New Roman" pitchFamily="18" charset="0"/>
              </a:rPr>
              <a:t>Literature review</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914400"/>
            <a:ext cx="8458200" cy="5943600"/>
          </a:xfrm>
        </p:spPr>
        <p:txBody>
          <a:bodyPr>
            <a:noAutofit/>
          </a:bodyPr>
          <a:lstStyle/>
          <a:p>
            <a:pPr algn="just"/>
            <a:r>
              <a:rPr lang="en-US" sz="2400" dirty="0" smtClean="0">
                <a:latin typeface="Times New Roman" pitchFamily="18" charset="0"/>
                <a:cs typeface="Times New Roman" pitchFamily="18" charset="0"/>
              </a:rPr>
              <a:t>Shows that you are aware of the literature study that is required in your research area. </a:t>
            </a:r>
          </a:p>
          <a:p>
            <a:pPr algn="just"/>
            <a:r>
              <a:rPr lang="en-US" sz="2400" dirty="0" smtClean="0">
                <a:latin typeface="Times New Roman" pitchFamily="18" charset="0"/>
                <a:cs typeface="Times New Roman" pitchFamily="18" charset="0"/>
              </a:rPr>
              <a:t>Your review a substantial amount of reading materials before writing your proposal. </a:t>
            </a:r>
          </a:p>
          <a:p>
            <a:pPr algn="just"/>
            <a:r>
              <a:rPr lang="en-US" sz="2400" dirty="0" smtClean="0">
                <a:latin typeface="Times New Roman" pitchFamily="18" charset="0"/>
                <a:cs typeface="Times New Roman" pitchFamily="18" charset="0"/>
              </a:rPr>
              <a:t>Shows that you have the theoretical knowledge in your chosen research area .</a:t>
            </a:r>
          </a:p>
          <a:p>
            <a:pPr algn="just"/>
            <a:r>
              <a:rPr lang="en-US" sz="2400" dirty="0" smtClean="0">
                <a:latin typeface="Times New Roman" pitchFamily="18" charset="0"/>
                <a:cs typeface="Times New Roman" pitchFamily="18" charset="0"/>
              </a:rPr>
              <a:t> By reviewing related literature at this stage, it will make you: </a:t>
            </a:r>
          </a:p>
          <a:p>
            <a:pPr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aware of other similar work which has been done. </a:t>
            </a:r>
          </a:p>
          <a:p>
            <a:pPr algn="just">
              <a:buNone/>
            </a:pPr>
            <a:r>
              <a:rPr lang="en-US" sz="2400" dirty="0" smtClean="0">
                <a:latin typeface="Times New Roman" pitchFamily="18" charset="0"/>
                <a:cs typeface="Times New Roman" pitchFamily="18" charset="0"/>
              </a:rPr>
              <a:t>     ii. expose methodologies that have been adopted and which you may use or adapt. </a:t>
            </a:r>
          </a:p>
          <a:p>
            <a:pPr algn="just">
              <a:buNone/>
            </a:pPr>
            <a:r>
              <a:rPr lang="en-US" sz="2400" dirty="0" smtClean="0">
                <a:latin typeface="Times New Roman" pitchFamily="18" charset="0"/>
                <a:cs typeface="Times New Roman" pitchFamily="18" charset="0"/>
              </a:rPr>
              <a:t>     iii. provide sources of information that you do not have yet. </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By reviewing related literature at this stage, it will inform you:</a:t>
            </a:r>
          </a:p>
          <a:p>
            <a:pPr algn="just">
              <a:buNone/>
            </a:pPr>
            <a:r>
              <a:rPr lang="en-US" sz="2400" dirty="0" smtClean="0">
                <a:latin typeface="Times New Roman" pitchFamily="18" charset="0"/>
                <a:cs typeface="Times New Roman" pitchFamily="18" charset="0"/>
              </a:rPr>
              <a:t>    iv. if a chosen area has already been researched extensively.</a:t>
            </a:r>
          </a:p>
          <a:p>
            <a:pPr algn="just">
              <a:buNone/>
            </a:pPr>
            <a:r>
              <a:rPr lang="en-US" sz="2400" dirty="0" smtClean="0">
                <a:latin typeface="Times New Roman" pitchFamily="18" charset="0"/>
                <a:cs typeface="Times New Roman" pitchFamily="18" charset="0"/>
              </a:rPr>
              <a:t>    v. approaches that you do not know of before</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a:latin typeface="Times New Roman" pitchFamily="18" charset="0"/>
                <a:cs typeface="Times New Roman" pitchFamily="18" charset="0"/>
              </a:rPr>
              <a:t>Questions and/or Hypotheses</a:t>
            </a:r>
          </a:p>
        </p:txBody>
      </p:sp>
      <p:sp>
        <p:nvSpPr>
          <p:cNvPr id="3" name="Content Placeholder 2"/>
          <p:cNvSpPr>
            <a:spLocks noGrp="1"/>
          </p:cNvSpPr>
          <p:nvPr>
            <p:ph sz="quarter" idx="1"/>
          </p:nvPr>
        </p:nvSpPr>
        <p:spPr>
          <a:xfrm>
            <a:off x="381000" y="838200"/>
            <a:ext cx="8001000" cy="6019800"/>
          </a:xfrm>
        </p:spPr>
        <p:txBody>
          <a:bodyPr>
            <a:noAutofit/>
          </a:bodyPr>
          <a:lstStyle/>
          <a:p>
            <a:pPr lvl="1" algn="just">
              <a:buFont typeface="Arial" pitchFamily="34" charset="0"/>
              <a:buChar char="•"/>
            </a:pPr>
            <a:r>
              <a:rPr lang="en-US" sz="2400" dirty="0" smtClean="0">
                <a:latin typeface="Times New Roman" pitchFamily="18" charset="0"/>
                <a:cs typeface="Times New Roman" pitchFamily="18" charset="0"/>
              </a:rPr>
              <a:t>Questions are relevant to normative or census type research (How many of them are there? Is there a relationship between them?). They are most often used in qualitative inquiry, although their use in quantitative inquiry is becoming more prominent.</a:t>
            </a:r>
          </a:p>
          <a:p>
            <a:pPr lvl="1" algn="just">
              <a:buFont typeface="Arial" pitchFamily="34" charset="0"/>
              <a:buChar char="•"/>
            </a:pPr>
            <a:r>
              <a:rPr lang="en-US" sz="2400" dirty="0" smtClean="0">
                <a:latin typeface="Times New Roman" pitchFamily="18" charset="0"/>
                <a:cs typeface="Times New Roman" pitchFamily="18" charset="0"/>
              </a:rPr>
              <a:t> Hypotheses are relevant to theoretical research and are typically used only in quantitative inquiry. When a writer states hypotheses, the reader is entitled to have an exposition of the theory that led to them (and of the assumptions underlying the theory). Just as conclusions must be grounded in the data, hypotheses must be grounded in the theoretical framework.</a:t>
            </a:r>
          </a:p>
          <a:p>
            <a:pPr lvl="1" algn="just">
              <a:buFont typeface="Arial" pitchFamily="34" charset="0"/>
              <a:buChar char="•"/>
            </a:pPr>
            <a:r>
              <a:rPr lang="en-US" sz="2400" dirty="0" smtClean="0">
                <a:latin typeface="Times New Roman" pitchFamily="18" charset="0"/>
                <a:cs typeface="Times New Roman" pitchFamily="18" charset="0"/>
              </a:rPr>
              <a:t>A research question poses a relationship between two or more variables but phrases the relationship as a question; a hypothesis represents a declarative statement of the relations between two or more variables .</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99</TotalTime>
  <Words>1473</Words>
  <Application>Microsoft Office PowerPoint</Application>
  <PresentationFormat>On-screen Show (4:3)</PresentationFormat>
  <Paragraphs>115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Development  of  Research  Proposal</vt:lpstr>
      <vt:lpstr>Research proposal </vt:lpstr>
      <vt:lpstr>Purpose of Research Proposal</vt:lpstr>
      <vt:lpstr>Elements of Research Proposal</vt:lpstr>
      <vt:lpstr>Background of The Study</vt:lpstr>
      <vt:lpstr>Statement of the Problem</vt:lpstr>
      <vt:lpstr>Objectives and Significance of the study</vt:lpstr>
      <vt:lpstr>Literature review</vt:lpstr>
      <vt:lpstr>Questions and/or Hypotheses</vt:lpstr>
      <vt:lpstr>Conti…</vt:lpstr>
      <vt:lpstr>The Design-Methods and Procedures</vt:lpstr>
      <vt:lpstr>Conti…</vt:lpstr>
      <vt:lpstr>Limitations and Delimitations </vt:lpstr>
      <vt:lpstr>Conti…</vt:lpstr>
      <vt:lpstr>  References</vt:lpstr>
      <vt:lpstr>Appendixes</vt:lpstr>
      <vt:lpstr>Objectives of Research</vt:lpstr>
      <vt:lpstr>Formulation of Research Problem </vt:lpstr>
      <vt:lpstr>Hypothesis </vt:lpstr>
      <vt:lpstr>Conti…</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Pratibha</dc:creator>
  <cp:lastModifiedBy>MSC</cp:lastModifiedBy>
  <cp:revision>39</cp:revision>
  <dcterms:created xsi:type="dcterms:W3CDTF">2016-09-10T04:23:59Z</dcterms:created>
  <dcterms:modified xsi:type="dcterms:W3CDTF">2016-09-10T19:57:17Z</dcterms:modified>
</cp:coreProperties>
</file>