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84" r:id="rId3"/>
    <p:sldId id="297" r:id="rId4"/>
    <p:sldId id="262" r:id="rId5"/>
    <p:sldId id="270" r:id="rId6"/>
    <p:sldId id="263" r:id="rId7"/>
    <p:sldId id="271" r:id="rId8"/>
    <p:sldId id="264" r:id="rId9"/>
    <p:sldId id="265" r:id="rId10"/>
    <p:sldId id="272" r:id="rId11"/>
    <p:sldId id="266" r:id="rId12"/>
    <p:sldId id="273" r:id="rId13"/>
    <p:sldId id="267" r:id="rId14"/>
    <p:sldId id="274" r:id="rId15"/>
    <p:sldId id="276" r:id="rId16"/>
    <p:sldId id="277" r:id="rId17"/>
    <p:sldId id="278" r:id="rId18"/>
    <p:sldId id="279" r:id="rId19"/>
    <p:sldId id="268" r:id="rId20"/>
    <p:sldId id="281" r:id="rId21"/>
    <p:sldId id="275" r:id="rId22"/>
    <p:sldId id="283" r:id="rId23"/>
    <p:sldId id="287" r:id="rId24"/>
    <p:sldId id="288" r:id="rId25"/>
    <p:sldId id="289" r:id="rId26"/>
    <p:sldId id="290" r:id="rId27"/>
    <p:sldId id="291" r:id="rId28"/>
    <p:sldId id="292" r:id="rId29"/>
    <p:sldId id="293" r:id="rId30"/>
    <p:sldId id="295" r:id="rId31"/>
    <p:sldId id="294" r:id="rId32"/>
    <p:sldId id="296"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6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49E1EB75-56CC-4E06-95D9-862BDB742620}"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9E1EB75-56CC-4E06-95D9-862BDB742620}"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9E1EB75-56CC-4E06-95D9-862BDB742620}"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9E1EB75-56CC-4E06-95D9-862BDB74262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B1D12F9-F946-48F3-8DF8-0501B852C72F}" type="datetimeFigureOut">
              <a:rPr lang="en-US" smtClean="0"/>
              <a:pPr/>
              <a:t>8/12/2016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9E1EB75-56CC-4E06-95D9-862BDB742620}"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B1D12F9-F946-48F3-8DF8-0501B852C72F}" type="datetimeFigureOut">
              <a:rPr lang="en-US" smtClean="0"/>
              <a:pPr/>
              <a:t>8/12/2016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9E1EB75-56CC-4E06-95D9-862BDB742620}"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2286000"/>
            <a:ext cx="7498080" cy="1143000"/>
          </a:xfrm>
        </p:spPr>
        <p:txBody>
          <a:bodyPr>
            <a:noAutofit/>
          </a:bodyPr>
          <a:lstStyle/>
          <a:p>
            <a:r>
              <a:rPr lang="en-US" sz="4400" dirty="0" smtClean="0">
                <a:latin typeface="Bernard MT Condensed" pitchFamily="18" charset="0"/>
              </a:rPr>
              <a:t>Types and Methods of Research</a:t>
            </a:r>
            <a:endParaRPr lang="en-US" sz="4400" dirty="0">
              <a:latin typeface="Bernard MT Condensed"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0"/>
            <a:ext cx="7498080" cy="8382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838200"/>
            <a:ext cx="7498080" cy="6019800"/>
          </a:xfrm>
        </p:spPr>
        <p:txBody>
          <a:bodyPr>
            <a:normAutofit fontScale="92500" lnSpcReduction="10000"/>
          </a:bodyPr>
          <a:lstStyle/>
          <a:p>
            <a:pPr algn="just">
              <a:lnSpc>
                <a:spcPct val="150000"/>
              </a:lnSpc>
              <a:buFont typeface="Wingdings" pitchFamily="2" charset="2"/>
              <a:buChar char="v"/>
            </a:pPr>
            <a:r>
              <a:rPr lang="en-US" sz="2800" b="1" dirty="0" smtClean="0">
                <a:latin typeface="Times New Roman" pitchFamily="18" charset="0"/>
                <a:cs typeface="Times New Roman" pitchFamily="18" charset="0"/>
              </a:rPr>
              <a:t>Advantages</a:t>
            </a:r>
          </a:p>
          <a:p>
            <a:pPr algn="just">
              <a:lnSpc>
                <a:spcPct val="150000"/>
              </a:lnSpc>
              <a:buFont typeface="Arial" pitchFamily="34" charset="0"/>
              <a:buChar char="•"/>
            </a:pPr>
            <a:r>
              <a:rPr lang="en-US" sz="2600" dirty="0" smtClean="0">
                <a:latin typeface="Times New Roman" pitchFamily="18" charset="0"/>
                <a:cs typeface="Times New Roman" pitchFamily="18" charset="0"/>
              </a:rPr>
              <a:t>The people individual studied are unaware so they act naturally or as they usually do in everyday situation.</a:t>
            </a:r>
          </a:p>
          <a:p>
            <a:pPr algn="just"/>
            <a:r>
              <a:rPr lang="en-US" sz="2600" dirty="0" smtClean="0">
                <a:latin typeface="Times New Roman" pitchFamily="18" charset="0"/>
                <a:cs typeface="Times New Roman" pitchFamily="18" charset="0"/>
              </a:rPr>
              <a:t>It is less expensive and time consuming than quantitative experiments.</a:t>
            </a:r>
          </a:p>
          <a:p>
            <a:pPr algn="just"/>
            <a:r>
              <a:rPr lang="en-US" sz="2600" dirty="0" smtClean="0">
                <a:latin typeface="Times New Roman" pitchFamily="18" charset="0"/>
                <a:cs typeface="Times New Roman" pitchFamily="18" charset="0"/>
              </a:rPr>
              <a:t>Collects a large amount of notes for detailed studying.</a:t>
            </a:r>
          </a:p>
          <a:p>
            <a:pPr algn="just">
              <a:buFont typeface="Arial" pitchFamily="34" charset="0"/>
              <a:buChar char="•"/>
            </a:pPr>
            <a:r>
              <a:rPr lang="en-US" sz="2600" dirty="0" smtClean="0">
                <a:latin typeface="Times New Roman" pitchFamily="18" charset="0"/>
                <a:cs typeface="Times New Roman" pitchFamily="18" charset="0"/>
              </a:rPr>
              <a:t>As it is used to describe and not make any conclusions it is to start the research with. </a:t>
            </a:r>
          </a:p>
          <a:p>
            <a:pPr algn="just">
              <a:buFont typeface="Wingdings" pitchFamily="2" charset="2"/>
              <a:buChar char="v"/>
            </a:pPr>
            <a:r>
              <a:rPr lang="en-US" sz="2800" b="1" dirty="0" smtClean="0">
                <a:latin typeface="Times New Roman" pitchFamily="18" charset="0"/>
                <a:cs typeface="Times New Roman" pitchFamily="18" charset="0"/>
              </a:rPr>
              <a:t>Disadvantages</a:t>
            </a:r>
          </a:p>
          <a:p>
            <a:pPr algn="just"/>
            <a:r>
              <a:rPr lang="en-US" sz="2600" dirty="0" smtClean="0">
                <a:latin typeface="Times New Roman" pitchFamily="18" charset="0"/>
                <a:cs typeface="Times New Roman" pitchFamily="18" charset="0"/>
              </a:rPr>
              <a:t> Descriptive research requires more skills. </a:t>
            </a:r>
          </a:p>
          <a:p>
            <a:pPr algn="just"/>
            <a:r>
              <a:rPr lang="en-US" sz="2600" dirty="0" smtClean="0">
                <a:latin typeface="Times New Roman" pitchFamily="18" charset="0"/>
                <a:cs typeface="Times New Roman" pitchFamily="18" charset="0"/>
              </a:rPr>
              <a:t> Does not identify cause behind a phenomenon.</a:t>
            </a:r>
          </a:p>
          <a:p>
            <a:pPr algn="just"/>
            <a:r>
              <a:rPr lang="en-US" sz="2600" dirty="0" smtClean="0">
                <a:latin typeface="Times New Roman" pitchFamily="18" charset="0"/>
                <a:cs typeface="Times New Roman" pitchFamily="18" charset="0"/>
              </a:rPr>
              <a:t> Response rate is low in this research. </a:t>
            </a:r>
          </a:p>
          <a:p>
            <a:pPr algn="just"/>
            <a:r>
              <a:rPr lang="en-US" sz="2600" dirty="0" smtClean="0">
                <a:latin typeface="Times New Roman" pitchFamily="18" charset="0"/>
                <a:cs typeface="Times New Roman" pitchFamily="18" charset="0"/>
              </a:rPr>
              <a:t> Results of this research can change over the period of time. </a:t>
            </a:r>
            <a:endParaRPr lang="en-US" sz="2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914400"/>
          </a:xfrm>
        </p:spPr>
        <p:txBody>
          <a:bodyPr>
            <a:normAutofit/>
          </a:bodyPr>
          <a:lstStyle/>
          <a:p>
            <a:pPr algn="ctr"/>
            <a:r>
              <a:rPr lang="en-US" sz="3600" dirty="0" smtClean="0">
                <a:latin typeface="Times New Roman" pitchFamily="18" charset="0"/>
                <a:cs typeface="Times New Roman" pitchFamily="18" charset="0"/>
              </a:rPr>
              <a:t>Exploratory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295400" y="1143000"/>
            <a:ext cx="7848600" cy="5715000"/>
          </a:xfrm>
        </p:spPr>
        <p:txBody>
          <a:bodyPr>
            <a:normAutofit fontScale="25000" lnSpcReduction="20000"/>
          </a:bodyPr>
          <a:lstStyle/>
          <a:p>
            <a:pPr>
              <a:buFont typeface="Wingdings" pitchFamily="2" charset="2"/>
              <a:buChar char="v"/>
            </a:pPr>
            <a:r>
              <a:rPr lang="en-US" sz="11200" b="1" dirty="0" smtClean="0">
                <a:latin typeface="Times New Roman" pitchFamily="18" charset="0"/>
                <a:cs typeface="Times New Roman" pitchFamily="18" charset="0"/>
              </a:rPr>
              <a:t>Exploratory Research</a:t>
            </a:r>
          </a:p>
          <a:p>
            <a:pPr algn="just">
              <a:lnSpc>
                <a:spcPct val="160000"/>
              </a:lnSpc>
            </a:pPr>
            <a:r>
              <a:rPr lang="en-US" sz="9600" dirty="0" smtClean="0">
                <a:latin typeface="Times New Roman" pitchFamily="18" charset="0"/>
                <a:cs typeface="Times New Roman" pitchFamily="18" charset="0"/>
              </a:rPr>
              <a:t>The </a:t>
            </a:r>
            <a:r>
              <a:rPr lang="en-US" sz="9600" dirty="0">
                <a:latin typeface="Times New Roman" pitchFamily="18" charset="0"/>
                <a:cs typeface="Times New Roman" pitchFamily="18" charset="0"/>
              </a:rPr>
              <a:t>research may be </a:t>
            </a:r>
            <a:r>
              <a:rPr lang="en-US" sz="9600" i="1" dirty="0" smtClean="0">
                <a:latin typeface="Times New Roman" pitchFamily="18" charset="0"/>
                <a:cs typeface="Times New Roman" pitchFamily="18" charset="0"/>
              </a:rPr>
              <a:t>exploratory </a:t>
            </a:r>
            <a:r>
              <a:rPr lang="en-US" sz="9600" dirty="0" smtClean="0">
                <a:latin typeface="Times New Roman" pitchFamily="18" charset="0"/>
                <a:cs typeface="Times New Roman" pitchFamily="18" charset="0"/>
              </a:rPr>
              <a:t>or </a:t>
            </a:r>
            <a:r>
              <a:rPr lang="en-US" sz="9600" dirty="0">
                <a:latin typeface="Times New Roman" pitchFamily="18" charset="0"/>
                <a:cs typeface="Times New Roman" pitchFamily="18" charset="0"/>
              </a:rPr>
              <a:t>it may be formalized. </a:t>
            </a:r>
            <a:endParaRPr lang="en-US" sz="9600" dirty="0" smtClean="0">
              <a:latin typeface="Times New Roman" pitchFamily="18" charset="0"/>
              <a:cs typeface="Times New Roman" pitchFamily="18" charset="0"/>
            </a:endParaRPr>
          </a:p>
          <a:p>
            <a:pPr algn="just" fontAlgn="t">
              <a:lnSpc>
                <a:spcPct val="160000"/>
              </a:lnSpc>
            </a:pPr>
            <a:r>
              <a:rPr lang="en-US" sz="9600" dirty="0" smtClean="0">
                <a:latin typeface="Times New Roman" pitchFamily="18" charset="0"/>
                <a:cs typeface="Times New Roman" pitchFamily="18" charset="0"/>
              </a:rPr>
              <a:t>The </a:t>
            </a:r>
            <a:r>
              <a:rPr lang="en-US" sz="9600" dirty="0">
                <a:latin typeface="Times New Roman" pitchFamily="18" charset="0"/>
                <a:cs typeface="Times New Roman" pitchFamily="18" charset="0"/>
              </a:rPr>
              <a:t>objective of exploratory research is the development </a:t>
            </a:r>
            <a:r>
              <a:rPr lang="en-US" sz="9600" dirty="0" smtClean="0">
                <a:latin typeface="Times New Roman" pitchFamily="18" charset="0"/>
                <a:cs typeface="Times New Roman" pitchFamily="18" charset="0"/>
              </a:rPr>
              <a:t>of  hypotheses </a:t>
            </a:r>
            <a:r>
              <a:rPr lang="en-US" sz="9600" dirty="0">
                <a:latin typeface="Times New Roman" pitchFamily="18" charset="0"/>
                <a:cs typeface="Times New Roman" pitchFamily="18" charset="0"/>
              </a:rPr>
              <a:t>rather than their </a:t>
            </a:r>
            <a:r>
              <a:rPr lang="en-US" sz="9600" dirty="0" smtClean="0">
                <a:latin typeface="Times New Roman" pitchFamily="18" charset="0"/>
                <a:cs typeface="Times New Roman" pitchFamily="18" charset="0"/>
              </a:rPr>
              <a:t>testing.</a:t>
            </a:r>
            <a:r>
              <a:rPr lang="en-US" sz="9600" dirty="0">
                <a:latin typeface="Times New Roman" pitchFamily="18" charset="0"/>
                <a:cs typeface="Times New Roman" pitchFamily="18" charset="0"/>
              </a:rPr>
              <a:t> </a:t>
            </a:r>
            <a:endParaRPr lang="en-US" sz="9600" dirty="0" smtClean="0">
              <a:latin typeface="Times New Roman" pitchFamily="18" charset="0"/>
              <a:cs typeface="Times New Roman" pitchFamily="18" charset="0"/>
            </a:endParaRPr>
          </a:p>
          <a:p>
            <a:pPr algn="just" fontAlgn="t">
              <a:lnSpc>
                <a:spcPct val="160000"/>
              </a:lnSpc>
            </a:pPr>
            <a:r>
              <a:rPr lang="en-US" sz="9600" dirty="0" smtClean="0">
                <a:latin typeface="Times New Roman" pitchFamily="18" charset="0"/>
                <a:cs typeface="Times New Roman" pitchFamily="18" charset="0"/>
              </a:rPr>
              <a:t>You</a:t>
            </a:r>
            <a:r>
              <a:rPr lang="en-US" sz="9600" dirty="0">
                <a:latin typeface="Times New Roman" pitchFamily="18" charset="0"/>
                <a:cs typeface="Times New Roman" pitchFamily="18" charset="0"/>
              </a:rPr>
              <a:t> may be </a:t>
            </a:r>
            <a:r>
              <a:rPr lang="en-US" sz="9600" b="1" dirty="0" smtClean="0">
                <a:latin typeface="Times New Roman" pitchFamily="18" charset="0"/>
                <a:cs typeface="Times New Roman" pitchFamily="18" charset="0"/>
              </a:rPr>
              <a:t>exploring a</a:t>
            </a:r>
            <a:r>
              <a:rPr lang="en-US" sz="9600" b="1" dirty="0">
                <a:latin typeface="Times New Roman" pitchFamily="18" charset="0"/>
                <a:cs typeface="Times New Roman" pitchFamily="18" charset="0"/>
              </a:rPr>
              <a:t> new topic </a:t>
            </a:r>
            <a:r>
              <a:rPr lang="en-US" sz="9600" dirty="0">
                <a:latin typeface="Times New Roman" pitchFamily="18" charset="0"/>
                <a:cs typeface="Times New Roman" pitchFamily="18" charset="0"/>
              </a:rPr>
              <a:t>or issue in order to learn about it. If the issue was new or </a:t>
            </a:r>
            <a:r>
              <a:rPr lang="en-US" sz="9600" dirty="0" smtClean="0">
                <a:latin typeface="Times New Roman" pitchFamily="18" charset="0"/>
                <a:cs typeface="Times New Roman" pitchFamily="18" charset="0"/>
              </a:rPr>
              <a:t>the researcher</a:t>
            </a:r>
            <a:r>
              <a:rPr lang="en-US" sz="9600" dirty="0">
                <a:latin typeface="Times New Roman" pitchFamily="18" charset="0"/>
                <a:cs typeface="Times New Roman" pitchFamily="18" charset="0"/>
              </a:rPr>
              <a:t> has written little on it, you began at the beginning. </a:t>
            </a:r>
            <a:endParaRPr lang="en-US" sz="9600" dirty="0" smtClean="0">
              <a:latin typeface="Times New Roman" pitchFamily="18" charset="0"/>
              <a:cs typeface="Times New Roman" pitchFamily="18" charset="0"/>
            </a:endParaRPr>
          </a:p>
          <a:p>
            <a:pPr algn="just" fontAlgn="t">
              <a:lnSpc>
                <a:spcPct val="160000"/>
              </a:lnSpc>
            </a:pPr>
            <a:r>
              <a:rPr lang="en-US" sz="9600" dirty="0" smtClean="0">
                <a:latin typeface="Times New Roman" pitchFamily="18" charset="0"/>
                <a:cs typeface="Times New Roman" pitchFamily="18" charset="0"/>
              </a:rPr>
              <a:t>This</a:t>
            </a:r>
            <a:r>
              <a:rPr lang="en-US" sz="9600" dirty="0">
                <a:latin typeface="Times New Roman" pitchFamily="18" charset="0"/>
                <a:cs typeface="Times New Roman" pitchFamily="18" charset="0"/>
              </a:rPr>
              <a:t> is called </a:t>
            </a:r>
            <a:r>
              <a:rPr lang="en-US" sz="9600" b="1" dirty="0">
                <a:latin typeface="Times New Roman" pitchFamily="18" charset="0"/>
                <a:cs typeface="Times New Roman" pitchFamily="18" charset="0"/>
              </a:rPr>
              <a:t>exploratory research</a:t>
            </a:r>
            <a:r>
              <a:rPr lang="en-US" sz="9600" i="1" dirty="0">
                <a:latin typeface="Times New Roman" pitchFamily="18" charset="0"/>
                <a:cs typeface="Times New Roman" pitchFamily="18" charset="0"/>
              </a:rPr>
              <a:t>. </a:t>
            </a:r>
            <a:endParaRPr lang="en-US" sz="960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295400" y="685800"/>
            <a:ext cx="7848600" cy="6172200"/>
          </a:xfrm>
        </p:spPr>
        <p:txBody>
          <a:bodyPr>
            <a:noAutofit/>
          </a:bodyPr>
          <a:lstStyle/>
          <a:p>
            <a:pPr algn="just"/>
            <a:r>
              <a:rPr lang="en-US" sz="2400" dirty="0" smtClean="0">
                <a:latin typeface="Times New Roman" pitchFamily="18" charset="0"/>
                <a:cs typeface="Times New Roman" pitchFamily="18" charset="0"/>
              </a:rPr>
              <a:t>Exploratory research is a type of research conducted for a problem that has not been clearly defined. </a:t>
            </a:r>
          </a:p>
          <a:p>
            <a:pPr algn="just"/>
            <a:r>
              <a:rPr lang="en-US" sz="2400" dirty="0" smtClean="0">
                <a:latin typeface="Times New Roman" pitchFamily="18" charset="0"/>
                <a:cs typeface="Times New Roman" pitchFamily="18" charset="0"/>
              </a:rPr>
              <a:t>Exploratory research helps determine the best research design, data collection method and selection of subjects. </a:t>
            </a:r>
          </a:p>
          <a:p>
            <a:pPr algn="just"/>
            <a:r>
              <a:rPr lang="en-US" sz="2400" dirty="0" smtClean="0">
                <a:latin typeface="Times New Roman" pitchFamily="18" charset="0"/>
                <a:cs typeface="Times New Roman" pitchFamily="18" charset="0"/>
              </a:rPr>
              <a:t>The results of exploratory research are not usually useful for decision-making by themselves, but they can provide significant insight into a given situation .</a:t>
            </a:r>
          </a:p>
          <a:p>
            <a:pPr algn="just"/>
            <a:r>
              <a:rPr lang="en-US" sz="2400" dirty="0" smtClean="0">
                <a:latin typeface="Times New Roman" pitchFamily="18" charset="0"/>
                <a:cs typeface="Times New Roman" pitchFamily="18" charset="0"/>
              </a:rPr>
              <a:t>Exploratory research is not typically generalizable the population at large. </a:t>
            </a:r>
          </a:p>
          <a:p>
            <a:pPr algn="just"/>
            <a:r>
              <a:rPr lang="en-US" sz="2400" dirty="0" smtClean="0">
                <a:latin typeface="Times New Roman" pitchFamily="18" charset="0"/>
                <a:cs typeface="Times New Roman" pitchFamily="18" charset="0"/>
              </a:rPr>
              <a:t> Exploratory research can be quite informal, relying on secondary research such as reviewing available literature and or data, or qualitative approaches such as informal discussions with consumers, employees, management or competitors, and more formal approaches through in-depth interviews, focus groups, projective methods, case studies or pilot studies.</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086600" cy="685800"/>
          </a:xfrm>
        </p:spPr>
        <p:txBody>
          <a:bodyPr>
            <a:noAutofit/>
          </a:bodyPr>
          <a:lstStyle/>
          <a:p>
            <a:pPr algn="ctr"/>
            <a:r>
              <a:rPr lang="en-US" sz="3600" dirty="0" smtClean="0">
                <a:latin typeface="Times New Roman" pitchFamily="18" charset="0"/>
                <a:cs typeface="Times New Roman" pitchFamily="18" charset="0"/>
              </a:rPr>
              <a:t>Historical Research</a:t>
            </a:r>
          </a:p>
        </p:txBody>
      </p:sp>
      <p:sp>
        <p:nvSpPr>
          <p:cNvPr id="3" name="Content Placeholder 2"/>
          <p:cNvSpPr>
            <a:spLocks noGrp="1"/>
          </p:cNvSpPr>
          <p:nvPr>
            <p:ph idx="1"/>
          </p:nvPr>
        </p:nvSpPr>
        <p:spPr>
          <a:xfrm>
            <a:off x="1143000" y="838200"/>
            <a:ext cx="7848600" cy="6019800"/>
          </a:xfrm>
        </p:spPr>
        <p:txBody>
          <a:bodyPr>
            <a:normAutofit/>
          </a:bodyPr>
          <a:lstStyle/>
          <a:p>
            <a:pPr lvl="8">
              <a:buNone/>
            </a:pPr>
            <a:endParaRPr lang="en-US" sz="2400" i="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It utilizes historical sources like documents, remains, etc. to study events or ideas of the past, including the philosophy of persons and groups at any remote point of time.</a:t>
            </a:r>
          </a:p>
          <a:p>
            <a:pPr algn="just">
              <a:buFont typeface="Wingdings" pitchFamily="2" charset="2"/>
              <a:buChar char="v"/>
            </a:pPr>
            <a:r>
              <a:rPr lang="en-US" sz="2400" dirty="0" smtClean="0">
                <a:latin typeface="Times New Roman" pitchFamily="18" charset="0"/>
                <a:cs typeface="Times New Roman" pitchFamily="18" charset="0"/>
              </a:rPr>
              <a:t>Application</a:t>
            </a:r>
          </a:p>
          <a:p>
            <a:pPr algn="just"/>
            <a:r>
              <a:rPr lang="en-US" sz="2400" dirty="0" smtClean="0">
                <a:latin typeface="Times New Roman" pitchFamily="18" charset="0"/>
                <a:cs typeface="Times New Roman" pitchFamily="18" charset="0"/>
              </a:rPr>
              <a:t>Historical research can show patterns that occurred in the past and over time which can help us to see where we came from and what kinds of solutions we have used in the past.</a:t>
            </a:r>
          </a:p>
          <a:p>
            <a:pPr algn="just"/>
            <a:r>
              <a:rPr lang="en-US" sz="2400" dirty="0" smtClean="0">
                <a:latin typeface="Times New Roman" pitchFamily="18" charset="0"/>
                <a:cs typeface="Times New Roman" pitchFamily="18" charset="0"/>
              </a:rPr>
              <a:t>Understanding this can add perspective on how we examine current events and educational practices.</a:t>
            </a:r>
          </a:p>
          <a:p>
            <a:pPr algn="just"/>
            <a:r>
              <a:rPr lang="en-US" sz="2400" dirty="0" smtClean="0">
                <a:latin typeface="Times New Roman" pitchFamily="18" charset="0"/>
                <a:cs typeface="Times New Roman" pitchFamily="18" charset="0"/>
              </a:rPr>
              <a:t>The steps involved in the conduct of historical research  Here are the five steps:</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90600"/>
          </a:xfrm>
        </p:spPr>
        <p:txBody>
          <a:bodyPr/>
          <a:lstStyle/>
          <a:p>
            <a:r>
              <a:rPr lang="en-US" sz="32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1524000"/>
            <a:ext cx="7498080" cy="4724400"/>
          </a:xfrm>
        </p:spPr>
        <p:txBody>
          <a:bodyPr>
            <a:normAutofit/>
          </a:bodyPr>
          <a:lstStyle/>
          <a:p>
            <a:pPr marL="653796" indent="-571500" algn="just">
              <a:lnSpc>
                <a:spcPct val="150000"/>
              </a:lnSpc>
              <a:buFont typeface="+mj-lt"/>
              <a:buAutoNum type="romanLcPeriod"/>
            </a:pPr>
            <a:r>
              <a:rPr lang="en-US" sz="2400" dirty="0" smtClean="0">
                <a:latin typeface="Times New Roman" pitchFamily="18" charset="0"/>
                <a:cs typeface="Times New Roman" pitchFamily="18" charset="0"/>
              </a:rPr>
              <a:t>Identification of the research topic and formulation of the research problem or question.</a:t>
            </a:r>
          </a:p>
          <a:p>
            <a:pPr marL="653796" indent="-571500" algn="just">
              <a:lnSpc>
                <a:spcPct val="150000"/>
              </a:lnSpc>
              <a:buFont typeface="+mj-lt"/>
              <a:buAutoNum type="romanLcPeriod"/>
            </a:pPr>
            <a:r>
              <a:rPr lang="en-US" sz="2400" dirty="0" smtClean="0">
                <a:latin typeface="Times New Roman" pitchFamily="18" charset="0"/>
                <a:cs typeface="Times New Roman" pitchFamily="18" charset="0"/>
              </a:rPr>
              <a:t>Data collection or literature review. </a:t>
            </a:r>
          </a:p>
          <a:p>
            <a:pPr marL="653796" indent="-571500" algn="just">
              <a:lnSpc>
                <a:spcPct val="150000"/>
              </a:lnSpc>
              <a:buFont typeface="+mj-lt"/>
              <a:buAutoNum type="romanLcPeriod"/>
            </a:pPr>
            <a:r>
              <a:rPr lang="en-US" sz="2400" dirty="0" smtClean="0">
                <a:latin typeface="Times New Roman" pitchFamily="18" charset="0"/>
                <a:cs typeface="Times New Roman" pitchFamily="18" charset="0"/>
              </a:rPr>
              <a:t>Evaluation of materials. </a:t>
            </a:r>
          </a:p>
          <a:p>
            <a:pPr marL="653796" indent="-571500" algn="just">
              <a:lnSpc>
                <a:spcPct val="150000"/>
              </a:lnSpc>
              <a:buFont typeface="+mj-lt"/>
              <a:buAutoNum type="romanLcPeriod"/>
            </a:pPr>
            <a:r>
              <a:rPr lang="en-US" sz="2400" dirty="0" smtClean="0">
                <a:latin typeface="Times New Roman" pitchFamily="18" charset="0"/>
                <a:cs typeface="Times New Roman" pitchFamily="18" charset="0"/>
              </a:rPr>
              <a:t>Data synthesis </a:t>
            </a:r>
          </a:p>
          <a:p>
            <a:pPr marL="653796" indent="-571500" algn="just">
              <a:lnSpc>
                <a:spcPct val="150000"/>
              </a:lnSpc>
              <a:buFont typeface="+mj-lt"/>
              <a:buAutoNum type="romanLcPeriod"/>
            </a:pPr>
            <a:r>
              <a:rPr lang="en-US" sz="2400" dirty="0" smtClean="0">
                <a:latin typeface="Times New Roman" pitchFamily="18" charset="0"/>
                <a:cs typeface="Times New Roman" pitchFamily="18" charset="0"/>
              </a:rPr>
              <a:t>Report preparation or preparation of the narrative exposition.</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498080" cy="1143000"/>
          </a:xfrm>
        </p:spPr>
        <p:txBody>
          <a:bodyPr/>
          <a:lstStyle/>
          <a:p>
            <a:r>
              <a:rPr lang="en-US" sz="32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1447800"/>
            <a:ext cx="7498080" cy="5181600"/>
          </a:xfrm>
        </p:spPr>
        <p:txBody>
          <a:bodyPr/>
          <a:lstStyle/>
          <a:p>
            <a:pPr algn="just">
              <a:lnSpc>
                <a:spcPct val="150000"/>
              </a:lnSpc>
              <a:buFont typeface="Arial" pitchFamily="34" charset="0"/>
              <a:buChar char="•"/>
            </a:pPr>
            <a:r>
              <a:rPr lang="en-US" sz="2400" dirty="0" smtClean="0">
                <a:latin typeface="Times New Roman" pitchFamily="18" charset="0"/>
                <a:cs typeface="Times New Roman" pitchFamily="18" charset="0"/>
              </a:rPr>
              <a:t>Historical research gives a social scientist a better context for making realistic decisions.</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Strengths</a:t>
            </a:r>
            <a:r>
              <a:rPr lang="en-US" sz="2800" dirty="0" smtClean="0">
                <a:latin typeface="Times New Roman" pitchFamily="18" charset="0"/>
                <a:cs typeface="Times New Roman" pitchFamily="18" charset="0"/>
              </a:rPr>
              <a:t> </a:t>
            </a:r>
          </a:p>
          <a:p>
            <a:pPr algn="just">
              <a:lnSpc>
                <a:spcPct val="150000"/>
              </a:lnSpc>
              <a:buFont typeface="Arial" pitchFamily="34" charset="0"/>
              <a:buChar char="•"/>
            </a:pPr>
            <a:r>
              <a:rPr lang="en-US" sz="2400" dirty="0" smtClean="0">
                <a:latin typeface="Times New Roman" pitchFamily="18" charset="0"/>
                <a:cs typeface="Times New Roman" pitchFamily="18" charset="0"/>
              </a:rPr>
              <a:t> Provides a comprehensive picture of historical trends </a:t>
            </a:r>
          </a:p>
          <a:p>
            <a:pPr marL="539496" indent="-457200" algn="just">
              <a:lnSpc>
                <a:spcPct val="150000"/>
              </a:lnSpc>
              <a:buFont typeface="Arial" pitchFamily="34" charset="0"/>
              <a:buChar char="•"/>
            </a:pPr>
            <a:r>
              <a:rPr lang="en-US" sz="2400" dirty="0" smtClean="0">
                <a:latin typeface="Times New Roman" pitchFamily="18" charset="0"/>
                <a:cs typeface="Times New Roman" pitchFamily="18" charset="0"/>
              </a:rPr>
              <a:t>Uses existing information </a:t>
            </a:r>
          </a:p>
          <a:p>
            <a:pPr algn="just">
              <a:lnSpc>
                <a:spcPct val="150000"/>
              </a:lnSpc>
              <a:buFont typeface="Arial" pitchFamily="34" charset="0"/>
              <a:buChar char="•"/>
            </a:pPr>
            <a:r>
              <a:rPr lang="en-US" sz="2400" dirty="0" smtClean="0">
                <a:latin typeface="Times New Roman" pitchFamily="18" charset="0"/>
                <a:cs typeface="Times New Roman" pitchFamily="18" charset="0"/>
              </a:rPr>
              <a:t> Provides evidence of on-going trends and problems.</a:t>
            </a:r>
            <a:endParaRPr lang="en-US"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838200"/>
          </a:xfrm>
        </p:spPr>
        <p:txBody>
          <a:bodyPr>
            <a:normAutofit/>
          </a:bodyPr>
          <a:lstStyle/>
          <a:p>
            <a:pPr algn="ctr"/>
            <a:r>
              <a:rPr lang="en-US" sz="3600" dirty="0" smtClean="0">
                <a:latin typeface="Times New Roman" pitchFamily="18" charset="0"/>
                <a:cs typeface="Times New Roman" pitchFamily="18" charset="0"/>
              </a:rPr>
              <a:t>Experimental Research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708392" cy="5638800"/>
          </a:xfrm>
        </p:spPr>
        <p:txBody>
          <a:bodyPr>
            <a:normAutofit fontScale="92500" lnSpcReduction="20000"/>
          </a:bodyPr>
          <a:lstStyle/>
          <a:p>
            <a:pPr marL="596646" indent="-514350" algn="just">
              <a:buFont typeface="Arial" pitchFamily="34" charset="0"/>
              <a:buChar char="•"/>
            </a:pPr>
            <a:r>
              <a:rPr lang="en-US" sz="2600" dirty="0" smtClean="0">
                <a:latin typeface="Times New Roman" pitchFamily="18" charset="0"/>
                <a:cs typeface="Times New Roman" pitchFamily="18" charset="0"/>
              </a:rPr>
              <a:t>Experimental research is an objective, systematic, controlled investigation for the purpose of predicting and controlling phenomena and examining probability and causality among selected variables. </a:t>
            </a:r>
          </a:p>
          <a:p>
            <a:pPr marL="596646" indent="-514350" algn="just">
              <a:buFont typeface="Wingdings" pitchFamily="2" charset="2"/>
              <a:buChar char="v"/>
            </a:pPr>
            <a:r>
              <a:rPr lang="en-US" sz="2600" b="1" dirty="0" smtClean="0">
                <a:latin typeface="Times New Roman" pitchFamily="18" charset="0"/>
                <a:cs typeface="Times New Roman" pitchFamily="18" charset="0"/>
              </a:rPr>
              <a:t>Advantages</a:t>
            </a:r>
          </a:p>
          <a:p>
            <a:pPr algn="just"/>
            <a:r>
              <a:rPr lang="en-US" sz="2600" dirty="0" smtClean="0">
                <a:latin typeface="Times New Roman" pitchFamily="18" charset="0"/>
                <a:cs typeface="Times New Roman" pitchFamily="18" charset="0"/>
              </a:rPr>
              <a:t>   Best establishes cause-and-effect relationships. </a:t>
            </a:r>
          </a:p>
          <a:p>
            <a:pPr algn="just">
              <a:buFont typeface="Wingdings" pitchFamily="2" charset="2"/>
              <a:buChar char="v"/>
            </a:pPr>
            <a:r>
              <a:rPr lang="en-US" sz="2600" dirty="0" smtClean="0">
                <a:latin typeface="Times New Roman" pitchFamily="18" charset="0"/>
                <a:cs typeface="Times New Roman" pitchFamily="18" charset="0"/>
              </a:rPr>
              <a:t>   Disadvantages. </a:t>
            </a:r>
          </a:p>
          <a:p>
            <a:pPr algn="just">
              <a:buFont typeface="Arial" pitchFamily="34" charset="0"/>
              <a:buChar char="•"/>
            </a:pPr>
            <a:r>
              <a:rPr lang="en-US" sz="2600" dirty="0" smtClean="0">
                <a:latin typeface="Times New Roman" pitchFamily="18" charset="0"/>
                <a:cs typeface="Times New Roman" pitchFamily="18" charset="0"/>
              </a:rPr>
              <a:t>   Artificiality .</a:t>
            </a:r>
          </a:p>
          <a:p>
            <a:pPr algn="just">
              <a:buFont typeface="Arial" pitchFamily="34" charset="0"/>
              <a:buChar char="•"/>
            </a:pPr>
            <a:r>
              <a:rPr lang="en-US" sz="2600" dirty="0" smtClean="0">
                <a:latin typeface="Times New Roman" pitchFamily="18" charset="0"/>
                <a:cs typeface="Times New Roman" pitchFamily="18" charset="0"/>
              </a:rPr>
              <a:t>   Feasibility .</a:t>
            </a:r>
          </a:p>
          <a:p>
            <a:pPr algn="just">
              <a:buFont typeface="Arial" pitchFamily="34" charset="0"/>
              <a:buChar char="•"/>
            </a:pPr>
            <a:r>
              <a:rPr lang="en-US" sz="2600" dirty="0" smtClean="0">
                <a:latin typeface="Times New Roman" pitchFamily="18" charset="0"/>
                <a:cs typeface="Times New Roman" pitchFamily="18" charset="0"/>
              </a:rPr>
              <a:t>   Unethical .</a:t>
            </a:r>
          </a:p>
          <a:p>
            <a:pPr algn="just">
              <a:buFont typeface="Arial" pitchFamily="34" charset="0"/>
              <a:buChar char="•"/>
            </a:pPr>
            <a:r>
              <a:rPr lang="en-US" sz="2600" dirty="0" smtClean="0">
                <a:latin typeface="Times New Roman" pitchFamily="18" charset="0"/>
                <a:cs typeface="Times New Roman" pitchFamily="18" charset="0"/>
              </a:rPr>
              <a:t>The </a:t>
            </a:r>
            <a:r>
              <a:rPr lang="en-US" sz="2600" dirty="0" smtClean="0">
                <a:latin typeface="Times New Roman" pitchFamily="18" charset="0"/>
                <a:cs typeface="Times New Roman" pitchFamily="18" charset="0"/>
              </a:rPr>
              <a:t>simplest experimental design includes two variables    and two groups of participants. </a:t>
            </a:r>
          </a:p>
          <a:p>
            <a:pPr algn="just">
              <a:buNone/>
            </a:pPr>
            <a:endParaRPr lang="en-US" sz="2600" dirty="0" smtClean="0">
              <a:latin typeface="Times New Roman" pitchFamily="18" charset="0"/>
              <a:cs typeface="Times New Roman" pitchFamily="18" charset="0"/>
            </a:endParaRPr>
          </a:p>
          <a:p>
            <a:pPr algn="just">
              <a:buFont typeface="Arial" pitchFamily="34" charset="0"/>
              <a:buChar char="•"/>
            </a:pPr>
            <a:r>
              <a:rPr lang="en-US" sz="2600" dirty="0" smtClean="0">
                <a:latin typeface="Times New Roman" pitchFamily="18" charset="0"/>
                <a:cs typeface="Times New Roman" pitchFamily="18" charset="0"/>
              </a:rPr>
              <a:t>The two variables(Independent versus Dependent variables).</a:t>
            </a:r>
          </a:p>
          <a:p>
            <a:pPr algn="just">
              <a:buFont typeface="Arial" pitchFamily="34" charset="0"/>
              <a:buChar char="•"/>
            </a:pP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838200"/>
          </a:xfrm>
        </p:spPr>
        <p:txBody>
          <a:bodyPr/>
          <a:lstStyle/>
          <a:p>
            <a:r>
              <a:rPr lang="en-US" sz="32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1066800"/>
            <a:ext cx="7498080" cy="5562600"/>
          </a:xfrm>
        </p:spPr>
        <p:txBody>
          <a:bodyPr>
            <a:normAutofit fontScale="92500" lnSpcReduction="10000"/>
          </a:bodyPr>
          <a:lstStyle/>
          <a:p>
            <a:pPr algn="just"/>
            <a:r>
              <a:rPr lang="en-US" sz="2600" dirty="0" smtClean="0">
                <a:latin typeface="Times New Roman" pitchFamily="18" charset="0"/>
                <a:cs typeface="Times New Roman" pitchFamily="18" charset="0"/>
              </a:rPr>
              <a:t>The IV is the predictor variable whereas the DV is the variable. </a:t>
            </a:r>
          </a:p>
          <a:p>
            <a:pPr algn="just"/>
            <a:r>
              <a:rPr lang="en-US" sz="2600" dirty="0" smtClean="0">
                <a:latin typeface="Times New Roman" pitchFamily="18" charset="0"/>
                <a:cs typeface="Times New Roman" pitchFamily="18" charset="0"/>
              </a:rPr>
              <a:t>Researchers manipulate and control the IV to study its effect on the DV.</a:t>
            </a:r>
          </a:p>
          <a:p>
            <a:pPr algn="just"/>
            <a:r>
              <a:rPr lang="en-US" sz="2600" dirty="0" smtClean="0">
                <a:latin typeface="Times New Roman" pitchFamily="18" charset="0"/>
                <a:cs typeface="Times New Roman" pitchFamily="18" charset="0"/>
              </a:rPr>
              <a:t>The two groups of participants (Control versus Experimental group).</a:t>
            </a:r>
          </a:p>
          <a:p>
            <a:pPr algn="just"/>
            <a:r>
              <a:rPr lang="en-US" sz="2600" dirty="0" smtClean="0">
                <a:latin typeface="Times New Roman" pitchFamily="18" charset="0"/>
                <a:cs typeface="Times New Roman" pitchFamily="18" charset="0"/>
              </a:rPr>
              <a:t> Before beginning the experiment, the researcher (randomly) assigns his/her sample to two different groups: </a:t>
            </a:r>
          </a:p>
          <a:p>
            <a:pPr algn="just"/>
            <a:r>
              <a:rPr lang="en-US" sz="2600" dirty="0" smtClean="0">
                <a:latin typeface="Times New Roman" pitchFamily="18" charset="0"/>
                <a:cs typeface="Times New Roman" pitchFamily="18" charset="0"/>
              </a:rPr>
              <a:t>The control group and the experimental (treatment group or clinical group). </a:t>
            </a:r>
          </a:p>
          <a:p>
            <a:pPr algn="just"/>
            <a:r>
              <a:rPr lang="en-US" sz="2600" dirty="0" smtClean="0">
                <a:latin typeface="Times New Roman" pitchFamily="18" charset="0"/>
                <a:cs typeface="Times New Roman" pitchFamily="18" charset="0"/>
              </a:rPr>
              <a:t>The control group receives no manipulation of the IV (no treatment), whereas the experimental group receives the manipulation of the IV.</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838200"/>
          </a:xfrm>
        </p:spPr>
        <p:txBody>
          <a:bodyPr>
            <a:normAutofit/>
          </a:bodyPr>
          <a:lstStyle/>
          <a:p>
            <a:pPr algn="ctr"/>
            <a:r>
              <a:rPr lang="en-US" sz="3600" dirty="0" smtClean="0">
                <a:latin typeface="Times New Roman" pitchFamily="18" charset="0"/>
                <a:cs typeface="Times New Roman" pitchFamily="18" charset="0"/>
              </a:rPr>
              <a:t>Action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90600"/>
            <a:ext cx="7498080" cy="5715000"/>
          </a:xfrm>
        </p:spPr>
        <p:txBody>
          <a:bodyPr>
            <a:normAutofit lnSpcReduction="10000"/>
          </a:bodyPr>
          <a:lstStyle/>
          <a:p>
            <a:pPr algn="just"/>
            <a:r>
              <a:rPr lang="en-US" sz="2400" dirty="0" smtClean="0">
                <a:latin typeface="Times New Roman" pitchFamily="18" charset="0"/>
                <a:cs typeface="Times New Roman" pitchFamily="18" charset="0"/>
              </a:rPr>
              <a:t>The process by which practitioners attempt to study their problems scientifically in order to guide, correct and evaluate their decisions and action.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Example: “Teachers investigate their own work: An introduction to the methods of action research.“</a:t>
            </a:r>
          </a:p>
          <a:p>
            <a:pPr algn="just"/>
            <a:r>
              <a:rPr lang="en-US" sz="2400" dirty="0" smtClean="0">
                <a:latin typeface="Times New Roman" pitchFamily="18" charset="0"/>
                <a:cs typeface="Times New Roman" pitchFamily="18" charset="0"/>
              </a:rPr>
              <a:t>Action research is a style of research, rather than a specific methodology. In action research, the researchers work with the people and for the people, rather than undertake research on them. </a:t>
            </a:r>
          </a:p>
          <a:p>
            <a:pPr algn="just"/>
            <a:r>
              <a:rPr lang="en-US" sz="2400" dirty="0" smtClean="0">
                <a:latin typeface="Times New Roman" pitchFamily="18" charset="0"/>
                <a:cs typeface="Times New Roman" pitchFamily="18" charset="0"/>
              </a:rPr>
              <a:t>The focus of action research is on generating solutions to problems identified by the people who are going to use the results of research. Action research is not synonymous with qualitative research. But it typically draws on qualitative methods such as interviews and observations.</a:t>
            </a:r>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249362"/>
          </a:xfrm>
        </p:spPr>
        <p:txBody>
          <a:bodyPr>
            <a:normAutofit/>
          </a:bodyPr>
          <a:lstStyle/>
          <a:p>
            <a:pPr algn="ctr"/>
            <a:r>
              <a:rPr lang="en-US" sz="3600" dirty="0" smtClean="0">
                <a:latin typeface="Times New Roman" pitchFamily="18" charset="0"/>
                <a:cs typeface="Times New Roman" pitchFamily="18" charset="0"/>
              </a:rPr>
              <a:t>Clinical or Diagnostic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371600"/>
            <a:ext cx="7498080" cy="5486400"/>
          </a:xfrm>
        </p:spPr>
        <p:txBody>
          <a:bodyPr>
            <a:noAutofit/>
          </a:bodyPr>
          <a:lstStyle/>
          <a:p>
            <a:pPr algn="just"/>
            <a:r>
              <a:rPr lang="en-US" sz="2400" dirty="0" smtClean="0">
                <a:latin typeface="Times New Roman" pitchFamily="18" charset="0"/>
                <a:cs typeface="Times New Roman" pitchFamily="18" charset="0"/>
              </a:rPr>
              <a:t>Research can as well be understood as </a:t>
            </a:r>
            <a:r>
              <a:rPr lang="en-US" sz="2400" i="1" dirty="0" smtClean="0">
                <a:latin typeface="Times New Roman" pitchFamily="18" charset="0"/>
                <a:cs typeface="Times New Roman" pitchFamily="18" charset="0"/>
              </a:rPr>
              <a:t>clinical or diagnostic research. </a:t>
            </a:r>
          </a:p>
          <a:p>
            <a:pPr algn="just">
              <a:buNone/>
            </a:pPr>
            <a:endParaRPr lang="en-US" sz="2400" i="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Such research follow case-study methods or in depth approaches to reach the basic causal relations.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Such studies usually go deep into the causes of things or events that interest us, using very small samples and very deep probing data gathering devices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a:bodyPr>
          <a:lstStyle/>
          <a:p>
            <a:r>
              <a:rPr lang="en-US" sz="3600" dirty="0" smtClean="0">
                <a:latin typeface="Times New Roman" pitchFamily="18" charset="0"/>
                <a:cs typeface="Times New Roman" pitchFamily="18" charset="0"/>
              </a:rPr>
              <a:t>Classification of Research</a:t>
            </a:r>
            <a:endParaRPr lang="en-US" sz="3600" dirty="0"/>
          </a:p>
        </p:txBody>
      </p:sp>
      <p:sp>
        <p:nvSpPr>
          <p:cNvPr id="3" name="Content Placeholder 2"/>
          <p:cNvSpPr>
            <a:spLocks noGrp="1"/>
          </p:cNvSpPr>
          <p:nvPr>
            <p:ph idx="1"/>
          </p:nvPr>
        </p:nvSpPr>
        <p:spPr>
          <a:xfrm>
            <a:off x="1295400" y="1143000"/>
            <a:ext cx="7848600" cy="5715000"/>
          </a:xfrm>
        </p:spPr>
        <p:txBody>
          <a:bodyPr>
            <a:noAutofit/>
          </a:bodyPr>
          <a:lstStyle/>
          <a:p>
            <a:pPr algn="just" fontAlgn="t"/>
            <a:r>
              <a:rPr lang="en-US" sz="2400" dirty="0" smtClean="0">
                <a:latin typeface="Times New Roman" pitchFamily="18" charset="0"/>
                <a:cs typeface="Times New Roman" pitchFamily="18" charset="0"/>
              </a:rPr>
              <a:t>Research comes in many shapes and sizes. Before a researcher begins to conduct a study, he or she must decide on disadvantages of each type, although most end up specializing in one.</a:t>
            </a:r>
          </a:p>
          <a:p>
            <a:pPr algn="just" fontAlgn="t"/>
            <a:r>
              <a:rPr lang="en-US" sz="2400" dirty="0" smtClean="0">
                <a:latin typeface="Times New Roman" pitchFamily="18" charset="0"/>
                <a:cs typeface="Times New Roman" pitchFamily="18" charset="0"/>
              </a:rPr>
              <a:t>For classification of research we shall look from four dimensions:</a:t>
            </a:r>
          </a:p>
          <a:p>
            <a:pPr algn="just" fontAlgn="t">
              <a:buNone/>
            </a:pPr>
            <a:r>
              <a:rPr lang="en-US" sz="2400" b="1" dirty="0" smtClean="0">
                <a:latin typeface="Times New Roman" pitchFamily="18" charset="0"/>
                <a:cs typeface="Times New Roman" pitchFamily="18" charset="0"/>
              </a:rPr>
              <a:t>     1. </a:t>
            </a:r>
            <a:r>
              <a:rPr lang="en-US" sz="2400" dirty="0" smtClean="0">
                <a:latin typeface="Times New Roman" pitchFamily="18" charset="0"/>
                <a:cs typeface="Times New Roman" pitchFamily="18" charset="0"/>
              </a:rPr>
              <a:t>The purpose of doing research.</a:t>
            </a:r>
          </a:p>
          <a:p>
            <a:pPr algn="just" fontAlgn="t">
              <a:buNone/>
            </a:pPr>
            <a:r>
              <a:rPr lang="en-US" sz="2400" b="1" dirty="0" smtClean="0">
                <a:latin typeface="Times New Roman" pitchFamily="18" charset="0"/>
                <a:cs typeface="Times New Roman" pitchFamily="18" charset="0"/>
              </a:rPr>
              <a:t>     2. </a:t>
            </a:r>
            <a:r>
              <a:rPr lang="en-US" sz="2400" dirty="0" smtClean="0">
                <a:latin typeface="Times New Roman" pitchFamily="18" charset="0"/>
                <a:cs typeface="Times New Roman" pitchFamily="18" charset="0"/>
              </a:rPr>
              <a:t>The intended uses of research.</a:t>
            </a:r>
          </a:p>
          <a:p>
            <a:pPr algn="just" fontAlgn="t">
              <a:buNone/>
            </a:pPr>
            <a:r>
              <a:rPr lang="en-US" sz="2400" b="1" dirty="0" smtClean="0">
                <a:latin typeface="Times New Roman" pitchFamily="18" charset="0"/>
                <a:cs typeface="Times New Roman" pitchFamily="18" charset="0"/>
              </a:rPr>
              <a:t>     3. </a:t>
            </a:r>
            <a:r>
              <a:rPr lang="en-US" sz="2400" dirty="0" smtClean="0">
                <a:latin typeface="Times New Roman" pitchFamily="18" charset="0"/>
                <a:cs typeface="Times New Roman" pitchFamily="18" charset="0"/>
              </a:rPr>
              <a:t>How it treats time i.e. the time dimension in research. and</a:t>
            </a:r>
          </a:p>
          <a:p>
            <a:pPr algn="just" fontAlgn="t">
              <a:buNone/>
            </a:pPr>
            <a:r>
              <a:rPr lang="en-US" sz="2400" b="1" dirty="0" smtClean="0">
                <a:latin typeface="Times New Roman" pitchFamily="18" charset="0"/>
                <a:cs typeface="Times New Roman" pitchFamily="18" charset="0"/>
              </a:rPr>
              <a:t>     4. </a:t>
            </a:r>
            <a:r>
              <a:rPr lang="en-US" sz="2400" dirty="0" smtClean="0">
                <a:latin typeface="Times New Roman" pitchFamily="18" charset="0"/>
                <a:cs typeface="Times New Roman" pitchFamily="18" charset="0"/>
              </a:rPr>
              <a:t>The research (data collection) techniques used in it.</a:t>
            </a:r>
          </a:p>
          <a:p>
            <a:pPr>
              <a:buNone/>
            </a:pP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98080" cy="1524000"/>
          </a:xfrm>
        </p:spPr>
        <p:txBody>
          <a:bodyPr>
            <a:noAutofit/>
          </a:bodyPr>
          <a:lstStyle/>
          <a:p>
            <a:pPr algn="ct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
            </a:r>
            <a:b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Analytical Research  ,</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dirty="0" smtClean="0">
                <a:effectLst>
                  <a:outerShdw blurRad="38100" dist="38100" dir="2700000" algn="tl">
                    <a:srgbClr val="000000">
                      <a:alpha val="43137"/>
                    </a:srgbClr>
                  </a:outerShdw>
                </a:effectLst>
                <a:latin typeface="Times New Roman" pitchFamily="18" charset="0"/>
                <a:cs typeface="Times New Roman" pitchFamily="18" charset="0"/>
              </a:rPr>
              <a:t>Formulative Research</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5410200"/>
          </a:xfrm>
        </p:spPr>
        <p:txBody>
          <a:bodyPr/>
          <a:lstStyle/>
          <a:p>
            <a:pPr algn="just">
              <a:lnSpc>
                <a:spcPct val="150000"/>
              </a:lnSpc>
            </a:pPr>
            <a:r>
              <a:rPr lang="en-US" sz="2400" dirty="0" smtClean="0">
                <a:latin typeface="Times New Roman" pitchFamily="18" charset="0"/>
                <a:cs typeface="Times New Roman" pitchFamily="18" charset="0"/>
              </a:rPr>
              <a:t>Analytical Research is primarily concerned with testing hypothesis and specifying and interpreting relationships, by analyzing the facts or information already available. </a:t>
            </a:r>
          </a:p>
          <a:p>
            <a:pPr algn="just">
              <a:lnSpc>
                <a:spcPct val="150000"/>
              </a:lnSpc>
            </a:pPr>
            <a:r>
              <a:rPr lang="en-US" sz="2400" dirty="0" smtClean="0">
                <a:latin typeface="Times New Roman" pitchFamily="18" charset="0"/>
                <a:cs typeface="Times New Roman" pitchFamily="18" charset="0"/>
              </a:rPr>
              <a:t>Example- Research on a company’s financial performance over long times</a:t>
            </a:r>
            <a:r>
              <a:rPr lang="en-US" dirty="0" smtClean="0"/>
              <a:t>.</a:t>
            </a:r>
          </a:p>
          <a:p>
            <a:pPr algn="just">
              <a:lnSpc>
                <a:spcPct val="150000"/>
              </a:lnSpc>
              <a:buFont typeface="Wingdings" pitchFamily="2" charset="2"/>
              <a:buChar char="v"/>
            </a:pPr>
            <a:r>
              <a:rPr lang="en-US" sz="2800" b="1" dirty="0" smtClean="0">
                <a:latin typeface="Times New Roman" pitchFamily="18" charset="0"/>
                <a:cs typeface="Times New Roman" pitchFamily="18" charset="0"/>
              </a:rPr>
              <a:t>Formulative Research</a:t>
            </a:r>
          </a:p>
          <a:p>
            <a:pPr algn="just">
              <a:lnSpc>
                <a:spcPct val="150000"/>
              </a:lnSpc>
              <a:buFont typeface="Arial" pitchFamily="34" charset="0"/>
              <a:buChar char="•"/>
            </a:pPr>
            <a:r>
              <a:rPr lang="en-US" sz="2400" dirty="0" smtClean="0">
                <a:latin typeface="Times New Roman" pitchFamily="18" charset="0"/>
                <a:cs typeface="Times New Roman" pitchFamily="18" charset="0"/>
              </a:rPr>
              <a:t>Formalized research studies are those with substantial structure and with specific hypotheses to be tested. </a:t>
            </a:r>
          </a:p>
          <a:p>
            <a:pPr algn="just">
              <a:buNone/>
            </a:pPr>
            <a:endParaRPr lang="en-US" dirty="0" smtClean="0"/>
          </a:p>
          <a:p>
            <a:pPr algn="just">
              <a:buFont typeface="Wingdings" pitchFamily="2" charset="2"/>
              <a:buChar char="v"/>
            </a:pPr>
            <a:endParaRPr lang="en-US" dirty="0" smtClean="0"/>
          </a:p>
          <a:p>
            <a:pPr algn="just">
              <a:buNone/>
            </a:pPr>
            <a:endParaRPr lang="en-US" dirty="0" smtClean="0"/>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685800"/>
          </a:xfrm>
        </p:spPr>
        <p:txBody>
          <a:bodyPr>
            <a:normAutofit/>
          </a:bodyPr>
          <a:lstStyle/>
          <a:p>
            <a:pPr algn="ctr"/>
            <a:r>
              <a:rPr lang="en-US" sz="3600" dirty="0" smtClean="0">
                <a:latin typeface="Times New Roman" pitchFamily="18" charset="0"/>
                <a:cs typeface="Times New Roman" pitchFamily="18" charset="0"/>
              </a:rPr>
              <a:t>Evaluation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19200"/>
            <a:ext cx="7498080" cy="5638800"/>
          </a:xfrm>
        </p:spPr>
        <p:txBody>
          <a:bodyPr>
            <a:normAutofit/>
          </a:bodyPr>
          <a:lstStyle/>
          <a:p>
            <a:pPr algn="just"/>
            <a:r>
              <a:rPr lang="en-US" sz="2400" dirty="0" smtClean="0">
                <a:latin typeface="Times New Roman" pitchFamily="18" charset="0"/>
                <a:cs typeface="Times New Roman" pitchFamily="18" charset="0"/>
              </a:rPr>
              <a:t>Evaluation research, sometimes called </a:t>
            </a:r>
            <a:r>
              <a:rPr lang="en-US" sz="2400" i="1" dirty="0" smtClean="0">
                <a:latin typeface="Times New Roman" pitchFamily="18" charset="0"/>
                <a:cs typeface="Times New Roman" pitchFamily="18" charset="0"/>
              </a:rPr>
              <a:t>program evaluation</a:t>
            </a:r>
            <a:r>
              <a:rPr lang="en-US" sz="2400" dirty="0" smtClean="0">
                <a:latin typeface="Times New Roman" pitchFamily="18" charset="0"/>
                <a:cs typeface="Times New Roman" pitchFamily="18" charset="0"/>
              </a:rPr>
              <a:t>, refers to a research purpose rather than a specific method.  </a:t>
            </a:r>
          </a:p>
          <a:p>
            <a:pPr algn="just">
              <a:buFontTx/>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This purpose is to evaluate the impact of social interventions such as new teaching methods, innovations in parole, and a host of others.</a:t>
            </a:r>
          </a:p>
          <a:p>
            <a:pPr algn="just">
              <a:buFontTx/>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Evaluation research is a form of applied research—it is intended to have some real-world effect. </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Many methods, like surveys and experiments can be used in evaluation research</a:t>
            </a:r>
            <a:r>
              <a:rPr lang="en-US" sz="2600" dirty="0" smtClean="0">
                <a:latin typeface="Times New Roman" pitchFamily="18" charset="0"/>
                <a:cs typeface="Times New Roman" pitchFamily="18" charset="0"/>
              </a:rPr>
              <a:t>.</a:t>
            </a:r>
          </a:p>
          <a:p>
            <a:pPr algn="just">
              <a:buFontTx/>
              <a:buNone/>
            </a:pPr>
            <a:endParaRPr lang="en-US" sz="2600" dirty="0" smtClean="0">
              <a:latin typeface="Times New Roman" pitchFamily="18" charset="0"/>
              <a:cs typeface="Times New Roman" pitchFamily="18" charset="0"/>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1752600"/>
            <a:ext cx="7498080" cy="5105400"/>
          </a:xfrm>
        </p:spPr>
        <p:txBody>
          <a:bodyPr>
            <a:normAutofit/>
          </a:bodyPr>
          <a:lstStyle/>
          <a:p>
            <a:pPr algn="just"/>
            <a:r>
              <a:rPr lang="en-US" sz="2400" dirty="0" smtClean="0">
                <a:latin typeface="Times New Roman" pitchFamily="18" charset="0"/>
                <a:cs typeface="Times New Roman" pitchFamily="18" charset="0"/>
              </a:rPr>
              <a:t>In recent years, the field of evaluation research has become an increasingly popular and active research specialty, as reflected in textbooks, courses, and projects.  </a:t>
            </a:r>
          </a:p>
          <a:p>
            <a:pPr algn="just"/>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An increase in federal requirements that program evaluations must accompany the implementation of new programs, and the availability of  research funds to fulfill those requirements</a:t>
            </a:r>
            <a:endParaRPr lang="en-US"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838200"/>
          </a:xfrm>
        </p:spPr>
        <p:txBody>
          <a:bodyPr/>
          <a:lstStyle/>
          <a:p>
            <a:pPr algn="ctr"/>
            <a:r>
              <a:rPr lang="en-US" sz="3600" dirty="0" smtClean="0">
                <a:latin typeface="Times New Roman" pitchFamily="18" charset="0"/>
                <a:cs typeface="Times New Roman" pitchFamily="18" charset="0"/>
              </a:rPr>
              <a:t>Survey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5410200"/>
          </a:xfrm>
        </p:spPr>
        <p:txBody>
          <a:bodyPr>
            <a:normAutofit lnSpcReduction="10000"/>
          </a:bodyPr>
          <a:lstStyle/>
          <a:p>
            <a:pPr algn="just"/>
            <a:r>
              <a:rPr lang="en-US" sz="2400" dirty="0" smtClean="0">
                <a:latin typeface="Times New Roman" pitchFamily="18" charset="0"/>
                <a:cs typeface="Times New Roman" pitchFamily="18" charset="0"/>
              </a:rPr>
              <a:t>The idea of a survey is that you will obtain the same kinds of data from a large group of people or events, in a standardized and systematic way.</a:t>
            </a:r>
          </a:p>
          <a:p>
            <a:pPr algn="just"/>
            <a:r>
              <a:rPr lang="en-US" sz="2400" dirty="0" smtClean="0">
                <a:latin typeface="Times New Roman" pitchFamily="18" charset="0"/>
                <a:cs typeface="Times New Roman" pitchFamily="18" charset="0"/>
              </a:rPr>
              <a:t>You then look for patterns in the data that you can generalize to a larger population than the group you targeted.</a:t>
            </a:r>
          </a:p>
          <a:p>
            <a:pPr algn="just"/>
            <a:r>
              <a:rPr lang="en-US" sz="2400" dirty="0" smtClean="0">
                <a:latin typeface="Times New Roman" pitchFamily="18" charset="0"/>
                <a:cs typeface="Times New Roman" pitchFamily="18" charset="0"/>
              </a:rPr>
              <a:t>For Example: Opinion pollsters might survey the views of around 1000 people and analyze the results to draw conclusions about the voting intentions of a whole country’s population.</a:t>
            </a:r>
          </a:p>
          <a:p>
            <a:pPr algn="just"/>
            <a:r>
              <a:rPr lang="en-US" sz="2400" dirty="0" smtClean="0">
                <a:latin typeface="Times New Roman" pitchFamily="18" charset="0"/>
                <a:cs typeface="Times New Roman" pitchFamily="18" charset="0"/>
              </a:rPr>
              <a:t>Many people automatically assume that a survey will use a questionnaire for its data generation method.</a:t>
            </a:r>
          </a:p>
          <a:p>
            <a:pPr algn="just"/>
            <a:r>
              <a:rPr lang="en-US" sz="2400" dirty="0" smtClean="0">
                <a:latin typeface="Times New Roman" pitchFamily="18" charset="0"/>
                <a:cs typeface="Times New Roman" pitchFamily="18" charset="0"/>
              </a:rPr>
              <a:t>However ,surveys are also possible using other data generation methods such as interviews, observation and documents.</a:t>
            </a:r>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498080" cy="639762"/>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914400"/>
            <a:ext cx="7498080" cy="5715000"/>
          </a:xfrm>
        </p:spPr>
        <p:txBody>
          <a:bodyPr>
            <a:normAutofit fontScale="92500" lnSpcReduction="10000"/>
          </a:bodyPr>
          <a:lstStyle/>
          <a:p>
            <a:r>
              <a:rPr lang="en-US" b="1" dirty="0" smtClean="0">
                <a:latin typeface="Times New Roman" pitchFamily="18" charset="0"/>
                <a:cs typeface="Times New Roman" pitchFamily="18" charset="0"/>
              </a:rPr>
              <a:t>Why to conduct surveys:</a:t>
            </a:r>
          </a:p>
          <a:p>
            <a:pPr algn="just"/>
            <a:r>
              <a:rPr lang="en-US" sz="2600" dirty="0" smtClean="0">
                <a:latin typeface="Times New Roman" pitchFamily="18" charset="0"/>
                <a:cs typeface="Times New Roman" pitchFamily="18" charset="0"/>
              </a:rPr>
              <a:t>Find out about needs, behaviors and opinions.</a:t>
            </a:r>
          </a:p>
          <a:p>
            <a:pPr algn="just"/>
            <a:r>
              <a:rPr lang="en-US" sz="2600" dirty="0" smtClean="0">
                <a:latin typeface="Times New Roman" pitchFamily="18" charset="0"/>
                <a:cs typeface="Times New Roman" pitchFamily="18" charset="0"/>
              </a:rPr>
              <a:t>Learn about attitudes and reactions Determine client satisfaction.</a:t>
            </a:r>
          </a:p>
          <a:p>
            <a:pPr algn="just"/>
            <a:r>
              <a:rPr lang="en-US" sz="2600" dirty="0" smtClean="0">
                <a:latin typeface="Times New Roman" pitchFamily="18" charset="0"/>
                <a:cs typeface="Times New Roman" pitchFamily="18" charset="0"/>
              </a:rPr>
              <a:t>Enhance credibility of research</a:t>
            </a:r>
            <a:r>
              <a:rPr lang="en-US" dirty="0" smtClean="0"/>
              <a:t>.</a:t>
            </a:r>
          </a:p>
          <a:p>
            <a:r>
              <a:rPr lang="en-US" b="1" dirty="0" smtClean="0">
                <a:latin typeface="Times New Roman" pitchFamily="18" charset="0"/>
                <a:cs typeface="Times New Roman" pitchFamily="18" charset="0"/>
              </a:rPr>
              <a:t>When to conduct surveys</a:t>
            </a:r>
            <a:endParaRPr lang="en-US" dirty="0" smtClean="0"/>
          </a:p>
          <a:p>
            <a:pPr algn="just"/>
            <a:r>
              <a:rPr lang="en-US" sz="2600" dirty="0" smtClean="0">
                <a:latin typeface="Times New Roman" pitchFamily="18" charset="0"/>
                <a:cs typeface="Times New Roman" pitchFamily="18" charset="0"/>
              </a:rPr>
              <a:t>When you need a quick and efficient source of information.</a:t>
            </a:r>
          </a:p>
          <a:p>
            <a:pPr algn="just">
              <a:buNone/>
            </a:pP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When you need well-founded, statistical information.</a:t>
            </a:r>
          </a:p>
          <a:p>
            <a:pPr algn="just">
              <a:buNone/>
            </a:pPr>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When the information is not yet available through other means</a:t>
            </a:r>
          </a:p>
          <a:p>
            <a:endParaRPr lang="en-US" dirty="0" smtClean="0"/>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fontScale="90000"/>
          </a:bodyPr>
          <a:lstStyle/>
          <a:p>
            <a:r>
              <a:rPr lang="en-US" dirty="0" smtClean="0"/>
              <a:t/>
            </a:r>
            <a:br>
              <a:rPr lang="en-US" dirty="0" smtClean="0"/>
            </a:br>
            <a:r>
              <a:rPr lang="en-US" dirty="0" smtClean="0"/>
              <a:t>Planning and Designing surveys</a:t>
            </a:r>
            <a:br>
              <a:rPr lang="en-US" dirty="0" smtClean="0"/>
            </a:br>
            <a:endParaRPr lang="en-US" dirty="0"/>
          </a:p>
        </p:txBody>
      </p:sp>
      <p:sp>
        <p:nvSpPr>
          <p:cNvPr id="3" name="Content Placeholder 2"/>
          <p:cNvSpPr>
            <a:spLocks noGrp="1"/>
          </p:cNvSpPr>
          <p:nvPr>
            <p:ph idx="1"/>
          </p:nvPr>
        </p:nvSpPr>
        <p:spPr>
          <a:xfrm>
            <a:off x="1435608" y="990600"/>
            <a:ext cx="7498080" cy="5638800"/>
          </a:xfrm>
        </p:spPr>
        <p:txBody>
          <a:bodyPr>
            <a:normAutofit lnSpcReduction="10000"/>
          </a:bodyPr>
          <a:lstStyle/>
          <a:p>
            <a:pPr>
              <a:buFont typeface="Wingdings" pitchFamily="2" charset="2"/>
              <a:buChar char="v"/>
            </a:pPr>
            <a:r>
              <a:rPr lang="en-US" sz="3300" b="1" dirty="0" smtClean="0">
                <a:latin typeface="Times New Roman" pitchFamily="18" charset="0"/>
                <a:cs typeface="Times New Roman" pitchFamily="18" charset="0"/>
              </a:rPr>
              <a:t>Data requirements</a:t>
            </a:r>
          </a:p>
          <a:p>
            <a:pPr algn="just">
              <a:lnSpc>
                <a:spcPct val="150000"/>
              </a:lnSpc>
            </a:pPr>
            <a:r>
              <a:rPr lang="en-US" sz="4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Data can be :</a:t>
            </a:r>
          </a:p>
          <a:p>
            <a:pPr algn="just">
              <a:lnSpc>
                <a:spcPct val="150000"/>
              </a:lnSpc>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Directly topic related.</a:t>
            </a:r>
          </a:p>
          <a:p>
            <a:pPr algn="just">
              <a:lnSpc>
                <a:spcPct val="150000"/>
              </a:lnSpc>
            </a:pPr>
            <a:r>
              <a:rPr lang="en-US" sz="2400" dirty="0" smtClean="0">
                <a:latin typeface="Times New Roman" pitchFamily="18" charset="0"/>
                <a:cs typeface="Times New Roman" pitchFamily="18" charset="0"/>
              </a:rPr>
              <a:t>Indirectly topic related .</a:t>
            </a:r>
          </a:p>
          <a:p>
            <a:pPr algn="just">
              <a:lnSpc>
                <a:spcPct val="150000"/>
              </a:lnSpc>
            </a:pPr>
            <a:r>
              <a:rPr lang="en-US" sz="2400" dirty="0" smtClean="0">
                <a:latin typeface="Times New Roman" pitchFamily="18" charset="0"/>
                <a:cs typeface="Times New Roman" pitchFamily="18" charset="0"/>
              </a:rPr>
              <a:t>In most cases you have only one chance to obtain data, so think of ,</a:t>
            </a:r>
          </a:p>
          <a:p>
            <a:pPr algn="just">
              <a:lnSpc>
                <a:spcPct val="150000"/>
              </a:lnSpc>
              <a:buNone/>
            </a:pPr>
            <a:r>
              <a:rPr lang="en-US" sz="2400" dirty="0" smtClean="0">
                <a:latin typeface="Times New Roman" pitchFamily="18" charset="0"/>
                <a:cs typeface="Times New Roman" pitchFamily="18" charset="0"/>
              </a:rPr>
              <a:t>     -what data you need for your research question.</a:t>
            </a:r>
          </a:p>
          <a:p>
            <a:pPr algn="just">
              <a:lnSpc>
                <a:spcPct val="150000"/>
              </a:lnSpc>
              <a:buNone/>
            </a:pPr>
            <a:r>
              <a:rPr lang="en-US" sz="2400" dirty="0" smtClean="0">
                <a:latin typeface="Times New Roman" pitchFamily="18" charset="0"/>
                <a:cs typeface="Times New Roman" pitchFamily="18" charset="0"/>
              </a:rPr>
              <a:t>    - how to analyze the data.</a:t>
            </a:r>
          </a:p>
          <a:p>
            <a:pPr algn="just">
              <a:lnSpc>
                <a:spcPct val="150000"/>
              </a:lnSpc>
            </a:pPr>
            <a:r>
              <a:rPr lang="en-US" sz="2400" dirty="0" smtClean="0">
                <a:latin typeface="Times New Roman" pitchFamily="18" charset="0"/>
                <a:cs typeface="Times New Roman" pitchFamily="18" charset="0"/>
              </a:rPr>
              <a:t>If some possible outcomes require additional data</a:t>
            </a:r>
            <a:r>
              <a:rPr lang="en-US" sz="2400" b="1" dirty="0" smtClean="0">
                <a:latin typeface="Times New Roman" pitchFamily="18" charset="0"/>
                <a:cs typeface="Times New Roman" pitchFamily="18" charset="0"/>
              </a:rPr>
              <a:t>.</a:t>
            </a:r>
          </a:p>
          <a:p>
            <a:pPr>
              <a:buNone/>
            </a:pPr>
            <a:endParaRPr lang="en-US" sz="4400" dirty="0" smtClean="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normAutofit fontScale="90000"/>
          </a:bodyPr>
          <a:lstStyle/>
          <a:p>
            <a:r>
              <a:rPr lang="en-US" sz="36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838200"/>
            <a:ext cx="7498080" cy="6019800"/>
          </a:xfrm>
        </p:spPr>
        <p:txBody>
          <a:bodyPr>
            <a:normAutofit/>
          </a:bodyPr>
          <a:lstStyle/>
          <a:p>
            <a:pPr>
              <a:buFont typeface="Wingdings" pitchFamily="2" charset="2"/>
              <a:buChar char="v"/>
            </a:pPr>
            <a:r>
              <a:rPr lang="en-US" sz="2800" b="1" dirty="0" smtClean="0">
                <a:latin typeface="Times New Roman" pitchFamily="18" charset="0"/>
                <a:cs typeface="Times New Roman" pitchFamily="18" charset="0"/>
              </a:rPr>
              <a:t>Data generation method</a:t>
            </a:r>
          </a:p>
          <a:p>
            <a:pPr algn="just">
              <a:buFont typeface="Arial" pitchFamily="34" charset="0"/>
              <a:buChar char="•"/>
            </a:pPr>
            <a:r>
              <a:rPr lang="en-US" sz="2400" dirty="0" smtClean="0">
                <a:latin typeface="Times New Roman" pitchFamily="18" charset="0"/>
                <a:cs typeface="Times New Roman" pitchFamily="18" charset="0"/>
              </a:rPr>
              <a:t>Possible methods:</a:t>
            </a:r>
          </a:p>
          <a:p>
            <a:pPr algn="just">
              <a:buNone/>
            </a:pPr>
            <a:r>
              <a:rPr lang="en-US" sz="2400" dirty="0" smtClean="0">
                <a:latin typeface="Times New Roman" pitchFamily="18" charset="0"/>
                <a:cs typeface="Times New Roman" pitchFamily="18" charset="0"/>
              </a:rPr>
              <a:t>    -Questionnaire (most common)</a:t>
            </a:r>
          </a:p>
          <a:p>
            <a:pPr algn="just">
              <a:buNone/>
            </a:pPr>
            <a:r>
              <a:rPr lang="en-US" sz="2400" dirty="0" smtClean="0">
                <a:latin typeface="Times New Roman" pitchFamily="18" charset="0"/>
                <a:cs typeface="Times New Roman" pitchFamily="18" charset="0"/>
              </a:rPr>
              <a:t>    -Interview</a:t>
            </a:r>
          </a:p>
          <a:p>
            <a:pPr algn="just">
              <a:buNone/>
            </a:pPr>
            <a:r>
              <a:rPr lang="en-US" sz="2400" dirty="0" smtClean="0">
                <a:latin typeface="Times New Roman" pitchFamily="18" charset="0"/>
                <a:cs typeface="Times New Roman" pitchFamily="18" charset="0"/>
              </a:rPr>
              <a:t>    -Observations</a:t>
            </a:r>
          </a:p>
          <a:p>
            <a:pPr algn="just">
              <a:buNone/>
            </a:pPr>
            <a:r>
              <a:rPr lang="en-US" sz="2400" dirty="0" smtClean="0">
                <a:latin typeface="Times New Roman" pitchFamily="18" charset="0"/>
                <a:cs typeface="Times New Roman" pitchFamily="18" charset="0"/>
              </a:rPr>
              <a:t>    -Documents</a:t>
            </a:r>
          </a:p>
          <a:p>
            <a:pPr algn="just">
              <a:buFont typeface="Wingdings" pitchFamily="2" charset="2"/>
              <a:buChar char="v"/>
            </a:pPr>
            <a:r>
              <a:rPr lang="en-US" sz="2800" b="1" dirty="0" smtClean="0">
                <a:latin typeface="Times New Roman" pitchFamily="18" charset="0"/>
                <a:cs typeface="Times New Roman" pitchFamily="18" charset="0"/>
              </a:rPr>
              <a:t>Distribution</a:t>
            </a:r>
          </a:p>
          <a:p>
            <a:pPr algn="just"/>
            <a:r>
              <a:rPr lang="en-US" sz="2400" dirty="0" smtClean="0">
                <a:latin typeface="Times New Roman" pitchFamily="18" charset="0"/>
                <a:cs typeface="Times New Roman" pitchFamily="18" charset="0"/>
              </a:rPr>
              <a:t>Possible modes:</a:t>
            </a:r>
          </a:p>
          <a:p>
            <a:pPr algn="just">
              <a:buNone/>
            </a:pPr>
            <a:r>
              <a:rPr lang="en-US" sz="2400" dirty="0" smtClean="0">
                <a:latin typeface="Times New Roman" pitchFamily="18" charset="0"/>
                <a:cs typeface="Times New Roman" pitchFamily="18" charset="0"/>
              </a:rPr>
              <a:t>    -Direct mail</a:t>
            </a:r>
          </a:p>
          <a:p>
            <a:pPr algn="just">
              <a:buNone/>
            </a:pPr>
            <a:r>
              <a:rPr lang="en-US" sz="2400" dirty="0" smtClean="0">
                <a:latin typeface="Times New Roman" pitchFamily="18" charset="0"/>
                <a:cs typeface="Times New Roman" pitchFamily="18" charset="0"/>
              </a:rPr>
              <a:t>    -Interviews and phone surveys</a:t>
            </a:r>
          </a:p>
          <a:p>
            <a:pPr algn="just">
              <a:buNone/>
            </a:pPr>
            <a:r>
              <a:rPr lang="en-US" sz="2400" dirty="0" smtClean="0">
                <a:latin typeface="Times New Roman" pitchFamily="18" charset="0"/>
                <a:cs typeface="Times New Roman" pitchFamily="18" charset="0"/>
              </a:rPr>
              <a:t>    -Group administration</a:t>
            </a:r>
          </a:p>
          <a:p>
            <a:pPr algn="just">
              <a:buNone/>
            </a:pPr>
            <a:r>
              <a:rPr lang="en-US" sz="2400" dirty="0" smtClean="0">
                <a:latin typeface="Times New Roman" pitchFamily="18" charset="0"/>
                <a:cs typeface="Times New Roman" pitchFamily="18" charset="0"/>
              </a:rPr>
              <a:t>    -Internet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6858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295400" y="609600"/>
            <a:ext cx="7848600" cy="6248400"/>
          </a:xfrm>
        </p:spPr>
        <p:txBody>
          <a:bodyPr>
            <a:normAutofit fontScale="32500" lnSpcReduction="20000"/>
          </a:bodyPr>
          <a:lstStyle/>
          <a:p>
            <a:pPr algn="just">
              <a:buFont typeface="Wingdings" pitchFamily="2" charset="2"/>
              <a:buChar char="v"/>
            </a:pPr>
            <a:r>
              <a:rPr lang="en-US" sz="8600" b="1" dirty="0" smtClean="0">
                <a:latin typeface="Times New Roman" pitchFamily="18" charset="0"/>
                <a:cs typeface="Times New Roman" pitchFamily="18" charset="0"/>
              </a:rPr>
              <a:t>Sampling frame</a:t>
            </a:r>
          </a:p>
          <a:p>
            <a:pPr algn="just"/>
            <a:r>
              <a:rPr lang="en-US" sz="7400" dirty="0" smtClean="0">
                <a:latin typeface="Times New Roman" pitchFamily="18" charset="0"/>
                <a:cs typeface="Times New Roman" pitchFamily="18" charset="0"/>
              </a:rPr>
              <a:t>Find out who has the answers to your questions.</a:t>
            </a:r>
          </a:p>
          <a:p>
            <a:pPr algn="just"/>
            <a:r>
              <a:rPr lang="en-US" sz="7400" dirty="0" smtClean="0">
                <a:latin typeface="Times New Roman" pitchFamily="18" charset="0"/>
                <a:cs typeface="Times New Roman" pitchFamily="18" charset="0"/>
              </a:rPr>
              <a:t>Must include everyone relevant so that you don’t bias the outcome.</a:t>
            </a:r>
          </a:p>
          <a:p>
            <a:pPr algn="just"/>
            <a:r>
              <a:rPr lang="en-US" sz="7400" dirty="0" smtClean="0">
                <a:latin typeface="Times New Roman" pitchFamily="18" charset="0"/>
                <a:cs typeface="Times New Roman" pitchFamily="18" charset="0"/>
              </a:rPr>
              <a:t>Possible sources: </a:t>
            </a:r>
          </a:p>
          <a:p>
            <a:pPr algn="just">
              <a:buNone/>
            </a:pPr>
            <a:r>
              <a:rPr lang="en-US" sz="7400" dirty="0" smtClean="0">
                <a:latin typeface="Times New Roman" pitchFamily="18" charset="0"/>
                <a:cs typeface="Times New Roman" pitchFamily="18" charset="0"/>
              </a:rPr>
              <a:t>   -Telephone directories</a:t>
            </a:r>
          </a:p>
          <a:p>
            <a:pPr algn="just">
              <a:buNone/>
            </a:pPr>
            <a:r>
              <a:rPr lang="en-US" sz="7400" dirty="0" smtClean="0">
                <a:latin typeface="Times New Roman" pitchFamily="18" charset="0"/>
                <a:cs typeface="Times New Roman" pitchFamily="18" charset="0"/>
              </a:rPr>
              <a:t>   -Member lists</a:t>
            </a:r>
          </a:p>
          <a:p>
            <a:pPr algn="just">
              <a:buNone/>
            </a:pPr>
            <a:r>
              <a:rPr lang="en-US" sz="7400" dirty="0" smtClean="0">
                <a:latin typeface="Times New Roman" pitchFamily="18" charset="0"/>
                <a:cs typeface="Times New Roman" pitchFamily="18" charset="0"/>
              </a:rPr>
              <a:t>   -Mailing lists</a:t>
            </a:r>
          </a:p>
          <a:p>
            <a:pPr algn="just">
              <a:buFont typeface="Wingdings" pitchFamily="2" charset="2"/>
              <a:buChar char="v"/>
            </a:pPr>
            <a:r>
              <a:rPr lang="en-US" sz="8600" b="1" dirty="0" smtClean="0">
                <a:latin typeface="Times New Roman" pitchFamily="18" charset="0"/>
                <a:cs typeface="Times New Roman" pitchFamily="18" charset="0"/>
              </a:rPr>
              <a:t>Sampling technique</a:t>
            </a:r>
          </a:p>
          <a:p>
            <a:pPr algn="just"/>
            <a:r>
              <a:rPr lang="en-US" sz="7400" dirty="0" smtClean="0">
                <a:latin typeface="Times New Roman" pitchFamily="18" charset="0"/>
                <a:cs typeface="Times New Roman" pitchFamily="18" charset="0"/>
              </a:rPr>
              <a:t>Decide which members of the sampling frame you want to obtain data from</a:t>
            </a:r>
          </a:p>
          <a:p>
            <a:pPr algn="just"/>
            <a:r>
              <a:rPr lang="en-US" sz="7400" dirty="0" smtClean="0">
                <a:latin typeface="Times New Roman" pitchFamily="18" charset="0"/>
                <a:cs typeface="Times New Roman" pitchFamily="18" charset="0"/>
              </a:rPr>
              <a:t>Two main approaches :</a:t>
            </a:r>
          </a:p>
          <a:p>
            <a:pPr algn="just">
              <a:buNone/>
            </a:pPr>
            <a:r>
              <a:rPr lang="en-US" sz="6000" b="1" dirty="0" smtClean="0">
                <a:latin typeface="Times New Roman" pitchFamily="18" charset="0"/>
                <a:cs typeface="Times New Roman" pitchFamily="18" charset="0"/>
              </a:rPr>
              <a:t>   </a:t>
            </a:r>
            <a:r>
              <a:rPr lang="en-US" sz="7400" b="1" dirty="0" smtClean="0">
                <a:latin typeface="Times New Roman" pitchFamily="18" charset="0"/>
                <a:cs typeface="Times New Roman" pitchFamily="18" charset="0"/>
              </a:rPr>
              <a:t>-Probability sampling </a:t>
            </a:r>
            <a:r>
              <a:rPr lang="en-US" sz="7400" dirty="0" smtClean="0">
                <a:latin typeface="Times New Roman" pitchFamily="18" charset="0"/>
                <a:cs typeface="Times New Roman" pitchFamily="18" charset="0"/>
              </a:rPr>
              <a:t>Samples are chosen because of their high probability to be representative</a:t>
            </a:r>
          </a:p>
          <a:p>
            <a:pPr algn="just">
              <a:buNone/>
            </a:pPr>
            <a:r>
              <a:rPr lang="en-US" sz="7400" dirty="0" smtClean="0">
                <a:latin typeface="Times New Roman" pitchFamily="18" charset="0"/>
                <a:cs typeface="Times New Roman" pitchFamily="18" charset="0"/>
              </a:rPr>
              <a:t>   -</a:t>
            </a:r>
            <a:r>
              <a:rPr lang="en-US" sz="7400" b="1" dirty="0" smtClean="0">
                <a:latin typeface="Times New Roman" pitchFamily="18" charset="0"/>
                <a:cs typeface="Times New Roman" pitchFamily="18" charset="0"/>
              </a:rPr>
              <a:t>Non-probability sampling </a:t>
            </a:r>
            <a:r>
              <a:rPr lang="en-US" sz="7400" dirty="0" smtClean="0">
                <a:latin typeface="Times New Roman" pitchFamily="18" charset="0"/>
                <a:cs typeface="Times New Roman" pitchFamily="18" charset="0"/>
              </a:rPr>
              <a:t>Samples are likely to have unique features and outcomes can normally not be generalize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762000"/>
            <a:ext cx="7498080" cy="6096000"/>
          </a:xfrm>
        </p:spPr>
        <p:txBody>
          <a:bodyPr>
            <a:normAutofit/>
          </a:bodyPr>
          <a:lstStyle/>
          <a:p>
            <a:pPr>
              <a:buFont typeface="Wingdings" pitchFamily="2" charset="2"/>
              <a:buChar char="v"/>
            </a:pPr>
            <a:r>
              <a:rPr lang="en-US" sz="2800" b="1" dirty="0" smtClean="0">
                <a:latin typeface="Times New Roman" pitchFamily="18" charset="0"/>
                <a:cs typeface="Times New Roman" pitchFamily="18" charset="0"/>
              </a:rPr>
              <a:t>Response rate and Non-responses</a:t>
            </a:r>
          </a:p>
          <a:p>
            <a:pPr algn="just"/>
            <a:r>
              <a:rPr lang="en-US" sz="2400" dirty="0" smtClean="0">
                <a:latin typeface="Times New Roman" pitchFamily="18" charset="0"/>
                <a:cs typeface="Times New Roman" pitchFamily="18" charset="0"/>
              </a:rPr>
              <a:t>Response rates of 30% are quite good, rates of only 10% are not uncommon.</a:t>
            </a:r>
          </a:p>
          <a:p>
            <a:pPr algn="just">
              <a:buFont typeface="Arial" pitchFamily="34" charset="0"/>
              <a:buChar char="•"/>
            </a:pPr>
            <a:r>
              <a:rPr lang="en-US" sz="2400" dirty="0" smtClean="0">
                <a:latin typeface="Times New Roman" pitchFamily="18" charset="0"/>
                <a:cs typeface="Times New Roman" pitchFamily="18" charset="0"/>
              </a:rPr>
              <a:t>Try to get at least some data from non-responders.</a:t>
            </a:r>
          </a:p>
          <a:p>
            <a:pPr algn="just"/>
            <a:r>
              <a:rPr lang="en-US" sz="2400" dirty="0" smtClean="0">
                <a:latin typeface="Times New Roman" pitchFamily="18" charset="0"/>
                <a:cs typeface="Times New Roman" pitchFamily="18" charset="0"/>
              </a:rPr>
              <a:t>→ Find out if their non- responding is meaningful in it’s own right Sample size.</a:t>
            </a:r>
          </a:p>
          <a:p>
            <a:pPr algn="just">
              <a:buFont typeface="Wingdings" pitchFamily="2" charset="2"/>
              <a:buChar char="v"/>
            </a:pPr>
            <a:r>
              <a:rPr lang="en-US" sz="2800" b="1" dirty="0" smtClean="0">
                <a:latin typeface="Times New Roman" pitchFamily="18" charset="0"/>
                <a:cs typeface="Times New Roman" pitchFamily="18" charset="0"/>
              </a:rPr>
              <a:t>Sample Size</a:t>
            </a:r>
          </a:p>
          <a:p>
            <a:pPr algn="just"/>
            <a:r>
              <a:rPr lang="en-US" sz="2400" dirty="0" smtClean="0">
                <a:latin typeface="Times New Roman" pitchFamily="18" charset="0"/>
                <a:cs typeface="Times New Roman" pitchFamily="18" charset="0"/>
              </a:rPr>
              <a:t>Decide about the size of your sample.</a:t>
            </a:r>
          </a:p>
          <a:p>
            <a:pPr algn="just"/>
            <a:r>
              <a:rPr lang="en-US" sz="2400" dirty="0" smtClean="0">
                <a:latin typeface="Times New Roman" pitchFamily="18" charset="0"/>
                <a:cs typeface="Times New Roman" pitchFamily="18" charset="0"/>
              </a:rPr>
              <a:t>For small-scale research 30 responses are a good rule of thumb.</a:t>
            </a:r>
          </a:p>
          <a:p>
            <a:pPr algn="just"/>
            <a:r>
              <a:rPr lang="en-US" sz="2400" dirty="0" smtClean="0">
                <a:latin typeface="Times New Roman" pitchFamily="18" charset="0"/>
                <a:cs typeface="Times New Roman" pitchFamily="18" charset="0"/>
              </a:rPr>
              <a:t>For larger projects the sample size depends on </a:t>
            </a:r>
          </a:p>
          <a:p>
            <a:pPr algn="just"/>
            <a:r>
              <a:rPr lang="en-US" sz="2400" dirty="0" smtClean="0">
                <a:latin typeface="Times New Roman" pitchFamily="18" charset="0"/>
                <a:cs typeface="Times New Roman" pitchFamily="18" charset="0"/>
              </a:rPr>
              <a:t>Accuracy range</a:t>
            </a:r>
          </a:p>
          <a:p>
            <a:pPr algn="just"/>
            <a:r>
              <a:rPr lang="en-US" sz="2400" dirty="0" smtClean="0">
                <a:latin typeface="Times New Roman" pitchFamily="18" charset="0"/>
                <a:cs typeface="Times New Roman" pitchFamily="18" charset="0"/>
              </a:rPr>
              <a:t>Confidence level</a:t>
            </a:r>
          </a:p>
          <a:p>
            <a:pPr algn="just"/>
            <a:r>
              <a:rPr lang="en-US" sz="2400" dirty="0" smtClean="0">
                <a:latin typeface="Times New Roman" pitchFamily="18" charset="0"/>
                <a:cs typeface="Times New Roman" pitchFamily="18" charset="0"/>
              </a:rPr>
              <a:t>Size of the population</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noAutofit/>
          </a:bodyPr>
          <a:lstStyle/>
          <a:p>
            <a:pPr algn="ctr"/>
            <a:r>
              <a:rPr lang="en-US" sz="3600" dirty="0" smtClean="0">
                <a:latin typeface="Times New Roman" pitchFamily="18" charset="0"/>
                <a:cs typeface="Times New Roman" pitchFamily="18" charset="0"/>
              </a:rPr>
              <a:t>Case Study</a:t>
            </a:r>
            <a:endParaRPr lang="en-US" sz="3600" dirty="0">
              <a:latin typeface="Times New Roman" pitchFamily="18" charset="0"/>
              <a:cs typeface="Times New Roman" pitchFamily="18" charset="0"/>
            </a:endParaRPr>
          </a:p>
        </p:txBody>
      </p:sp>
      <p:sp>
        <p:nvSpPr>
          <p:cNvPr id="5" name="Content Placeholder 4"/>
          <p:cNvSpPr>
            <a:spLocks noGrp="1"/>
          </p:cNvSpPr>
          <p:nvPr>
            <p:ph idx="1"/>
          </p:nvPr>
        </p:nvSpPr>
        <p:spPr>
          <a:xfrm>
            <a:off x="1435608" y="838200"/>
            <a:ext cx="7708392" cy="6019800"/>
          </a:xfrm>
        </p:spPr>
        <p:txBody>
          <a:bodyPr>
            <a:normAutofit lnSpcReduction="10000"/>
          </a:bodyPr>
          <a:lstStyle/>
          <a:p>
            <a:pPr algn="just"/>
            <a:r>
              <a:rPr lang="en-US" sz="2400" b="1" dirty="0" smtClean="0">
                <a:latin typeface="Times New Roman" pitchFamily="18" charset="0"/>
                <a:cs typeface="Times New Roman" pitchFamily="18" charset="0"/>
              </a:rPr>
              <a:t>Defination:</a:t>
            </a:r>
          </a:p>
          <a:p>
            <a:pPr algn="just">
              <a:buNone/>
            </a:pPr>
            <a:r>
              <a:rPr lang="en-US" sz="2400" b="1" dirty="0" smtClean="0">
                <a:latin typeface="Times New Roman" pitchFamily="18" charset="0"/>
                <a:cs typeface="Times New Roman" pitchFamily="18" charset="0"/>
              </a:rPr>
              <a:t>    A case study is an empirical inquiry that investigates a contemporary phenomenon within its real–life context, especially when the boundaries between phenomenon and context are not clearly evident.</a:t>
            </a:r>
          </a:p>
          <a:p>
            <a:pPr algn="just"/>
            <a:r>
              <a:rPr lang="en-US" sz="2400" dirty="0" smtClean="0">
                <a:latin typeface="Times New Roman" pitchFamily="18" charset="0"/>
                <a:cs typeface="Times New Roman" pitchFamily="18" charset="0"/>
              </a:rPr>
              <a:t>A Case study focuses  on one instance of the ‘thing’ that is to be investigated :an organization, a department, an information system, a discussion forum, a system developer, a development project ,a decision ,and so on.</a:t>
            </a:r>
          </a:p>
          <a:p>
            <a:pPr algn="just"/>
            <a:r>
              <a:rPr lang="en-US" sz="2400" dirty="0" smtClean="0">
                <a:latin typeface="Times New Roman" pitchFamily="18" charset="0"/>
                <a:cs typeface="Times New Roman" pitchFamily="18" charset="0"/>
              </a:rPr>
              <a:t>This one instance or case is studied in depth using a variety of data generation methods interviewing, observation, document analysis and /or questionnaires .</a:t>
            </a:r>
          </a:p>
          <a:p>
            <a:pPr algn="just"/>
            <a:r>
              <a:rPr lang="en-US" sz="2400" dirty="0" smtClean="0">
                <a:latin typeface="Times New Roman" pitchFamily="18" charset="0"/>
                <a:cs typeface="Times New Roman" pitchFamily="18" charset="0"/>
              </a:rPr>
              <a:t>A case study is characterized by :</a:t>
            </a:r>
          </a:p>
          <a:p>
            <a:pPr algn="just"/>
            <a:r>
              <a:rPr lang="en-US" sz="2400" b="1" dirty="0" smtClean="0">
                <a:latin typeface="Times New Roman" pitchFamily="18" charset="0"/>
                <a:cs typeface="Times New Roman" pitchFamily="18" charset="0"/>
              </a:rPr>
              <a:t>Focus on depth rather than breadth</a:t>
            </a:r>
            <a:r>
              <a:rPr lang="en-US" sz="2400" dirty="0" smtClean="0">
                <a:latin typeface="Times New Roman" pitchFamily="18" charset="0"/>
                <a:cs typeface="Times New Roman" pitchFamily="18" charset="0"/>
              </a:rPr>
              <a:t>: The researcher obtains  as much detail as possible  about one instance of the phenomenon under investigation.</a:t>
            </a:r>
          </a:p>
          <a:p>
            <a:pPr algn="just"/>
            <a:endParaRPr lang="en-US"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714488" cy="6858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295400" y="685800"/>
            <a:ext cx="7638288" cy="5943600"/>
          </a:xfrm>
        </p:spPr>
        <p:txBody>
          <a:bodyPr>
            <a:normAutofit fontScale="92500" lnSpcReduction="20000"/>
          </a:bodyPr>
          <a:lstStyle/>
          <a:p>
            <a:pPr>
              <a:buFont typeface="Wingdings" pitchFamily="2" charset="2"/>
              <a:buChar char="v"/>
            </a:pPr>
            <a:r>
              <a:rPr lang="en-US" sz="2800" b="1" dirty="0" smtClean="0">
                <a:latin typeface="Times New Roman" pitchFamily="18" charset="0"/>
                <a:cs typeface="Times New Roman" pitchFamily="18" charset="0"/>
              </a:rPr>
              <a:t>Different types of research are given below:</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Pure  and </a:t>
            </a:r>
            <a:r>
              <a:rPr lang="en-US" sz="2600" dirty="0" smtClean="0">
                <a:latin typeface="Times New Roman" pitchFamily="18" charset="0"/>
                <a:cs typeface="Times New Roman" pitchFamily="18" charset="0"/>
              </a:rPr>
              <a:t> Applied </a:t>
            </a:r>
            <a:r>
              <a:rPr lang="en-US" sz="2600" dirty="0" smtClean="0">
                <a:latin typeface="Times New Roman" pitchFamily="18" charset="0"/>
                <a:cs typeface="Times New Roman" pitchFamily="18" charset="0"/>
              </a:rPr>
              <a:t>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Descriptive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Exploratory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Historical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Experimental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Action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Diagnostic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Analytical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Formulative Research</a:t>
            </a:r>
          </a:p>
          <a:p>
            <a:pPr marL="653796" indent="-571500" algn="just">
              <a:lnSpc>
                <a:spcPct val="150000"/>
              </a:lnSpc>
              <a:buFont typeface="+mj-lt"/>
              <a:buAutoNum type="romanUcPeriod"/>
            </a:pPr>
            <a:r>
              <a:rPr lang="en-US" sz="2600" dirty="0" smtClean="0">
                <a:latin typeface="Times New Roman" pitchFamily="18" charset="0"/>
                <a:cs typeface="Times New Roman" pitchFamily="18" charset="0"/>
              </a:rPr>
              <a:t>Evaluation Research</a:t>
            </a:r>
          </a:p>
          <a:p>
            <a:pPr marL="653796" indent="-571500">
              <a:buFont typeface="+mj-lt"/>
              <a:buAutoNum type="romanUcPeriod"/>
            </a:pPr>
            <a:endParaRPr lang="en-US" sz="2800" b="1" dirty="0" smtClean="0">
              <a:latin typeface="Times New Roman" pitchFamily="18" charset="0"/>
              <a:cs typeface="Times New Roman" pitchFamily="18" charset="0"/>
            </a:endParaRPr>
          </a:p>
          <a:p>
            <a:pPr marL="653796" indent="-571500">
              <a:buFont typeface="+mj-lt"/>
              <a:buAutoNum type="romanUcPeriod"/>
            </a:pPr>
            <a:endParaRPr lang="en-US" sz="2800" b="1" dirty="0" smtClean="0">
              <a:latin typeface="Times New Roman" pitchFamily="18" charset="0"/>
              <a:cs typeface="Times New Roman" pitchFamily="18" charset="0"/>
            </a:endParaRPr>
          </a:p>
          <a:p>
            <a:pPr marL="653796" indent="-571500">
              <a:buFont typeface="+mj-lt"/>
              <a:buAutoNum type="romanUcPeriod"/>
            </a:pPr>
            <a:endParaRPr lang="en-US" sz="2800" b="1" dirty="0" smtClean="0">
              <a:latin typeface="Times New Roman" pitchFamily="18" charset="0"/>
              <a:cs typeface="Times New Roman" pitchFamily="18" charset="0"/>
            </a:endParaRPr>
          </a:p>
          <a:p>
            <a:pPr marL="653796" indent="-571500">
              <a:buFont typeface="+mj-lt"/>
              <a:buAutoNum type="romanUcPeriod"/>
            </a:pPr>
            <a:endParaRPr lang="en-US" sz="2800" b="1" dirty="0" smtClean="0">
              <a:latin typeface="Times New Roman" pitchFamily="18" charset="0"/>
              <a:cs typeface="Times New Roman" pitchFamily="18" charset="0"/>
            </a:endParaRPr>
          </a:p>
          <a:p>
            <a:pPr marL="653796" indent="-571500">
              <a:buFont typeface="+mj-lt"/>
              <a:buAutoNum type="romanUcPeriod"/>
            </a:pPr>
            <a:endParaRPr lang="en-US" sz="2800" b="1" dirty="0" smtClean="0">
              <a:latin typeface="Times New Roman" pitchFamily="18" charset="0"/>
              <a:cs typeface="Times New Roman" pitchFamily="18" charset="0"/>
            </a:endParaRPr>
          </a:p>
          <a:p>
            <a:pPr marL="653796" indent="-571500">
              <a:buFont typeface="+mj-lt"/>
              <a:buAutoNum type="romanUcPeriod"/>
            </a:pPr>
            <a:endParaRPr lang="en-US" sz="28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7620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524000"/>
            <a:ext cx="7498080" cy="5334000"/>
          </a:xfrm>
        </p:spPr>
        <p:txBody>
          <a:bodyPr>
            <a:normAutofit/>
          </a:bodyPr>
          <a:lstStyle/>
          <a:p>
            <a:pPr algn="just">
              <a:lnSpc>
                <a:spcPct val="150000"/>
              </a:lnSpc>
            </a:pPr>
            <a:r>
              <a:rPr lang="en-US" sz="2400" b="1" dirty="0" smtClean="0">
                <a:latin typeface="Times New Roman" pitchFamily="18" charset="0"/>
                <a:cs typeface="Times New Roman" pitchFamily="18" charset="0"/>
              </a:rPr>
              <a:t>Natural Setting</a:t>
            </a:r>
            <a:r>
              <a:rPr lang="en-US" sz="2400" dirty="0" smtClean="0">
                <a:latin typeface="Times New Roman" pitchFamily="18" charset="0"/>
                <a:cs typeface="Times New Roman" pitchFamily="18" charset="0"/>
              </a:rPr>
              <a:t>: The instances ,or case is examined in its natural setting not in a laboratory or other artificial situation .</a:t>
            </a:r>
          </a:p>
          <a:p>
            <a:pPr algn="just">
              <a:lnSpc>
                <a:spcPct val="150000"/>
              </a:lnSpc>
            </a:pPr>
            <a:r>
              <a:rPr lang="en-US" sz="2400" b="1" dirty="0" smtClean="0">
                <a:latin typeface="Times New Roman" pitchFamily="18" charset="0"/>
                <a:cs typeface="Times New Roman" pitchFamily="18" charset="0"/>
              </a:rPr>
              <a:t>Holistic study: </a:t>
            </a:r>
            <a:r>
              <a:rPr lang="en-US" sz="2400" dirty="0" smtClean="0">
                <a:latin typeface="Times New Roman" pitchFamily="18" charset="0"/>
                <a:cs typeface="Times New Roman" pitchFamily="18" charset="0"/>
              </a:rPr>
              <a:t>The researcher focuses on the complexity of relationships and processes and how they are interconnected and inter-related ,rather than trying to isolate individual factors.</a:t>
            </a:r>
          </a:p>
          <a:p>
            <a:pPr algn="just">
              <a:lnSpc>
                <a:spcPct val="150000"/>
              </a:lnSpc>
            </a:pPr>
            <a:r>
              <a:rPr lang="en-US" sz="2400" b="1" dirty="0" smtClean="0">
                <a:latin typeface="Times New Roman" pitchFamily="18" charset="0"/>
                <a:cs typeface="Times New Roman" pitchFamily="18" charset="0"/>
              </a:rPr>
              <a:t>Multiple sources and methods: </a:t>
            </a:r>
            <a:r>
              <a:rPr lang="en-US" sz="2400" dirty="0" smtClean="0">
                <a:latin typeface="Times New Roman" pitchFamily="18" charset="0"/>
                <a:cs typeface="Times New Roman" pitchFamily="18" charset="0"/>
              </a:rPr>
              <a:t>The researcher uses a wide range of data sources.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8288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7" name="Content Placeholder 6"/>
          <p:cNvSpPr>
            <a:spLocks noGrp="1"/>
          </p:cNvSpPr>
          <p:nvPr>
            <p:ph idx="1"/>
          </p:nvPr>
        </p:nvSpPr>
        <p:spPr>
          <a:xfrm>
            <a:off x="1435608" y="1447800"/>
            <a:ext cx="7498080" cy="5181600"/>
          </a:xfrm>
        </p:spPr>
        <p:txBody>
          <a:bodyPr>
            <a:normAutofit/>
          </a:bodyPr>
          <a:lstStyle/>
          <a:p>
            <a:pPr algn="just">
              <a:buFont typeface="Wingdings" pitchFamily="2" charset="2"/>
              <a:buChar char="v"/>
            </a:pPr>
            <a:r>
              <a:rPr lang="en-US" sz="2800" b="1" dirty="0" smtClean="0">
                <a:latin typeface="Times New Roman" pitchFamily="18" charset="0"/>
                <a:cs typeface="Times New Roman" pitchFamily="18" charset="0"/>
              </a:rPr>
              <a:t>Types of case studies:</a:t>
            </a:r>
          </a:p>
          <a:p>
            <a:pPr algn="just">
              <a:buNone/>
            </a:pPr>
            <a:endParaRPr lang="en-US" sz="2400" b="1" dirty="0" smtClean="0">
              <a:latin typeface="Times New Roman" pitchFamily="18" charset="0"/>
              <a:cs typeface="Times New Roman" pitchFamily="18" charset="0"/>
            </a:endParaRPr>
          </a:p>
          <a:p>
            <a:pPr algn="just">
              <a:lnSpc>
                <a:spcPct val="150000"/>
              </a:lnSpc>
            </a:pPr>
            <a:r>
              <a:rPr lang="en-US" sz="2400" b="1" dirty="0" smtClean="0">
                <a:latin typeface="Times New Roman" pitchFamily="18" charset="0"/>
                <a:cs typeface="Times New Roman" pitchFamily="18" charset="0"/>
              </a:rPr>
              <a:t>An Exploratory study: </a:t>
            </a:r>
            <a:r>
              <a:rPr lang="en-US" sz="2400" dirty="0" smtClean="0">
                <a:latin typeface="Times New Roman" pitchFamily="18" charset="0"/>
                <a:cs typeface="Times New Roman" pitchFamily="18" charset="0"/>
              </a:rPr>
              <a:t>This study is used to define the questions or hypotheses to be used in subsequent study.</a:t>
            </a:r>
          </a:p>
          <a:p>
            <a:pPr algn="just">
              <a:lnSpc>
                <a:spcPct val="150000"/>
              </a:lnSpc>
            </a:pPr>
            <a:r>
              <a:rPr lang="en-US" sz="2400" b="1" dirty="0" smtClean="0">
                <a:latin typeface="Times New Roman" pitchFamily="18" charset="0"/>
                <a:cs typeface="Times New Roman" pitchFamily="18" charset="0"/>
              </a:rPr>
              <a:t>A  Descriptive study: </a:t>
            </a:r>
            <a:r>
              <a:rPr lang="en-US" sz="2400" dirty="0" smtClean="0">
                <a:latin typeface="Times New Roman" pitchFamily="18" charset="0"/>
                <a:cs typeface="Times New Roman" pitchFamily="18" charset="0"/>
              </a:rPr>
              <a:t>It leads to a rich ,detailed analysis of phenomenon and its context</a:t>
            </a:r>
            <a:r>
              <a:rPr lang="en-US" sz="2400" b="1" dirty="0" smtClean="0">
                <a:latin typeface="Times New Roman" pitchFamily="18" charset="0"/>
                <a:cs typeface="Times New Roman" pitchFamily="18" charset="0"/>
              </a:rPr>
              <a:t>.</a:t>
            </a:r>
          </a:p>
          <a:p>
            <a:pPr algn="just">
              <a:lnSpc>
                <a:spcPct val="150000"/>
              </a:lnSpc>
            </a:pPr>
            <a:r>
              <a:rPr lang="en-US" sz="2400" b="1" dirty="0" smtClean="0">
                <a:latin typeface="Times New Roman" pitchFamily="18" charset="0"/>
                <a:cs typeface="Times New Roman" pitchFamily="18" charset="0"/>
              </a:rPr>
              <a:t>An explanatory study</a:t>
            </a:r>
            <a:r>
              <a:rPr lang="en-US" sz="2400" dirty="0" smtClean="0">
                <a:latin typeface="Times New Roman" pitchFamily="18" charset="0"/>
                <a:cs typeface="Times New Roman" pitchFamily="18" charset="0"/>
              </a:rPr>
              <a:t>: It goes further than a descriptive study in trying to explain why events happened as they did  or particular outcomes occurred.</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685800"/>
          </a:xfrm>
        </p:spPr>
        <p:txBody>
          <a:bodyPr>
            <a:normAutofit/>
          </a:bodyPr>
          <a:lstStyle/>
          <a:p>
            <a:pPr algn="ctr"/>
            <a:r>
              <a:rPr lang="en-US" sz="3600" dirty="0" smtClean="0">
                <a:latin typeface="Times New Roman" pitchFamily="18" charset="0"/>
                <a:cs typeface="Times New Roman" pitchFamily="18" charset="0"/>
              </a:rPr>
              <a:t>Field Study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685800"/>
            <a:ext cx="7708392" cy="6172200"/>
          </a:xfrm>
        </p:spPr>
        <p:txBody>
          <a:bodyPr>
            <a:normAutofit fontScale="92500"/>
          </a:bodyPr>
          <a:lstStyle/>
          <a:p>
            <a:pPr algn="just"/>
            <a:r>
              <a:rPr lang="en-US" sz="2600" dirty="0" smtClean="0">
                <a:latin typeface="Times New Roman" pitchFamily="18" charset="0"/>
                <a:cs typeface="Times New Roman" pitchFamily="18" charset="0"/>
              </a:rPr>
              <a:t>A field study is a general method for collecting data about users, user needs, and product requirements that involves observation and interviewing. </a:t>
            </a:r>
          </a:p>
          <a:p>
            <a:pPr algn="just"/>
            <a:r>
              <a:rPr lang="en-US" sz="2600" dirty="0" smtClean="0">
                <a:latin typeface="Times New Roman" pitchFamily="18" charset="0"/>
                <a:cs typeface="Times New Roman" pitchFamily="18" charset="0"/>
              </a:rPr>
              <a:t>Data are collected about task flows, inefficiencies, and the organizational and physical environments of users.</a:t>
            </a:r>
          </a:p>
          <a:p>
            <a:pPr algn="just"/>
            <a:r>
              <a:rPr lang="en-US" sz="2600" dirty="0" smtClean="0">
                <a:latin typeface="Times New Roman" pitchFamily="18" charset="0"/>
                <a:cs typeface="Times New Roman" pitchFamily="18" charset="0"/>
              </a:rPr>
              <a:t>Investigators in field studies observe users as they work, taking notes on particular activities and often asking questions of the users. </a:t>
            </a:r>
          </a:p>
          <a:p>
            <a:pPr algn="just"/>
            <a:r>
              <a:rPr lang="en-US" sz="2600" dirty="0" smtClean="0">
                <a:latin typeface="Times New Roman" pitchFamily="18" charset="0"/>
                <a:cs typeface="Times New Roman" pitchFamily="18" charset="0"/>
              </a:rPr>
              <a:t>Observation may be either direct, where the investigator is actually present during the task, or indirect, where the task is viewed by some other means like a video recorder set up in an office. The method is useful early in product development to gather user requirements. </a:t>
            </a:r>
          </a:p>
          <a:p>
            <a:pPr algn="just"/>
            <a:r>
              <a:rPr lang="en-US" sz="2600" dirty="0" smtClean="0">
                <a:latin typeface="Times New Roman" pitchFamily="18" charset="0"/>
                <a:cs typeface="Times New Roman" pitchFamily="18" charset="0"/>
              </a:rPr>
              <a:t>It is also useful for studying currently executed tasks and processes.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62200"/>
            <a:ext cx="7498080" cy="1143000"/>
          </a:xfrm>
        </p:spPr>
        <p:txBody>
          <a:bodyPr>
            <a:normAutofit/>
          </a:bodyPr>
          <a:lstStyle/>
          <a:p>
            <a:pPr algn="ctr"/>
            <a:r>
              <a:rPr lang="en-US" sz="4800" dirty="0" smtClean="0">
                <a:latin typeface="Dutch801 Rm BT" pitchFamily="18" charset="0"/>
              </a:rPr>
              <a:t>Thank   You</a:t>
            </a:r>
            <a:endParaRPr lang="en-US" sz="4800" dirty="0">
              <a:latin typeface="Dutch801 Rm B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67600" cy="838200"/>
          </a:xfrm>
        </p:spPr>
        <p:txBody>
          <a:bodyPr>
            <a:noAutofit/>
          </a:bodyPr>
          <a:lstStyle/>
          <a:p>
            <a:pPr algn="ctr"/>
            <a:r>
              <a:rPr lang="en-US" sz="3600" dirty="0" smtClean="0">
                <a:latin typeface="Times New Roman" pitchFamily="18" charset="0"/>
                <a:cs typeface="Times New Roman" pitchFamily="18" charset="0"/>
              </a:rPr>
              <a:t>Pure and Applied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914400"/>
            <a:ext cx="8077200" cy="5943600"/>
          </a:xfrm>
        </p:spPr>
        <p:txBody>
          <a:bodyPr>
            <a:noAutofit/>
          </a:bodyPr>
          <a:lstStyle/>
          <a:p>
            <a:pPr algn="just"/>
            <a:r>
              <a:rPr lang="en-US" sz="2400" dirty="0">
                <a:latin typeface="Times New Roman" pitchFamily="18" charset="0"/>
                <a:cs typeface="Times New Roman" pitchFamily="18" charset="0"/>
              </a:rPr>
              <a:t>Research can either be applied (or action) research </a:t>
            </a:r>
            <a:r>
              <a:rPr lang="en-US" sz="2400" dirty="0" smtClean="0">
                <a:latin typeface="Times New Roman" pitchFamily="18" charset="0"/>
                <a:cs typeface="Times New Roman" pitchFamily="18" charset="0"/>
              </a:rPr>
              <a:t>or fundamental </a:t>
            </a:r>
            <a:r>
              <a:rPr lang="en-US" sz="2400" dirty="0">
                <a:latin typeface="Times New Roman" pitchFamily="18" charset="0"/>
                <a:cs typeface="Times New Roman" pitchFamily="18" charset="0"/>
              </a:rPr>
              <a:t>(to basic or pure) research</a:t>
            </a:r>
            <a:r>
              <a:rPr lang="en-US" sz="2400" dirty="0" smtClean="0">
                <a:latin typeface="Times New Roman" pitchFamily="18" charset="0"/>
                <a:cs typeface="Times New Roman" pitchFamily="18" charset="0"/>
              </a:rPr>
              <a:t>.</a:t>
            </a:r>
          </a:p>
          <a:p>
            <a:pPr>
              <a:buFont typeface="Wingdings" pitchFamily="2" charset="2"/>
              <a:buChar char="v"/>
            </a:pPr>
            <a:r>
              <a:rPr lang="en-US" sz="2400" b="1" dirty="0" smtClean="0">
                <a:latin typeface="Times New Roman" pitchFamily="18" charset="0"/>
                <a:cs typeface="Times New Roman" pitchFamily="18" charset="0"/>
              </a:rPr>
              <a:t>Pure or Fundamental Research</a:t>
            </a:r>
          </a:p>
          <a:p>
            <a:pPr algn="just"/>
            <a:r>
              <a:rPr lang="en-US" sz="2400" dirty="0" smtClean="0">
                <a:latin typeface="Times New Roman" pitchFamily="18" charset="0"/>
                <a:cs typeface="Times New Roman" pitchFamily="18" charset="0"/>
              </a:rPr>
              <a:t>Fundamental research </a:t>
            </a:r>
            <a:r>
              <a:rPr lang="en-US" sz="2400" dirty="0">
                <a:latin typeface="Times New Roman" pitchFamily="18" charset="0"/>
                <a:cs typeface="Times New Roman" pitchFamily="18" charset="0"/>
              </a:rPr>
              <a:t>is mainly concerned with generalisations and with the formulation of a theory.</a:t>
            </a:r>
          </a:p>
          <a:p>
            <a:pPr algn="just"/>
            <a:r>
              <a:rPr lang="en-US" sz="2400" dirty="0">
                <a:latin typeface="Times New Roman" pitchFamily="18" charset="0"/>
                <a:cs typeface="Times New Roman" pitchFamily="18" charset="0"/>
              </a:rPr>
              <a:t>“Gathering knowledge for knowledge’s sake is termed ‘pure’ or ‘basic’ research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Pure </a:t>
            </a:r>
            <a:r>
              <a:rPr lang="en-US" sz="2400" dirty="0">
                <a:latin typeface="Times New Roman" pitchFamily="18" charset="0"/>
                <a:cs typeface="Times New Roman" pitchFamily="18" charset="0"/>
              </a:rPr>
              <a:t>research is directed towards finding information that has a broad base </a:t>
            </a:r>
            <a:r>
              <a:rPr lang="en-US" sz="2400" dirty="0" smtClean="0">
                <a:latin typeface="Times New Roman" pitchFamily="18" charset="0"/>
                <a:cs typeface="Times New Roman" pitchFamily="18" charset="0"/>
              </a:rPr>
              <a:t>of applications </a:t>
            </a:r>
            <a:r>
              <a:rPr lang="en-US" sz="2400" dirty="0">
                <a:latin typeface="Times New Roman" pitchFamily="18" charset="0"/>
                <a:cs typeface="Times New Roman" pitchFamily="18" charset="0"/>
              </a:rPr>
              <a:t>and thus, adds to the already existing organized body of scientific </a:t>
            </a:r>
            <a:r>
              <a:rPr lang="en-US" sz="2400" dirty="0" smtClean="0">
                <a:latin typeface="Times New Roman" pitchFamily="18" charset="0"/>
                <a:cs typeface="Times New Roman" pitchFamily="18" charset="0"/>
              </a:rPr>
              <a:t>knowledge.</a:t>
            </a:r>
          </a:p>
          <a:p>
            <a:pPr algn="just"/>
            <a:r>
              <a:rPr lang="en-US" sz="2400" dirty="0" smtClean="0">
                <a:latin typeface="Times New Roman" pitchFamily="18" charset="0"/>
                <a:cs typeface="Times New Roman" pitchFamily="18" charset="0"/>
              </a:rPr>
              <a:t>The main motivation is to expand man’s knowledge not to create or invent something.</a:t>
            </a:r>
          </a:p>
          <a:p>
            <a:pPr algn="just"/>
            <a:r>
              <a:rPr lang="en-US" sz="2400" dirty="0" smtClean="0">
                <a:latin typeface="Times New Roman" pitchFamily="18" charset="0"/>
                <a:cs typeface="Times New Roman" pitchFamily="18" charset="0"/>
              </a:rPr>
              <a:t>There is no obvious commercial value to the discoveries that result from basic research.</a:t>
            </a:r>
          </a:p>
          <a:p>
            <a:pPr algn="just">
              <a:buNone/>
            </a:pP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762000"/>
            <a:ext cx="7708392" cy="6096000"/>
          </a:xfrm>
        </p:spPr>
        <p:txBody>
          <a:bodyPr>
            <a:normAutofit fontScale="92500"/>
          </a:bodyPr>
          <a:lstStyle/>
          <a:p>
            <a:pPr algn="just">
              <a:lnSpc>
                <a:spcPct val="120000"/>
              </a:lnSpc>
            </a:pPr>
            <a:r>
              <a:rPr lang="en-US" sz="2600" dirty="0" smtClean="0">
                <a:latin typeface="Times New Roman" pitchFamily="18" charset="0"/>
                <a:cs typeface="Times New Roman" pitchFamily="18" charset="0"/>
              </a:rPr>
              <a:t>Research concerning some natural phenomenon or relating to pure mathematics are examples of fundamental research. </a:t>
            </a:r>
          </a:p>
          <a:p>
            <a:pPr algn="just">
              <a:lnSpc>
                <a:spcPct val="120000"/>
              </a:lnSpc>
            </a:pPr>
            <a:r>
              <a:rPr lang="en-US" sz="2600" dirty="0" smtClean="0">
                <a:latin typeface="Times New Roman" pitchFamily="18" charset="0"/>
                <a:cs typeface="Times New Roman" pitchFamily="18" charset="0"/>
              </a:rPr>
              <a:t>Examples: Research studies, concerning human behavior carried on with a view to make generalizations about human behavior.</a:t>
            </a:r>
          </a:p>
          <a:p>
            <a:pPr algn="just">
              <a:lnSpc>
                <a:spcPct val="120000"/>
              </a:lnSpc>
            </a:pPr>
            <a:r>
              <a:rPr lang="en-US" sz="2600" dirty="0" smtClean="0">
                <a:latin typeface="Times New Roman" pitchFamily="18" charset="0"/>
                <a:cs typeface="Times New Roman" pitchFamily="18" charset="0"/>
              </a:rPr>
              <a:t>For example, basic science investigations probe for answers to questions such as. </a:t>
            </a:r>
          </a:p>
          <a:p>
            <a:pPr algn="just">
              <a:lnSpc>
                <a:spcPct val="120000"/>
              </a:lnSpc>
            </a:pPr>
            <a:r>
              <a:rPr lang="en-US" sz="2600" dirty="0" smtClean="0">
                <a:latin typeface="Times New Roman" pitchFamily="18" charset="0"/>
                <a:cs typeface="Times New Roman" pitchFamily="18" charset="0"/>
              </a:rPr>
              <a:t> How did the universe begin? </a:t>
            </a:r>
          </a:p>
          <a:p>
            <a:pPr algn="just">
              <a:lnSpc>
                <a:spcPct val="120000"/>
              </a:lnSpc>
            </a:pPr>
            <a:r>
              <a:rPr lang="en-US" sz="2600" dirty="0" smtClean="0">
                <a:latin typeface="Times New Roman" pitchFamily="18" charset="0"/>
                <a:cs typeface="Times New Roman" pitchFamily="18" charset="0"/>
              </a:rPr>
              <a:t>What are protons, neutrons, and electrons composed of? </a:t>
            </a:r>
          </a:p>
          <a:p>
            <a:pPr algn="just">
              <a:lnSpc>
                <a:spcPct val="120000"/>
              </a:lnSpc>
            </a:pPr>
            <a:r>
              <a:rPr lang="en-US" sz="2600" dirty="0" smtClean="0">
                <a:latin typeface="Times New Roman" pitchFamily="18" charset="0"/>
                <a:cs typeface="Times New Roman" pitchFamily="18" charset="0"/>
              </a:rPr>
              <a:t>How do slime molds reproduce? </a:t>
            </a:r>
          </a:p>
          <a:p>
            <a:pPr algn="just">
              <a:lnSpc>
                <a:spcPct val="120000"/>
              </a:lnSpc>
            </a:pPr>
            <a:r>
              <a:rPr lang="en-US" sz="2600" dirty="0" smtClean="0">
                <a:latin typeface="Times New Roman" pitchFamily="18" charset="0"/>
                <a:cs typeface="Times New Roman" pitchFamily="18" charset="0"/>
              </a:rPr>
              <a:t>What is the specific genetic code of the fruit fly?</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28600"/>
            <a:ext cx="7391400" cy="609600"/>
          </a:xfrm>
        </p:spPr>
        <p:txBody>
          <a:bodyPr>
            <a:normAutofit fontScale="90000"/>
          </a:bodyPr>
          <a:lstStyle/>
          <a:p>
            <a:r>
              <a:rPr lang="en-US" sz="3600" dirty="0" smtClean="0">
                <a:latin typeface="Times New Roman" pitchFamily="18" charset="0"/>
                <a:cs typeface="Times New Roman" pitchFamily="18" charset="0"/>
              </a:rPr>
              <a:t>Conti</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990600"/>
            <a:ext cx="7848600" cy="5867400"/>
          </a:xfrm>
        </p:spPr>
        <p:txBody>
          <a:bodyPr>
            <a:normAutofit fontScale="25000" lnSpcReduction="20000"/>
          </a:bodyPr>
          <a:lstStyle/>
          <a:p>
            <a:pPr algn="just">
              <a:lnSpc>
                <a:spcPct val="120000"/>
              </a:lnSpc>
              <a:buFont typeface="Wingdings" pitchFamily="2" charset="2"/>
              <a:buChar char="v"/>
            </a:pPr>
            <a:r>
              <a:rPr lang="en-US" sz="9600" b="1" dirty="0" smtClean="0">
                <a:latin typeface="Times New Roman" pitchFamily="18" charset="0"/>
                <a:cs typeface="Times New Roman" pitchFamily="18" charset="0"/>
              </a:rPr>
              <a:t>Applied Research</a:t>
            </a:r>
          </a:p>
          <a:p>
            <a:pPr algn="just">
              <a:lnSpc>
                <a:spcPct val="120000"/>
              </a:lnSpc>
            </a:pPr>
            <a:r>
              <a:rPr lang="en-US" sz="9600" dirty="0" smtClean="0">
                <a:latin typeface="Times New Roman" pitchFamily="18" charset="0"/>
                <a:cs typeface="Times New Roman" pitchFamily="18" charset="0"/>
              </a:rPr>
              <a:t>Applied research aims at finding a solution for an immediate problem facing a society or an industrial/business organization.</a:t>
            </a:r>
          </a:p>
          <a:p>
            <a:pPr algn="just">
              <a:lnSpc>
                <a:spcPct val="120000"/>
              </a:lnSpc>
            </a:pPr>
            <a:r>
              <a:rPr lang="en-US" sz="9600" dirty="0" smtClean="0">
                <a:latin typeface="Times New Roman" pitchFamily="18" charset="0"/>
                <a:cs typeface="Times New Roman" pitchFamily="18" charset="0"/>
              </a:rPr>
              <a:t>Thus, the central aim of applied research is to discover a solution for some pressing practical problem.</a:t>
            </a:r>
          </a:p>
          <a:p>
            <a:pPr algn="just" fontAlgn="t">
              <a:lnSpc>
                <a:spcPct val="120000"/>
              </a:lnSpc>
            </a:pPr>
            <a:r>
              <a:rPr lang="en-US" sz="9600" dirty="0" smtClean="0">
                <a:latin typeface="Times New Roman" pitchFamily="18" charset="0"/>
                <a:cs typeface="Times New Roman" pitchFamily="18" charset="0"/>
              </a:rPr>
              <a:t>Applied research  is frequently a descriptive research, and its main  strength is its immediate practical use.</a:t>
            </a:r>
          </a:p>
          <a:p>
            <a:pPr algn="just" fontAlgn="t">
              <a:lnSpc>
                <a:spcPct val="120000"/>
              </a:lnSpc>
            </a:pPr>
            <a:r>
              <a:rPr lang="en-US" sz="9600" dirty="0" smtClean="0">
                <a:latin typeface="Times New Roman" pitchFamily="18" charset="0"/>
                <a:cs typeface="Times New Roman" pitchFamily="18" charset="0"/>
              </a:rPr>
              <a:t>Applied research is used to find solutions to everyday problems, cure illness, and develop innovative technologies, rather than to acquire knowledge for knowledge's sake</a:t>
            </a:r>
          </a:p>
          <a:p>
            <a:pPr algn="just" fontAlgn="t">
              <a:lnSpc>
                <a:spcPct val="120000"/>
              </a:lnSpc>
            </a:pPr>
            <a:r>
              <a:rPr lang="en-US" sz="9600" dirty="0" smtClean="0">
                <a:latin typeface="Times New Roman" pitchFamily="18" charset="0"/>
                <a:cs typeface="Times New Roman" pitchFamily="18" charset="0"/>
              </a:rPr>
              <a:t>Examples:</a:t>
            </a:r>
            <a:r>
              <a:rPr lang="en-US" sz="9600" dirty="0">
                <a:latin typeface="Times New Roman" pitchFamily="18" charset="0"/>
                <a:cs typeface="Times New Roman" pitchFamily="18" charset="0"/>
              </a:rPr>
              <a:t> </a:t>
            </a:r>
            <a:r>
              <a:rPr lang="en-US" sz="9600" dirty="0" smtClean="0">
                <a:latin typeface="Times New Roman" pitchFamily="18" charset="0"/>
                <a:cs typeface="Times New Roman" pitchFamily="18" charset="0"/>
              </a:rPr>
              <a:t>1] Research </a:t>
            </a:r>
            <a:r>
              <a:rPr lang="en-US" sz="9600" dirty="0">
                <a:latin typeface="Times New Roman" pitchFamily="18" charset="0"/>
                <a:cs typeface="Times New Roman" pitchFamily="18" charset="0"/>
              </a:rPr>
              <a:t>aimed at certain conclusions (say, a solution) facing </a:t>
            </a:r>
            <a:r>
              <a:rPr lang="en-US" sz="9600" dirty="0" smtClean="0">
                <a:latin typeface="Times New Roman" pitchFamily="18" charset="0"/>
                <a:cs typeface="Times New Roman" pitchFamily="18" charset="0"/>
              </a:rPr>
              <a:t>concrete </a:t>
            </a:r>
            <a:r>
              <a:rPr lang="en-US" sz="9600" dirty="0">
                <a:latin typeface="Times New Roman" pitchFamily="18" charset="0"/>
                <a:cs typeface="Times New Roman" pitchFamily="18" charset="0"/>
              </a:rPr>
              <a:t>social or business </a:t>
            </a:r>
            <a:r>
              <a:rPr lang="en-US" sz="9600" dirty="0" smtClean="0">
                <a:latin typeface="Times New Roman" pitchFamily="18" charset="0"/>
                <a:cs typeface="Times New Roman" pitchFamily="18" charset="0"/>
              </a:rPr>
              <a:t>problem.</a:t>
            </a:r>
          </a:p>
          <a:p>
            <a:pPr algn="just">
              <a:buNone/>
            </a:pPr>
            <a:endParaRPr lang="en-US" sz="51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838200"/>
          </a:xfrm>
        </p:spPr>
        <p:txBody>
          <a:bodyPr>
            <a:normAutofit/>
          </a:bodyPr>
          <a:lstStyle/>
          <a:p>
            <a:r>
              <a:rPr lang="en-US" sz="3200" dirty="0" smtClean="0">
                <a:latin typeface="Times New Roman" pitchFamily="18" charset="0"/>
                <a:cs typeface="Times New Roman" pitchFamily="18" charset="0"/>
              </a:rPr>
              <a:t>Conti</a:t>
            </a:r>
            <a:r>
              <a:rPr lang="en-US" dirty="0" smtClean="0"/>
              <a:t>…</a:t>
            </a:r>
            <a:endParaRPr lang="en-US" dirty="0"/>
          </a:p>
        </p:txBody>
      </p:sp>
      <p:sp>
        <p:nvSpPr>
          <p:cNvPr id="3" name="Content Placeholder 2"/>
          <p:cNvSpPr>
            <a:spLocks noGrp="1"/>
          </p:cNvSpPr>
          <p:nvPr>
            <p:ph idx="1"/>
          </p:nvPr>
        </p:nvSpPr>
        <p:spPr>
          <a:xfrm>
            <a:off x="1435608" y="838200"/>
            <a:ext cx="7555992" cy="5867400"/>
          </a:xfrm>
        </p:spPr>
        <p:txBody>
          <a:bodyPr>
            <a:normAutofit fontScale="92500" lnSpcReduction="20000"/>
          </a:bodyPr>
          <a:lstStyle/>
          <a:p>
            <a:pPr algn="just">
              <a:lnSpc>
                <a:spcPct val="150000"/>
              </a:lnSpc>
              <a:buNone/>
            </a:pPr>
            <a:r>
              <a:rPr lang="en-US" sz="2400" dirty="0" smtClean="0">
                <a:latin typeface="Times New Roman" pitchFamily="18" charset="0"/>
                <a:cs typeface="Times New Roman" pitchFamily="18" charset="0"/>
              </a:rPr>
              <a:t>2</a:t>
            </a:r>
            <a:r>
              <a:rPr lang="en-US" sz="2600" dirty="0" smtClean="0">
                <a:latin typeface="Times New Roman" pitchFamily="18" charset="0"/>
                <a:cs typeface="Times New Roman" pitchFamily="18" charset="0"/>
              </a:rPr>
              <a:t>] Research to identify social, economic or political trends that may affect a particular institution or the copy research(research to find out whether certain communications will be read and understood) or the marketing research or evaluation research.</a:t>
            </a:r>
          </a:p>
          <a:p>
            <a:pPr algn="just">
              <a:lnSpc>
                <a:spcPct val="150000"/>
              </a:lnSpc>
              <a:buNone/>
            </a:pPr>
            <a:r>
              <a:rPr lang="en-US" sz="2600" dirty="0" smtClean="0">
                <a:latin typeface="Times New Roman" pitchFamily="18" charset="0"/>
                <a:cs typeface="Times New Roman" pitchFamily="18" charset="0"/>
              </a:rPr>
              <a:t>    For example, applied researchers may investigate ways to: </a:t>
            </a:r>
          </a:p>
          <a:p>
            <a:pPr marL="596646" indent="-514350" algn="just">
              <a:lnSpc>
                <a:spcPct val="150000"/>
              </a:lnSpc>
              <a:buFont typeface="+mj-lt"/>
              <a:buAutoNum type="romanLcPeriod"/>
            </a:pPr>
            <a:r>
              <a:rPr lang="en-US" sz="2600" dirty="0" smtClean="0">
                <a:latin typeface="Times New Roman" pitchFamily="18" charset="0"/>
                <a:cs typeface="Times New Roman" pitchFamily="18" charset="0"/>
              </a:rPr>
              <a:t>Improve agricultural crop production. </a:t>
            </a:r>
          </a:p>
          <a:p>
            <a:pPr marL="596646" indent="-514350" algn="just">
              <a:lnSpc>
                <a:spcPct val="150000"/>
              </a:lnSpc>
              <a:buFont typeface="+mj-lt"/>
              <a:buAutoNum type="romanLcPeriod"/>
            </a:pPr>
            <a:r>
              <a:rPr lang="en-US" sz="2600" dirty="0" smtClean="0">
                <a:latin typeface="Times New Roman" pitchFamily="18" charset="0"/>
                <a:cs typeface="Times New Roman" pitchFamily="18" charset="0"/>
              </a:rPr>
              <a:t>Treat or cure a specific disease .</a:t>
            </a:r>
          </a:p>
          <a:p>
            <a:pPr marL="596646" indent="-514350" algn="just">
              <a:lnSpc>
                <a:spcPct val="150000"/>
              </a:lnSpc>
              <a:buFont typeface="+mj-lt"/>
              <a:buAutoNum type="romanLcPeriod"/>
            </a:pPr>
            <a:r>
              <a:rPr lang="en-US" sz="2600" dirty="0" smtClean="0">
                <a:latin typeface="Times New Roman" pitchFamily="18" charset="0"/>
                <a:cs typeface="Times New Roman" pitchFamily="18" charset="0"/>
              </a:rPr>
              <a:t>Improve the energy efficiency of homes, offices, or modes of transportation. </a:t>
            </a:r>
            <a:endParaRPr lang="en-US" sz="2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762000"/>
          </a:xfrm>
        </p:spPr>
        <p:txBody>
          <a:bodyPr>
            <a:normAutofit/>
          </a:bodyPr>
          <a:lstStyle/>
          <a:p>
            <a:pPr algn="ctr"/>
            <a:r>
              <a:rPr lang="en-US" sz="3600" dirty="0" smtClean="0">
                <a:latin typeface="Times New Roman" pitchFamily="18" charset="0"/>
                <a:cs typeface="Times New Roman" pitchFamily="18" charset="0"/>
              </a:rPr>
              <a:t>Descriptive Research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143000"/>
            <a:ext cx="7772400" cy="5715000"/>
          </a:xfrm>
        </p:spPr>
        <p:txBody>
          <a:bodyPr>
            <a:noAutofit/>
          </a:bodyPr>
          <a:lstStyle/>
          <a:p>
            <a:pPr algn="just"/>
            <a:r>
              <a:rPr lang="en-US" sz="2400" dirty="0">
                <a:latin typeface="Times New Roman" pitchFamily="18" charset="0"/>
                <a:cs typeface="Times New Roman" pitchFamily="18" charset="0"/>
              </a:rPr>
              <a:t>Descriptive research includes surveys and fact-finding </a:t>
            </a:r>
            <a:r>
              <a:rPr lang="en-US" sz="2400" dirty="0" smtClean="0">
                <a:latin typeface="Times New Roman" pitchFamily="18" charset="0"/>
                <a:cs typeface="Times New Roman" pitchFamily="18" charset="0"/>
              </a:rPr>
              <a:t>enquiries of </a:t>
            </a:r>
            <a:r>
              <a:rPr lang="en-US" sz="2400" dirty="0">
                <a:latin typeface="Times New Roman" pitchFamily="18" charset="0"/>
                <a:cs typeface="Times New Roman" pitchFamily="18" charset="0"/>
              </a:rPr>
              <a:t>different kinds.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major purpose of descriptive research is description of the state </a:t>
            </a:r>
            <a:r>
              <a:rPr lang="en-US" sz="2400" dirty="0" smtClean="0">
                <a:latin typeface="Times New Roman" pitchFamily="18" charset="0"/>
                <a:cs typeface="Times New Roman" pitchFamily="18" charset="0"/>
              </a:rPr>
              <a:t>of affairs </a:t>
            </a:r>
            <a:r>
              <a:rPr lang="en-US" sz="2400" dirty="0">
                <a:latin typeface="Times New Roman" pitchFamily="18" charset="0"/>
                <a:cs typeface="Times New Roman" pitchFamily="18" charset="0"/>
              </a:rPr>
              <a:t>as it exists at present. In social science and business research we quite often </a:t>
            </a:r>
            <a:r>
              <a:rPr lang="en-US" sz="2400" dirty="0" smtClean="0">
                <a:latin typeface="Times New Roman" pitchFamily="18" charset="0"/>
                <a:cs typeface="Times New Roman" pitchFamily="18" charset="0"/>
              </a:rPr>
              <a:t>use the </a:t>
            </a:r>
            <a:r>
              <a:rPr lang="en-US" sz="2400" dirty="0">
                <a:latin typeface="Times New Roman" pitchFamily="18" charset="0"/>
                <a:cs typeface="Times New Roman" pitchFamily="18" charset="0"/>
              </a:rPr>
              <a:t>term </a:t>
            </a:r>
            <a:r>
              <a:rPr lang="en-US" sz="2400" b="1" dirty="0">
                <a:latin typeface="Times New Roman" pitchFamily="18" charset="0"/>
                <a:cs typeface="Times New Roman" pitchFamily="18" charset="0"/>
              </a:rPr>
              <a:t>Ex post facto research for descriptive research studies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main </a:t>
            </a:r>
            <a:r>
              <a:rPr lang="en-US" sz="2400" dirty="0" smtClean="0">
                <a:latin typeface="Times New Roman" pitchFamily="18" charset="0"/>
                <a:cs typeface="Times New Roman" pitchFamily="18" charset="0"/>
              </a:rPr>
              <a:t>characteristic of </a:t>
            </a:r>
            <a:r>
              <a:rPr lang="en-US" sz="2400" dirty="0">
                <a:latin typeface="Times New Roman" pitchFamily="18" charset="0"/>
                <a:cs typeface="Times New Roman" pitchFamily="18" charset="0"/>
              </a:rPr>
              <a:t>this method is that the researcher has no control over the variables; he can only </a:t>
            </a:r>
            <a:r>
              <a:rPr lang="en-US" sz="2400" dirty="0" smtClean="0">
                <a:latin typeface="Times New Roman" pitchFamily="18" charset="0"/>
                <a:cs typeface="Times New Roman" pitchFamily="18" charset="0"/>
              </a:rPr>
              <a:t>report what has happened or what is happening.</a:t>
            </a:r>
          </a:p>
          <a:p>
            <a:pPr algn="just"/>
            <a:r>
              <a:rPr lang="en-US" sz="2400" dirty="0" smtClean="0">
                <a:latin typeface="Times New Roman" pitchFamily="18" charset="0"/>
                <a:cs typeface="Times New Roman" pitchFamily="18" charset="0"/>
              </a:rPr>
              <a:t> Most ex post facto research projects are used for descriptive studies in which the researcher seeks to measure such items as.</a:t>
            </a:r>
          </a:p>
          <a:p>
            <a:pPr algn="just"/>
            <a:r>
              <a:rPr lang="en-US" sz="2400" dirty="0" smtClean="0">
                <a:latin typeface="Times New Roman" pitchFamily="18" charset="0"/>
                <a:cs typeface="Times New Roman" pitchFamily="18" charset="0"/>
              </a:rPr>
              <a:t>Example: Frequency </a:t>
            </a:r>
            <a:r>
              <a:rPr lang="en-US" sz="2400" dirty="0">
                <a:latin typeface="Times New Roman" pitchFamily="18" charset="0"/>
                <a:cs typeface="Times New Roman" pitchFamily="18" charset="0"/>
              </a:rPr>
              <a:t>of shopping, preferences of people, or similar </a:t>
            </a:r>
            <a:r>
              <a:rPr lang="en-US" sz="2400" dirty="0" smtClean="0">
                <a:latin typeface="Times New Roman" pitchFamily="18" charset="0"/>
                <a:cs typeface="Times New Roman" pitchFamily="18" charset="0"/>
              </a:rPr>
              <a:t>data.</a:t>
            </a:r>
          </a:p>
          <a:p>
            <a:pPr>
              <a:buNone/>
            </a:pP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Conti…</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5410200"/>
          </a:xfrm>
        </p:spPr>
        <p:txBody>
          <a:bodyPr>
            <a:normAutofit/>
          </a:bodyPr>
          <a:lstStyle/>
          <a:p>
            <a:pPr algn="just">
              <a:lnSpc>
                <a:spcPct val="150000"/>
              </a:lnSpc>
            </a:pPr>
            <a:r>
              <a:rPr lang="en-US" sz="2400" dirty="0">
                <a:latin typeface="Times New Roman" pitchFamily="18" charset="0"/>
                <a:cs typeface="Times New Roman" pitchFamily="18" charset="0"/>
              </a:rPr>
              <a:t>Ex post facto studies </a:t>
            </a:r>
            <a:r>
              <a:rPr lang="en-US" sz="2400" dirty="0" smtClean="0">
                <a:latin typeface="Times New Roman" pitchFamily="18" charset="0"/>
                <a:cs typeface="Times New Roman" pitchFamily="18" charset="0"/>
              </a:rPr>
              <a:t>also include </a:t>
            </a:r>
            <a:r>
              <a:rPr lang="en-US" sz="2400" dirty="0">
                <a:latin typeface="Times New Roman" pitchFamily="18" charset="0"/>
                <a:cs typeface="Times New Roman" pitchFamily="18" charset="0"/>
              </a:rPr>
              <a:t>attempts by researchers to discover causes even when they cannot control </a:t>
            </a:r>
            <a:r>
              <a:rPr lang="en-US" sz="2400" dirty="0" smtClean="0">
                <a:latin typeface="Times New Roman" pitchFamily="18" charset="0"/>
                <a:cs typeface="Times New Roman" pitchFamily="18" charset="0"/>
              </a:rPr>
              <a:t>the variables</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methods of research utilized in descriptive research are survey methods </a:t>
            </a:r>
            <a:r>
              <a:rPr lang="en-US" sz="2400" dirty="0" smtClean="0">
                <a:latin typeface="Times New Roman" pitchFamily="18" charset="0"/>
                <a:cs typeface="Times New Roman" pitchFamily="18" charset="0"/>
              </a:rPr>
              <a:t>of all </a:t>
            </a:r>
            <a:r>
              <a:rPr lang="en-US" sz="2400" dirty="0">
                <a:latin typeface="Times New Roman" pitchFamily="18" charset="0"/>
                <a:cs typeface="Times New Roman" pitchFamily="18" charset="0"/>
              </a:rPr>
              <a:t>kinds, including comparative and </a:t>
            </a:r>
            <a:r>
              <a:rPr lang="en-US" sz="2400" dirty="0" smtClean="0">
                <a:latin typeface="Times New Roman" pitchFamily="18" charset="0"/>
                <a:cs typeface="Times New Roman" pitchFamily="18" charset="0"/>
              </a:rPr>
              <a:t>correlational </a:t>
            </a:r>
            <a:r>
              <a:rPr lang="en-US" sz="2400" dirty="0">
                <a:latin typeface="Times New Roman" pitchFamily="18" charset="0"/>
                <a:cs typeface="Times New Roman" pitchFamily="18" charset="0"/>
              </a:rPr>
              <a:t>methods</a:t>
            </a:r>
            <a:r>
              <a:rPr lang="en-US" sz="2400" dirty="0" smtClean="0">
                <a:latin typeface="Times New Roman" pitchFamily="18" charset="0"/>
                <a:cs typeface="Times New Roman" pitchFamily="18" charset="0"/>
              </a:rPr>
              <a:t>.</a:t>
            </a:r>
          </a:p>
          <a:p>
            <a:pPr algn="just">
              <a:lnSpc>
                <a:spcPct val="150000"/>
              </a:lnSpc>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801</TotalTime>
  <Words>2269</Words>
  <Application>Microsoft Office PowerPoint</Application>
  <PresentationFormat>On-screen Show (4:3)</PresentationFormat>
  <Paragraphs>248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Solstice</vt:lpstr>
      <vt:lpstr>Types and Methods of Research</vt:lpstr>
      <vt:lpstr>Classification of Research</vt:lpstr>
      <vt:lpstr>Conti…</vt:lpstr>
      <vt:lpstr>Pure and Applied Research</vt:lpstr>
      <vt:lpstr>Conti…</vt:lpstr>
      <vt:lpstr>Conti…</vt:lpstr>
      <vt:lpstr>Conti…</vt:lpstr>
      <vt:lpstr>Descriptive Research</vt:lpstr>
      <vt:lpstr>Conti…</vt:lpstr>
      <vt:lpstr>Conti…</vt:lpstr>
      <vt:lpstr>Exploratory Research</vt:lpstr>
      <vt:lpstr>Conti…</vt:lpstr>
      <vt:lpstr>Historical Research</vt:lpstr>
      <vt:lpstr>Conti…</vt:lpstr>
      <vt:lpstr>Conti…</vt:lpstr>
      <vt:lpstr>Experimental Research </vt:lpstr>
      <vt:lpstr>Conti…</vt:lpstr>
      <vt:lpstr>Action Research</vt:lpstr>
      <vt:lpstr>Clinical or Diagnostic Research</vt:lpstr>
      <vt:lpstr> Analytical Research  , Formulative Research </vt:lpstr>
      <vt:lpstr>Evaluation Research</vt:lpstr>
      <vt:lpstr>Conti…</vt:lpstr>
      <vt:lpstr>Survey</vt:lpstr>
      <vt:lpstr>Conti…</vt:lpstr>
      <vt:lpstr> Planning and Designing surveys </vt:lpstr>
      <vt:lpstr>Conti…</vt:lpstr>
      <vt:lpstr>Conti…</vt:lpstr>
      <vt:lpstr>Conti…</vt:lpstr>
      <vt:lpstr>Case Study</vt:lpstr>
      <vt:lpstr>Conti…</vt:lpstr>
      <vt:lpstr>Conti…</vt:lpstr>
      <vt:lpstr>Field Study</vt:lpstr>
      <vt:lpstr>Thank   You</vt:lpstr>
    </vt:vector>
  </TitlesOfParts>
  <Company>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and Methods of Research</dc:title>
  <dc:creator>MSC</dc:creator>
  <cp:lastModifiedBy>MSC</cp:lastModifiedBy>
  <cp:revision>104</cp:revision>
  <dcterms:created xsi:type="dcterms:W3CDTF">2016-07-30T18:53:31Z</dcterms:created>
  <dcterms:modified xsi:type="dcterms:W3CDTF">2016-08-12T21:56:50Z</dcterms:modified>
</cp:coreProperties>
</file>