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6" r:id="rId2"/>
    <p:sldId id="262" r:id="rId3"/>
    <p:sldId id="257" r:id="rId4"/>
    <p:sldId id="258" r:id="rId5"/>
    <p:sldId id="259" r:id="rId6"/>
    <p:sldId id="285" r:id="rId7"/>
    <p:sldId id="260" r:id="rId8"/>
    <p:sldId id="261" r:id="rId9"/>
    <p:sldId id="263" r:id="rId10"/>
    <p:sldId id="264" r:id="rId11"/>
    <p:sldId id="283" r:id="rId12"/>
    <p:sldId id="265" r:id="rId13"/>
    <p:sldId id="288" r:id="rId14"/>
    <p:sldId id="266" r:id="rId15"/>
    <p:sldId id="284" r:id="rId16"/>
    <p:sldId id="267" r:id="rId17"/>
    <p:sldId id="268" r:id="rId18"/>
    <p:sldId id="269" r:id="rId19"/>
    <p:sldId id="282" r:id="rId20"/>
    <p:sldId id="270" r:id="rId21"/>
    <p:sldId id="271" r:id="rId22"/>
    <p:sldId id="272" r:id="rId23"/>
    <p:sldId id="287" r:id="rId24"/>
    <p:sldId id="273" r:id="rId25"/>
    <p:sldId id="275" r:id="rId26"/>
    <p:sldId id="274" r:id="rId27"/>
    <p:sldId id="277" r:id="rId28"/>
    <p:sldId id="278" r:id="rId29"/>
    <p:sldId id="279" r:id="rId30"/>
    <p:sldId id="280" r:id="rId31"/>
    <p:sldId id="281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031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48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12525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27208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9450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1221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77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62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33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624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26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630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039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815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652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1462F-897E-40B4-A59F-088554160EB1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E9CB29-F575-4424-8748-A531F8591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192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1"/>
            <a:ext cx="7552267" cy="990599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lgerian" panose="04020705040A02060702" pitchFamily="82" charset="0"/>
              </a:rPr>
              <a:t>Research Methodology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5534" y="3200400"/>
            <a:ext cx="3217334" cy="19812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0"/>
            <a:ext cx="6589199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60960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endParaRPr lang="en-US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 prediction or a hypothesized relationship is to be tested by scientific methods, it is termed as </a:t>
            </a:r>
            <a:r>
              <a:rPr lang="en-US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“research hypothesis”. </a:t>
            </a:r>
          </a:p>
          <a:p>
            <a:pPr marL="0" indent="0" algn="just">
              <a:buNone/>
            </a:pPr>
            <a:endParaRPr lang="en-US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is a formal question that he intends to resolve. Thus a hypothesis may be defined as a proposition or a set of proposition set forth as an explanation for the occurrence of some specified group of phenomena either asserted merely as a provisional conjecture to guide some investigation or accepted as highly probable in the light of established facts. Quite often a research hypothesis is a predictive statement, capable of being tested by scientific methods, that relates an independent variable to some dependent variable.</a:t>
            </a:r>
          </a:p>
          <a:p>
            <a:pPr marL="0" indent="0" algn="just">
              <a:buNone/>
            </a:pPr>
            <a:endParaRPr lang="en-US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71290"/>
          </a:xfrm>
        </p:spPr>
        <p:txBody>
          <a:bodyPr/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consider statements like the following ones: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“Students who receive counselling will show a greater increase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creativity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students not receiving counselling” Or “the automobile  A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performing as well as automobile B.”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685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77200" cy="60960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Characteristics of Hypothesis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be clear and precise.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be capable of being tested.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state relationship between variables, if it happens to be a relational hypothesis.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be limited in scope and must be specific.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be stated as far as possible in most simple terms so that the same is easily understandable by all concerned.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be consistent with most known facts.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should be amenable to testing within a reasonable time.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must explain the facts that gave rise to the need for explanation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315200" cy="60198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Design</a:t>
            </a:r>
          </a:p>
          <a:p>
            <a:pPr marL="0" lvl="1" indent="0" algn="just"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“The arrangement of conditions for collection and analysis of data in a manner that aims to combine relevance to the research purpose with economy in procedure.”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The designing decisions happen to be in respect of: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(i) What is the study about?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(ii) Why is the study being made?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 Where will the study be carried out?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(iv) What type of data is required?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(v) Where can the required data be found?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(vi) What periods of time will the study include?</a:t>
            </a:r>
          </a:p>
          <a:p>
            <a:pPr lvl="1"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(vii) What will be the sample design?</a:t>
            </a:r>
          </a:p>
          <a:p>
            <a:pPr algn="just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What techniques of data collection will be used?</a:t>
            </a:r>
          </a:p>
          <a:p>
            <a:pPr lvl="1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(ix) How will the data be analyzed?</a:t>
            </a:r>
          </a:p>
          <a:p>
            <a:pPr lvl="1"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In what style will the report be prepared?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236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162" y="990600"/>
            <a:ext cx="6962238" cy="5791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Split the overall research design into the following parts:</a:t>
            </a:r>
          </a:p>
          <a:p>
            <a:pPr marL="457200" lvl="1" indent="0" algn="just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sampling design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method of selecting items to be observed;</a:t>
            </a:r>
          </a:p>
          <a:p>
            <a:pPr marL="457200" lvl="1" indent="0" algn="just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Observational design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conditions under which the observations are to be made;</a:t>
            </a:r>
          </a:p>
          <a:p>
            <a:pPr marL="457200" lvl="1" indent="0" algn="just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statistical design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of how many items are to be observed and how the information and data gathered are to be analyzed;</a:t>
            </a:r>
          </a:p>
          <a:p>
            <a:pPr marL="457200" lvl="1" indent="0" algn="just"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 Operational design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techniques by which the procedures specified in the sampling, statistical and observational designs can be carried out.</a:t>
            </a:r>
          </a:p>
          <a:p>
            <a:pPr lvl="2"/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76400"/>
            <a:ext cx="6820585" cy="5029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Research design must, at least, contain—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(a) A clear statement of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research problem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procedures and techniques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be used for gathering information.</a:t>
            </a:r>
          </a:p>
          <a:p>
            <a:pPr marL="457200" lvl="1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(c)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be studied.</a:t>
            </a:r>
          </a:p>
          <a:p>
            <a:pPr lvl="1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be used in processing and analyzing data.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71290"/>
          </a:xfrm>
        </p:spPr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447800"/>
            <a:ext cx="6896785" cy="54102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Ethics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are norms of conduct that distinguish between acceptable and unacceptable behavior.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Ethics are the principles and guidelines that help us to uphold things we value.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ethics involves the application of fundamental ethical principles to a variety of topics involving scientific research.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ethics educates and monitors a scientist conducting a research to ensure a high ethical standards.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589199" cy="823690"/>
          </a:xfrm>
        </p:spPr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914400"/>
            <a:ext cx="6896785" cy="5943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Research Ethics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and cause no harm to the participants.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sign of respect for other researchers and cause no harm to the participants.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professional requirement.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requirement to obtain funding.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Failing to conduct research ethically result in research/researcher being dismissed or rejected by the research community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8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 ---------------- Search.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 means (once more, afresh, anew) OR (back; with return to a previous state)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 means (look thorough or go over thoroughly to look something) OR (examine to find anything concealed)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6589199" cy="747490"/>
          </a:xfrm>
        </p:spPr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914400"/>
            <a:ext cx="6896785" cy="59436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Principles of Research Ethics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Honesty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Carefulness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for intellectual property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 for Colleagues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discrimination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Responsibility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589199" cy="595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295400"/>
            <a:ext cx="6820585" cy="5334000"/>
          </a:xfrm>
        </p:spPr>
        <p:txBody>
          <a:bodyPr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Areas in Research Ethics</a:t>
            </a: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Authorship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Plagiarism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Peer Review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with animals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with human subjects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misconduct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152400"/>
            <a:ext cx="6589199" cy="60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229600" cy="6096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 literature review is an account of what has been published    on a topic by accredited scholars and researchers.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gaps identify gaps in the research area 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avoid reinventing the wheel avoid reinventing the wheel 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carry on from where others have already carry on from where others have already completed 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identify other people working in the same identify other people working in the same fields.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fathom the depth of knowledge fathom the depth of knowledge of your subject area 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opposing view supposing views 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put your work into wider perspective put your work into wider perspective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896785" cy="377762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methods that could be relevant to your project.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seminal works in your area.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provide the intellectual context for your own work, enabling you to position your project in relation project in relation to other work.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80010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a literature review is to convey to the reader previous knowledge &amp; facts established on a topic, &amp; their strength &amp; weakness.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literature review allows the reader to be updated with the state of research in a field &amp; any contradictions that may exist with challenges findings of other research studies.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to develop research investigative tools &amp; to improve research methodologies.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also provide the knowledge about the problems faced by the previous researchers’ while studying same topic. Besides enhancing researchers’ knowledge about the topic.</a:t>
            </a: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589199" cy="899890"/>
          </a:xfrm>
        </p:spPr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143000"/>
            <a:ext cx="7391400" cy="57150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each in  the context of its contribution to the understanding of subject under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of each study to other research studies under consideration. Identify new ways to interpret &amp; shed light on any gaps in previous research. Resolve conflicts amongst seemingly contradictory previous studies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areas of prior scholarship to prevent duplication of effort. Point a way forward for further research.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95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Literature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Fig1:Sources of literature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286000"/>
            <a:ext cx="532381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09600"/>
            <a:ext cx="8001000" cy="62484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 mostly relies on primary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,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research reports, which are description of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 written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researchers who conducted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them.</a:t>
            </a:r>
          </a:p>
          <a:p>
            <a:pPr marL="0" indent="0" algn="just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 is written by a person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developed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theory or conducted the research, or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an investigation written by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conducted it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sources are found in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literature.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 research documents are description of studies prepared by someone other than the original researcher.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152400"/>
            <a:ext cx="6589199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201" y="685800"/>
            <a:ext cx="6970199" cy="6019800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written by people other than the individuals who developed the theory or conducted the research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sources may be used when primary sources are not available or if researchers want external opinions on an issue or problem or even the results of their own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research.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Sources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Computer-assisted literature search has revolutionized the review of literature.</a:t>
            </a:r>
          </a:p>
          <a:p>
            <a:pPr marL="0" indent="0" algn="just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searches, however, for a variety of reasons may not provide the desired references.</a:t>
            </a:r>
          </a:p>
          <a:p>
            <a:pPr marL="0" indent="0" algn="just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literature search through web maybe very useful, but sometimes it can be time consuming &amp; unpredictable.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99890"/>
          </a:xfrm>
        </p:spPr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76400"/>
            <a:ext cx="6896785" cy="4953000"/>
          </a:xfrm>
        </p:spPr>
        <p:txBody>
          <a:bodyPr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of Literature Review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</a:rPr>
              <a:t>Planning</a:t>
            </a:r>
            <a:endParaRPr lang="en-US" sz="2800" dirty="0">
              <a:latin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</a:rPr>
              <a:t>Reading </a:t>
            </a:r>
            <a:r>
              <a:rPr lang="en-US" sz="2800" dirty="0">
                <a:latin typeface="Times New Roman" pitchFamily="18" charset="0"/>
              </a:rPr>
              <a:t>and Research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</a:rPr>
              <a:t>Analyzing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</a:rPr>
              <a:t>Drafting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</a:rPr>
              <a:t>Revising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is defined as human activity based on intellectual application in the investigation of matter.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purpose for applied research is discovering , interpreting and the development of methods and systems for the advancement of human knowledge on a wide variety of scientific matter of our world and the universe.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447800"/>
            <a:ext cx="6591985" cy="5410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000" b="1" dirty="0" smtClean="0">
                <a:latin typeface="Times New Roman" pitchFamily="18" charset="0"/>
              </a:rPr>
              <a:t>Planning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itchFamily="18" charset="0"/>
              </a:rPr>
              <a:t>Focus</a:t>
            </a:r>
          </a:p>
          <a:p>
            <a:pPr lvl="1" algn="just">
              <a:lnSpc>
                <a:spcPct val="90000"/>
              </a:lnSpc>
            </a:pPr>
            <a:r>
              <a:rPr lang="en-US" sz="2600" dirty="0" smtClean="0">
                <a:latin typeface="Times New Roman" pitchFamily="18" charset="0"/>
              </a:rPr>
              <a:t>What is the specific thesis, problem, or research question that my literature review helps to define?</a:t>
            </a:r>
          </a:p>
          <a:p>
            <a:pPr lvl="1" algn="just">
              <a:lnSpc>
                <a:spcPct val="90000"/>
              </a:lnSpc>
            </a:pPr>
            <a:r>
              <a:rPr lang="en-US" sz="2600" dirty="0" smtClean="0">
                <a:latin typeface="Times New Roman" pitchFamily="18" charset="0"/>
              </a:rPr>
              <a:t>Identifying a focus that allows you to:</a:t>
            </a:r>
          </a:p>
          <a:p>
            <a:pPr lvl="2" algn="just">
              <a:lnSpc>
                <a:spcPct val="90000"/>
              </a:lnSpc>
            </a:pPr>
            <a:r>
              <a:rPr lang="en-US" sz="2600" dirty="0" smtClean="0">
                <a:latin typeface="Times New Roman" pitchFamily="18" charset="0"/>
              </a:rPr>
              <a:t>Sort and categorize information</a:t>
            </a:r>
          </a:p>
          <a:p>
            <a:pPr lvl="2" algn="just">
              <a:lnSpc>
                <a:spcPct val="90000"/>
              </a:lnSpc>
            </a:pPr>
            <a:r>
              <a:rPr lang="en-US" sz="2600" dirty="0" smtClean="0">
                <a:latin typeface="Times New Roman" pitchFamily="18" charset="0"/>
              </a:rPr>
              <a:t>Eliminate irrelevant information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itchFamily="18" charset="0"/>
              </a:rPr>
              <a:t>Type</a:t>
            </a:r>
          </a:p>
          <a:p>
            <a:pPr lvl="1" algn="just">
              <a:lnSpc>
                <a:spcPct val="90000"/>
              </a:lnSpc>
            </a:pPr>
            <a:r>
              <a:rPr lang="en-US" sz="2600" dirty="0" smtClean="0">
                <a:latin typeface="Times New Roman" pitchFamily="18" charset="0"/>
              </a:rPr>
              <a:t>What type of literature review am I conducting?</a:t>
            </a:r>
          </a:p>
          <a:p>
            <a:pPr lvl="1" algn="just">
              <a:lnSpc>
                <a:spcPct val="90000"/>
              </a:lnSpc>
            </a:pPr>
            <a:r>
              <a:rPr lang="en-US" sz="2600" dirty="0" smtClean="0">
                <a:latin typeface="Times New Roman" pitchFamily="18" charset="0"/>
              </a:rPr>
              <a:t>Theory; Methodology; Policy; Quantitative; Qualitative.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394" y="381000"/>
            <a:ext cx="7010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Conti…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19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</a:rPr>
              <a:t>Scope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</a:rPr>
              <a:t>What is the scope of my literature review?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</a:rPr>
              <a:t>What types of sources am I using?</a:t>
            </a:r>
          </a:p>
          <a:p>
            <a:pPr lvl="1" algn="just"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</a:rPr>
              <a:t>Academic Discipline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</a:rPr>
              <a:t>What field(s) am I working in?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09800"/>
            <a:ext cx="6589200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i="1" dirty="0" smtClean="0">
                <a:latin typeface="Algerian" pitchFamily="82" charset="0"/>
              </a:rPr>
              <a:t>Thank You</a:t>
            </a:r>
            <a:endParaRPr lang="en-US" sz="5400" i="1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00200"/>
            <a:ext cx="6591985" cy="5029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Research a systematic investigation designed to develop or contribute to generalizable knowledge about the variable one is interested.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Research is an art of scientific investigation. Research means to a search for a knowledge. Research as a scientific &amp; systematic search for information on a specific topic.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524000"/>
            <a:ext cx="6591985" cy="5334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Marry and Redman, Research is a careful &amp; systematic effort of gaining new knowledge”.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Clifford Woody, “ Research comprises of defining &amp; redefining problem formulating hypothesis (suggested solution), collecting, organizing &amp; evaluating data, making, deduction &amp; reaching conclusion &amp; at list carefully testing the conclusion to determine whether they fit the formulating hypothesis or not”.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990600"/>
            <a:ext cx="6591985" cy="58674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 of research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problem and define the question to answer.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general background about your problem/question.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the library catalog, mirlyn to find books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article indexes to find and follow the research regarding your problem/question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using the internet to find government information and open access article related to your topic.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 , read, evaluate and write what you have learn 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Cite the information you have found  so that others will be able to follow your research trail.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49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04800"/>
            <a:ext cx="6589199" cy="762000"/>
          </a:xfrm>
        </p:spPr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990600"/>
            <a:ext cx="6591985" cy="58674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Originates with a question or problem.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 clear articulation of a goal.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Follows a scientific plan or procedure.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Often divides main problem into sub-problems.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Guided by specific problem, question or hypothesis. 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Accepts certain critical assumptions.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collection and interpretation of data.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Returning in nature. 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152400"/>
            <a:ext cx="6589199" cy="685800"/>
          </a:xfrm>
        </p:spPr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838200"/>
            <a:ext cx="6591985" cy="59436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Research</a:t>
            </a:r>
          </a:p>
          <a:p>
            <a:pPr marL="0" indent="0">
              <a:buNone/>
            </a:pPr>
            <a:endParaRPr lang="en-US" sz="4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Applied vs. Fundamental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vs. Qualitative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 vs. Empirical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Other Types of Research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ne-time research or longitudinal research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ield-setting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or laboratory research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simulation research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linical or diagnostic research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Exploratory or Formalized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research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Conclusion-oriented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decision-oriente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04800"/>
            <a:ext cx="6589199" cy="838200"/>
          </a:xfrm>
        </p:spPr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066800"/>
            <a:ext cx="6591985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and Formulation of Research Problem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research problem is a question that a researcher wants to answer, or a problem that a researcher wants to solve. 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research problem is the situation that causes the researcher to feel apprehensive, confused and ill at ease.</a:t>
            </a:r>
          </a:p>
          <a:p>
            <a:pPr marL="0" indent="0" algn="just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&amp; Formulation of research problem is a first step in the research process.  It is believed that most of the good research studies needs lot of time for selection of a research problem.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368</TotalTime>
  <Words>1894</Words>
  <Application>Microsoft Office PowerPoint</Application>
  <PresentationFormat>On-screen Show (4:3)</PresentationFormat>
  <Paragraphs>247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Wisp</vt:lpstr>
      <vt:lpstr>Research Methodology</vt:lpstr>
      <vt:lpstr>Introduction</vt:lpstr>
      <vt:lpstr>Conti…… </vt:lpstr>
      <vt:lpstr>Conti….</vt:lpstr>
      <vt:lpstr>Conti…..</vt:lpstr>
      <vt:lpstr>Conti….</vt:lpstr>
      <vt:lpstr>Conti….</vt:lpstr>
      <vt:lpstr>Conti…</vt:lpstr>
      <vt:lpstr>Conti….</vt:lpstr>
      <vt:lpstr>Conti….</vt:lpstr>
      <vt:lpstr>Conti…..</vt:lpstr>
      <vt:lpstr>                        Conti….</vt:lpstr>
      <vt:lpstr>Conti….</vt:lpstr>
      <vt:lpstr>Conti….</vt:lpstr>
      <vt:lpstr>Conti……</vt:lpstr>
      <vt:lpstr>Conti…</vt:lpstr>
      <vt:lpstr>Conti….</vt:lpstr>
      <vt:lpstr>Conti….</vt:lpstr>
      <vt:lpstr>Conti….</vt:lpstr>
      <vt:lpstr>Conti….</vt:lpstr>
      <vt:lpstr>Conti….</vt:lpstr>
      <vt:lpstr>Review of Literature</vt:lpstr>
      <vt:lpstr>Conti….</vt:lpstr>
      <vt:lpstr>              Conti…</vt:lpstr>
      <vt:lpstr>Conti…</vt:lpstr>
      <vt:lpstr>Conti…..</vt:lpstr>
      <vt:lpstr>                   Conti….</vt:lpstr>
      <vt:lpstr>Conti….</vt:lpstr>
      <vt:lpstr>Conti….</vt:lpstr>
      <vt:lpstr>Conti..</vt:lpstr>
      <vt:lpstr>         Conti…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Pratibha</dc:creator>
  <cp:lastModifiedBy>MSC</cp:lastModifiedBy>
  <cp:revision>115</cp:revision>
  <dcterms:created xsi:type="dcterms:W3CDTF">2016-07-07T04:05:01Z</dcterms:created>
  <dcterms:modified xsi:type="dcterms:W3CDTF">2016-08-31T23:03:28Z</dcterms:modified>
</cp:coreProperties>
</file>