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742F-3186-4C72-8939-AA097495BDED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29749-0DE6-4C15-89A8-F4A05E8A3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29749-0DE6-4C15-89A8-F4A05E8A36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4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7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1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286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5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277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0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6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2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9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0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2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F3E48-9237-4759-A6BE-FE2D7BD5987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8DAD02-ECB5-4FED-BAEF-84957532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3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N" dirty="0">
                <a:latin typeface="Algerian" panose="04020705040A02060702" pitchFamily="82" charset="0"/>
              </a:rPr>
              <a:t>Project Management Concepts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5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71" y="134713"/>
            <a:ext cx="8911687" cy="509231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46" t="15793" r="32976" b="36144"/>
          <a:stretch/>
        </p:blipFill>
        <p:spPr>
          <a:xfrm>
            <a:off x="2228045" y="643943"/>
            <a:ext cx="8564450" cy="5331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3515" y="6065947"/>
            <a:ext cx="3812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Figure01:Size-Oriented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870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9" y="134713"/>
            <a:ext cx="8911687" cy="496352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275008"/>
            <a:ext cx="11578107" cy="5460643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develop metrics that can be assimilated with similar metrics from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projects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choose lines of code as our normalization value. From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rudimentary 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contained in the table, a set of simple size-oriented metrics can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project: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Errors per KLOC (thousand lines of code).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Defects4 per KLOC.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$ per LOC.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Page of documentation per KLOC.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other interesting metrics can be computed: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Errors per person-month.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LOC per person-month.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$ per page of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40344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499" y="173350"/>
            <a:ext cx="8911687" cy="83120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FUNCTION-ORIENTED METRICS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429555"/>
            <a:ext cx="11706896" cy="526745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Function-oriented software metrics use a measure of the functionality delivered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as a normalization value. Since ‘functionality’ cannot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directly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must be derived indirectly using other direct measures.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Function-oriented metrics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first proposed by Albrecht 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a measure called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point. Function points are derived using an empirical relationship based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countable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(direct) measures of software's information domain and assessments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software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points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completing the table shown in Figure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02.Five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domain characteristics are determined and counts are provided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appropriate table location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domain values are defined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manner.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36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13" y="108955"/>
            <a:ext cx="8911687" cy="53498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46" t="10681" r="32592" b="52506"/>
          <a:stretch/>
        </p:blipFill>
        <p:spPr>
          <a:xfrm>
            <a:off x="3155324" y="643945"/>
            <a:ext cx="7237927" cy="5422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8665" y="6207617"/>
            <a:ext cx="5215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Figure02:Comuting Function Points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3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8" y="134713"/>
            <a:ext cx="8911687" cy="52211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403797"/>
            <a:ext cx="11590986" cy="522864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user inputs.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user input that provides distinct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oriented 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software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counted.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user outputs.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user output that provides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oriented information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user is counted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user inquiries.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inquiry is defined as an on-line input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results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generation of some immediate software response in the form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on-line output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files.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logical master file (i.e., a logical grouping of data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may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one part of a large database or a separate file) is counted.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external interfaces.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machine readable interfaces (e.g.,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files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storage media) that are used to transmit information to another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counted.</a:t>
            </a:r>
          </a:p>
        </p:txBody>
      </p:sp>
    </p:spTree>
    <p:extLst>
      <p:ext uri="{BB962C8B-B14F-4D97-AF65-F5344CB8AC3E}">
        <p14:creationId xmlns:p14="http://schemas.microsoft.com/office/powerpoint/2010/main" val="420633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770" y="211986"/>
            <a:ext cx="8911687" cy="702414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PLANNING PROCESS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1" y="1416676"/>
            <a:ext cx="11642501" cy="528033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software planning task is estimation of the resources required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development effort. Figure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illustrates development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pyramid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environment—hardware and software tools—sits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foundation of the resources pyramid and provides the infrastructure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effort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higher level, we encounter reusable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components— software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blocks that can dramatically reduce development costs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accelerate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delivery. At the top of the pyramid is the primary resource—people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Each resource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specified with four characteristics: description of the resource,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availability, time when the resource will be required; duration of time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resource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applied. The last two characteristics can be viewed as a time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window. Availability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resource for a specified window must be established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time.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66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12" y="96076"/>
            <a:ext cx="8911687" cy="5736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04" t="15794" r="40833" b="48074"/>
          <a:stretch/>
        </p:blipFill>
        <p:spPr>
          <a:xfrm>
            <a:off x="3296992" y="382887"/>
            <a:ext cx="6941712" cy="57088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5251" y="6091706"/>
            <a:ext cx="5203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Figure03:Project Resources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739" y="237743"/>
            <a:ext cx="8911687" cy="67665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403797"/>
            <a:ext cx="11694017" cy="533185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project estimation is a form of problem solving, and in most cases,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solved (i.e., developing a cost and effort estimate for a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project)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complex to be considered in one piece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reason, we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decompose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problem, recharacterizing it as a set of smaller (and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hopefully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manageable) problems.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Sizing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Problem-Based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 based and FP Based Estimation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2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468" y="186228"/>
            <a:ext cx="8911687" cy="53498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SIZING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313645"/>
            <a:ext cx="11681138" cy="554435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of a software project estimate is predicated on a number of things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 to which the planner has properly estimated the size of the product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built;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the ability to translate the size estimate into human effort, calendar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dollars (a function of the availability of reliable software metrics from past projects);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the degree to which the project plan reflects the abilities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team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the stability of product requirements and the environment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 effort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Putnam and Myers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suggest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different approaches to the sizing problem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“Fuzzy logic” sizing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point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sizing.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component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sizing.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sizing.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078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649" y="147592"/>
            <a:ext cx="8911687" cy="71529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PROBLEM-BASED ESTIMATION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390918"/>
            <a:ext cx="11655380" cy="537049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 and FP data are used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ways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software project estimation: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estimation variable to "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size“ 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of the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as baseline metrics collected from past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conjunction with estimation variables to develop cost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effort projections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 and FP estimation are distinct estimation techniques. Yet both have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in common.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planner begins with a bounded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scope and from this statement attempts to decompose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into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functions that can each be estimated individually. LOC or FP (the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variable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then estimated for each function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Alternatively, the planner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choose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component for sizing such as classes or objects, changes,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processes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affected.</a:t>
            </a:r>
          </a:p>
        </p:txBody>
      </p:sp>
    </p:spTree>
    <p:extLst>
      <p:ext uri="{BB962C8B-B14F-4D97-AF65-F5344CB8AC3E}">
        <p14:creationId xmlns:p14="http://schemas.microsoft.com/office/powerpoint/2010/main" val="91654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082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MANAGEMENT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0" y="1751527"/>
            <a:ext cx="11771291" cy="49068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software project management focuses on the four P’s: people,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product, process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project.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is not arbitrary.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 who forgets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is an intensely human endeavor will never have success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project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manager who fails to encourage comprehensive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communication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evolution of a project risks building an elegant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wrong problem.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manager who pays little attention to the process runs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risk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inserting competent technical methods and tools into a vacuum.</a:t>
            </a:r>
          </a:p>
        </p:txBody>
      </p:sp>
    </p:spTree>
    <p:extLst>
      <p:ext uri="{BB962C8B-B14F-4D97-AF65-F5344CB8AC3E}">
        <p14:creationId xmlns:p14="http://schemas.microsoft.com/office/powerpoint/2010/main" val="4286487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304" y="186227"/>
            <a:ext cx="8911687" cy="52211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249251"/>
            <a:ext cx="11590986" cy="54992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LOC-Based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26779" t="20565" r="31634" b="38530"/>
          <a:stretch/>
        </p:blipFill>
        <p:spPr>
          <a:xfrm>
            <a:off x="4657858" y="1608994"/>
            <a:ext cx="7534142" cy="45204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2410" y="6129479"/>
            <a:ext cx="552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04:Estimation table for the LOC Method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850" y="1967565"/>
            <a:ext cx="43230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review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System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that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execute on an engineering workstation and must interface with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computer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graphics peripherals including a mouse, digitizer,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resolution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display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printer.</a:t>
            </a:r>
          </a:p>
        </p:txBody>
      </p:sp>
    </p:spTree>
    <p:extLst>
      <p:ext uri="{BB962C8B-B14F-4D97-AF65-F5344CB8AC3E}">
        <p14:creationId xmlns:p14="http://schemas.microsoft.com/office/powerpoint/2010/main" val="177023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97" y="147591"/>
            <a:ext cx="8911687" cy="52211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1697" y="1313645"/>
            <a:ext cx="11857171" cy="55443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FP-Based Estimation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26779" t="54652" r="29718" b="13989"/>
          <a:stretch/>
        </p:blipFill>
        <p:spPr>
          <a:xfrm>
            <a:off x="5473523" y="2034862"/>
            <a:ext cx="6718478" cy="4185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00282" y="5939084"/>
            <a:ext cx="560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Figure04:Estimatinginformation domain values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164" y="2034862"/>
            <a:ext cx="50914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for FP-based estimation focuses on information domain values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functions. Referring to the function point calculation table presented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Figure 04,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planner estimates inputs, outputs, inquiries, files,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interfaces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CAD software.</a:t>
            </a:r>
          </a:p>
        </p:txBody>
      </p:sp>
    </p:spTree>
    <p:extLst>
      <p:ext uri="{BB962C8B-B14F-4D97-AF65-F5344CB8AC3E}">
        <p14:creationId xmlns:p14="http://schemas.microsoft.com/office/powerpoint/2010/main" val="4169985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347" y="108955"/>
            <a:ext cx="8911687" cy="80544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ESTIMATION MODELS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1819" y="1468192"/>
            <a:ext cx="11758411" cy="52545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model for computer software uses empirically derived formulas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effort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function of LOC or FP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empirical data that support most estimation models are derived from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limited sample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projects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reason, no estimation model is appropriate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classes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software and in all development environments. Therefore,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obtained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such models must be used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judiciously.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Estimation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COCOMO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Equation</a:t>
            </a:r>
          </a:p>
        </p:txBody>
      </p:sp>
    </p:spTree>
    <p:extLst>
      <p:ext uri="{BB962C8B-B14F-4D97-AF65-F5344CB8AC3E}">
        <p14:creationId xmlns:p14="http://schemas.microsoft.com/office/powerpoint/2010/main" val="618710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043" y="186229"/>
            <a:ext cx="8911687" cy="125620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ESTIMATION MODELS.</a:t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442435"/>
            <a:ext cx="11668259" cy="52417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estimation model is derived using regression analysis on data collected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past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projects. The overall structure of such models takes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(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pt-B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------------------------------------------------------------------(1)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empirically derived constants,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effort in person-months,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estimation variable (either LOC or FP). In addition to the relationship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noted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of estimation models have some form of project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 that enables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adjusted by other project characteristics (e.g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problem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complexity, staff experience, development environment). Among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LOC-oriented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models proposed in the literature are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5.2 x (KLOC)0.91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Walston-Felix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5.5 + 0.73 x (KLOC)1.16 </a:t>
            </a: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Bailey-Basili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3.2 x (KLOC)1.05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Boehm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02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71" y="108955"/>
            <a:ext cx="8911687" cy="56074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5.288 x (KLOC)1.047 Doty model for KLOC &gt; 9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FP-oriented models have also been proposed. These include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de-D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13.39 + 0.0545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FP </a:t>
            </a: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Albrecht and Gaffney model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60.62 x 7.728 x 10-8 FP3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Kemerer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585.7 + 15.12 FP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Matson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Barnett, and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Mellichamp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15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012" y="147592"/>
            <a:ext cx="8911687" cy="83120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COCOMO MODEL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442435"/>
            <a:ext cx="11539469" cy="52288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Barry Boehm [BOE81]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hierarchy of software estimation models bearing the name COCOMO,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Constructive Cost Model.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original COCOMO model became one of the most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widely used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discussed software cost estimation models in the industry.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evolved into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more comprehensive estimation model, called COCOMO II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predecessor, COCOMO II is actually a hierarchy of estimation models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address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areas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composition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design stage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Post-architecture-stage model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282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54546"/>
            <a:ext cx="8911687" cy="85000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EQUATION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3" y="1287887"/>
            <a:ext cx="11578107" cy="542200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equation [PUT92] is a dynamic multivariable model that assumes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distribution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effort over the life of a software development project.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has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been derived from productivity data collected for over 4000 contemporary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projects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Based on these data, an estimation model of the form</a:t>
            </a:r>
          </a:p>
          <a:p>
            <a:pPr marL="0" indent="0" algn="just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[LOC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B0.333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]3  (1/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(5-3)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effort in person-months or person-years</a:t>
            </a:r>
          </a:p>
          <a:p>
            <a:pPr marL="0" indent="0" algn="just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project duration in months or years</a:t>
            </a:r>
          </a:p>
          <a:p>
            <a:pPr marL="0" indent="0" algn="just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“special skills factor”16</a:t>
            </a:r>
          </a:p>
          <a:p>
            <a:pPr marL="0" indent="0" algn="just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“productivity parameter” that reflects: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process maturity and management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extent to which good software engineering practices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programming languages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62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75" y="121834"/>
            <a:ext cx="8911687" cy="58650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416676"/>
            <a:ext cx="11655380" cy="54413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state of the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skills and experience of the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The complexity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note that the software equation has two independent parameters: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an estimate of size (in LOC)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an indication of project duration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calendar months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years.</a:t>
            </a:r>
          </a:p>
        </p:txBody>
      </p:sp>
    </p:spTree>
    <p:extLst>
      <p:ext uri="{BB962C8B-B14F-4D97-AF65-F5344CB8AC3E}">
        <p14:creationId xmlns:p14="http://schemas.microsoft.com/office/powerpoint/2010/main" val="3842660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832" y="96076"/>
            <a:ext cx="8911687" cy="86983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 IDENTIFICATION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390919"/>
            <a:ext cx="11745531" cy="5228822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identification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systematic attempt to specify threats to the project plan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estimates, schedule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resource loading, etc.). By identifying known and predictable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risks,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takes a first step toward avoiding them when possible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controlling them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necessary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distinct types of risks for each of the categories that have been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here.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Product-specific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 risks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potential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to every software project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Product-specific risks can be identified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with a clear understanding of the technology,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people, 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specific to the project at hand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product-specific risks,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plan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software statement of scope are examined and an answer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is developed:</a:t>
            </a:r>
          </a:p>
        </p:txBody>
      </p:sp>
    </p:spTree>
    <p:extLst>
      <p:ext uri="{BB962C8B-B14F-4D97-AF65-F5344CB8AC3E}">
        <p14:creationId xmlns:p14="http://schemas.microsoft.com/office/powerpoint/2010/main" val="3079717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5" y="134713"/>
            <a:ext cx="9740206" cy="53498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223493"/>
            <a:ext cx="11552349" cy="563450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special characteristics of this product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threaten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project plan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?“ One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for identifying risks is to create a risk item checklist. The checklist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risk identification and focuses on some subset of known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predictable risks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following generic subcategories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Product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—risks associated with the overall size of the software to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impact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—risks associated with constraints imposed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marketplace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characteristics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—risks associated with the sophistication of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developer's ability to communicate with the customer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timely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definition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—risks associated with the degree to which the software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has been defined and is followed by the development organization.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environment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—risks associated with the availability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tools to be used to build the product.</a:t>
            </a:r>
          </a:p>
          <a:p>
            <a:pPr marL="0" indent="0" algn="just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1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286603"/>
            <a:ext cx="11052649" cy="69219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223493"/>
            <a:ext cx="11706896" cy="54735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cultivation of motivated, highly skilled software people has been discussed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1960s.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fact, the “people factor” is 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Engineering Institute has developed a people management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capability maturity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(PM-CMM), “to enhance the readiness of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undertake increasingly complex applications by helping to attract, grow,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motivate, deploy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retain the talent needed to improve their software development capability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people management maturity model defines the following key practice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areas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people: recruiting, selection, performance management, training,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compensation, career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development, organization and work design,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team/culture development.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PM-CMM is a companion to the software capability maturity model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guides organizations in the creation of a mature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8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8" y="108955"/>
            <a:ext cx="8911687" cy="560746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7" y="1468192"/>
            <a:ext cx="11384924" cy="538980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to be built—risks associated with the complexity of the system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built and the "newness" of the technology that is packaged by the system.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size and experience—risks associated with the overall technical and project experience of the software engineers who will do the work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56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921" y="270456"/>
            <a:ext cx="9688691" cy="123637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MITIGATION, MONITORING, AND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648497"/>
            <a:ext cx="11668259" cy="5035638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 risk analysis activities presented to this point have a single goal—to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team in developing a strategy for dealing with risk. An effective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must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three issues: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Risk avoidance.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Risk monitoring.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Risk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and contingency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software team adopts a proactive approach to risk, avoidance is always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best 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achieved by developing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mitigation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mitigate this risk, project management must develop a strategy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turnover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Among the possible steps to be taken are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with current staff to determine causes for turnover (e.g., poor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conditions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low pay, competitive job market).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67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9" y="141668"/>
            <a:ext cx="8911687" cy="72817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294326"/>
            <a:ext cx="11797048" cy="5563674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Mitigate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causes that are under our control before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starts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commences, assume turnover will occur and develop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continuity when people leave.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teams so that information about each development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dispersed.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standards and establish mechanisms to be sure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documents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developed in a timely manner.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reviews of all work (so that more than one person is "up to speed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”).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a backup staff member for every critical technologist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project proceeds, risk monitoring activities commence. The project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 monitors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that may provide an indication of whether the risk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becoming more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less likely. In the case of high staff turnover, the following factors can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monitored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19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091" y="90152"/>
            <a:ext cx="8911687" cy="65682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91" y="1313645"/>
            <a:ext cx="11754140" cy="5422006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attitude of team members based on project pressures.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degree to which the team has jelled.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 relationships among team members.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problems with compensation and benefits.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availability of jobs within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and outside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management and contingency planning assumes that mitigation efforts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failed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that the risk has become a reality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strategy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been followed, backup is available, information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documented,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has been dispersed across the team.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addition, the project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 may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temporarily refocus resources (and readjust the project schedule) to those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fully staffed, enabling newcomers who must be added to the team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to“get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to speed.”</a:t>
            </a:r>
          </a:p>
        </p:txBody>
      </p:sp>
    </p:spTree>
    <p:extLst>
      <p:ext uri="{BB962C8B-B14F-4D97-AF65-F5344CB8AC3E}">
        <p14:creationId xmlns:p14="http://schemas.microsoft.com/office/powerpoint/2010/main" val="7649302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072" y="134713"/>
            <a:ext cx="8911687" cy="68953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326524"/>
            <a:ext cx="11758411" cy="543488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Scheduling of a software project does not differ greatly from scheduling of any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multitask engineering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effort. Therefore, generalized project scheduling tools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applied with little modification to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evaluation and review technique (PERT) and critical path method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CPM)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project scheduling methods that can be applied to software development.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techniques are driven by information already developed in earlier project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activities: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Estimates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effort.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of the product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the appropriate process model and task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Decomposition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30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76" y="186228"/>
            <a:ext cx="8911687" cy="47059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468" y="1300766"/>
            <a:ext cx="9534144" cy="461045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PERT and CPM provide quantitative tools that allow the software planner to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critical path—the chain of tasks that determines the duration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“most likely” time estimates for individual tasks by applying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models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“boundary times” that define a time "window"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task.</a:t>
            </a:r>
          </a:p>
        </p:txBody>
      </p:sp>
    </p:spTree>
    <p:extLst>
      <p:ext uri="{BB962C8B-B14F-4D97-AF65-F5344CB8AC3E}">
        <p14:creationId xmlns:p14="http://schemas.microsoft.com/office/powerpoint/2010/main" val="895645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34" y="108955"/>
            <a:ext cx="8911687" cy="5736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58" y="1339403"/>
            <a:ext cx="10564454" cy="5396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Charts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creating a software project schedule, the planner begins with a set of tasks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breakdown structure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automated tools are used, the work breakdown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input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task network or task outline. Effort, duration, and start date are then input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tasks may be assigned to specific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individuals.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consequence of this input, a timeline chart, also called a Gantt chart, is generated.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timeline chart can be developed for the entire project. Alternatively,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charts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developed for each project function or for each individual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10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60" y="250623"/>
            <a:ext cx="8911687" cy="444836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56" t="19543" r="43324" b="18759"/>
          <a:stretch/>
        </p:blipFill>
        <p:spPr>
          <a:xfrm>
            <a:off x="2807594" y="785611"/>
            <a:ext cx="7340958" cy="4713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95104" y="5589431"/>
            <a:ext cx="4365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05:Example of time line chart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167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9" y="199107"/>
            <a:ext cx="8911687" cy="509231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1638" t="23634" r="42176" b="33417"/>
          <a:stretch/>
        </p:blipFill>
        <p:spPr>
          <a:xfrm>
            <a:off x="2704565" y="453722"/>
            <a:ext cx="7572776" cy="53417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6693" y="5898524"/>
            <a:ext cx="439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Figure06:Example of Project table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321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497" y="250623"/>
            <a:ext cx="8911687" cy="66377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3" y="1481070"/>
            <a:ext cx="11578106" cy="526746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phenomenon, variation between samples, applies to all products of human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natural creation. For example, if two “identical” circuit boards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examined closely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enough, we may observe that the copper pathways on the boards differ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geometry, placement, and thickness.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addition, the location and diameter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holes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drilled in the boards varies as well.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engineered and manufactured parts exhibit variation.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samples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be obvious without the aid of precise equipment to measure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geometry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electrical characteristics, or other attributes of the parts.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sufficiently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instruments, we will likely come to the conclusion that no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samples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any item are exactly alike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control is the heart of quality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80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3" y="186228"/>
            <a:ext cx="9572781" cy="47059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249251"/>
            <a:ext cx="11616743" cy="54735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a project can be planned, product1 objectives and scope should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established, alternative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should be considered, and technical and management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 should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identified.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information, it is impossible to define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(and accurate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estimates of the cost, an effective assessment of risk,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realistic breakdown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project tasks, or a manageable project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schedule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provides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meaningful indication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progress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developer and customer must meet to define product objectives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scope. Once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objectives and scope are understood, alternative solutions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considered.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very little detail is discussed, the alternatives enable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practitioners to select a "best" approach, given the constraints imposed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 deadlines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budgetary restrictions, personnel availability, technical interfaces,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myriad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factors.</a:t>
            </a:r>
          </a:p>
        </p:txBody>
      </p:sp>
    </p:spTree>
    <p:extLst>
      <p:ext uri="{BB962C8B-B14F-4D97-AF65-F5344CB8AC3E}">
        <p14:creationId xmlns:p14="http://schemas.microsoft.com/office/powerpoint/2010/main" val="72739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9" y="160471"/>
            <a:ext cx="8911687" cy="573625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918" y="1339403"/>
            <a:ext cx="10113694" cy="457181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 wants to minimize the variation among the products that are produced, even when doing something relatively simple like duplicating diskettes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Surely, this cannot be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problem—duplicating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diskettes is a trivial manufacturing operation, and we can guarantee that exact duplicates of the software are always created.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3829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286" y="147591"/>
            <a:ext cx="8911687" cy="74105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365161"/>
            <a:ext cx="11526591" cy="5267459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quality movement began in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1940s with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seminal work of W. Edwards Deming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had its first true test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Japan.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Deming’s ideas as a cornerstone, the Japanese developed a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systematic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the elimination of the root causes of product defects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step, called kaizen, refers to a system of continuous process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of kaizen is to develop a process (in this case, the software process) that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visible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repeatable, 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step, invoked only after kaizen has been achieved, is called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atarimae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Hinshitsu This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examines intangibles that affect the process and works to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their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on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 first two steps focus on the process, the next step, called kansei (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translated as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five senses”), concentrates on the user of the product (in this case, software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4777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9" y="121833"/>
            <a:ext cx="8911687" cy="59938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1365161"/>
            <a:ext cx="11153105" cy="549283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essence, by examining the way the user applies the product kansei leads to improvement in the product itself and, potentially, to the process that created it.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step called miryokuteki hinshitsu broadens management concern beyond the immediate product.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business-oriented step that looks for opportunity in related areas identified by observing the use of the product in the marketplace.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681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195" y="173350"/>
            <a:ext cx="8911687" cy="75392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SQA   ACTIVITIES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249250"/>
            <a:ext cx="11706895" cy="5608749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quality assurance is composed of a variety of tasks associated with two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constituencies—the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who do technical work and 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SQA group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has responsibility for quality assurance planning, oversight, record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keeping, analysis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reporting.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engineers address quality (and perform quality assurance and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control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activities) by applying solid technical methods and measures, conducting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formal technical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reviews, and performing well-planned software testing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Prepares an SQA plan for a project.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plan is developed during project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and is reviewed by all interested parties. Quality assurance activities performed by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engineering team and the SQA group are governed by the plan.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reviews to be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Standards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applicable to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Procedures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error reporting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produced by the SQA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Amount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feedback provided to the software project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18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9" y="186228"/>
            <a:ext cx="8911687" cy="47059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2" y="1313644"/>
            <a:ext cx="11882907" cy="554435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Participates in the development of the project’s software process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team selects a process for the work to 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Reviews software engineering activities to verify compliance with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defined software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SQA group identifies, documents, and tracks deviations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and verifies that corrections have been made.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Audits designated software work products to verify compliance with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defined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part of the software process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SQA group reviews selected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products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identifies, documents, and tracks deviations; verifies that corrections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made; and periodically reports the results of its work to the project manager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540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84" y="211986"/>
            <a:ext cx="9405356" cy="41907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499" y="1571223"/>
            <a:ext cx="9431113" cy="4339999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Ensures that deviations in software work and work products are documented and handled according to a documented procedure.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Deviations may be encountered in the project plan, process description, applicable standards, or technical work products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noncompliance and reports to senior management.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Noncompliance items are tracked until they are resolved.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524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680" y="160470"/>
            <a:ext cx="8911687" cy="70241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545465"/>
            <a:ext cx="11616744" cy="51773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doubt that the reliability of a computer program is an important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overall quality.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repeatedly and frequently fails to perform, 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matters little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other software quality factors are acceptable.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reliability, unlike many other quality factors, can be measured directed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estimated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historical and developmental data.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terms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"the probability of failure-free operation of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specified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for a specified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time“.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illustrate, program X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reliability of 0.96 over eight elapsed processing hours. In other words, if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X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to be executed 100 times and require eight hours of elapsed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(execution time), it is likely to operate correctly (without failure) 96 times out of 100.</a:t>
            </a:r>
          </a:p>
        </p:txBody>
      </p:sp>
    </p:spTree>
    <p:extLst>
      <p:ext uri="{BB962C8B-B14F-4D97-AF65-F5344CB8AC3E}">
        <p14:creationId xmlns:p14="http://schemas.microsoft.com/office/powerpoint/2010/main" val="1750935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18" y="186228"/>
            <a:ext cx="8911687" cy="47059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Conti…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7" y="1352282"/>
            <a:ext cx="11539471" cy="5318974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software reliability is discussed, a pivotal question arises: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meant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In the context of any discussion of software quality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reliability, failure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nonconformance to software requirements.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within 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definition, there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gradations.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only annoying or catastrophic. One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failure can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corrected within seconds while another requires weeks or even months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correct.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Complicating the issue even further, the correction of one failure may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 result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introduction of other errors that ultimately result in other failures.</a:t>
            </a:r>
          </a:p>
        </p:txBody>
      </p:sp>
    </p:spTree>
    <p:extLst>
      <p:ext uri="{BB962C8B-B14F-4D97-AF65-F5344CB8AC3E}">
        <p14:creationId xmlns:p14="http://schemas.microsoft.com/office/powerpoint/2010/main" val="2347932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074" y="160470"/>
            <a:ext cx="8911687" cy="11918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ISO 9000 QUALITY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352282"/>
            <a:ext cx="11616744" cy="550571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quality assurance system may be defined as the organizational structure,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responsibilities, procedures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processes, and resources for implementing quality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systems are created to help organizations ensure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products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services satisfy customer expectations by meeting their specifications.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systems cover a wide variety of activities encompassing a product’s entire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cycle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planning, controlling, measuring, testing and reporting,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throughout the development and manufacturing process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9000 describes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assurance elements in generic terms that can be applied to any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regardless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products or services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offered.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ISO 9000 standards have been adopted by many countries including 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Community, Canada, Mexico, the United States, Australia,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Zealand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Pacific Rim. Countries in Latin and South America have also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shown interest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698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438" y="0"/>
            <a:ext cx="9302324" cy="128089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CONFIGURATION MANAGEMENT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1545465"/>
            <a:ext cx="11694017" cy="520306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configuration management (SCM) is an umbrella activity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applied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software process. Because change can occur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time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SCM activities are developed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change,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change is being properly implemented,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Report changes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others who may have an interest</a:t>
            </a:r>
            <a:r>
              <a:rPr lang="en-US" dirty="0" smtClean="0"/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important to make a clear distinction between software support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software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management. Support is a set of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activities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occur after software has been delivered to the customer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operation.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 management is a set of tracking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activities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begin when a software engineering project begins and terminate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when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is taken out of operation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12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70" y="96076"/>
            <a:ext cx="8911687" cy="58650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442434"/>
            <a:ext cx="11500834" cy="52545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software process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the framework from which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plan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software development can be established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small number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activities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applicable to all software projects, regardless of their size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complexity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different task sets—tasks, milestones, work products,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quality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assurance points—enable the framework activities to be adapted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project and the requirements of the project team.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Finally ,umbrella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activities—such as software quality assurance, software configuration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measurement—overlay the process model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Umbrella activities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one framework activity and occur throughout the process.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212" y="186228"/>
            <a:ext cx="8911687" cy="52211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7" y="1313644"/>
            <a:ext cx="11719775" cy="5447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conduct planned and controlled software projects for one primary reason—it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known way to manage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success rate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projects has improved somewhat, our project failure rate remains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than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avoid project failure, a software project manager and the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engineers who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the product must avoid a set of common warning signs,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success factors that lead to good project management, and develop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commonsense approach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planning, monitoring and controlling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3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527" y="121834"/>
            <a:ext cx="8911687" cy="728172"/>
          </a:xfrm>
        </p:spPr>
        <p:txBody>
          <a:bodyPr>
            <a:normAutofit/>
          </a:bodyPr>
          <a:lstStyle/>
          <a:p>
            <a:pPr algn="ctr"/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AND PROJECT METRICS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275009"/>
            <a:ext cx="11655380" cy="54735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MEASURES, METRICS,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measure, measurement, and metrics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often used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interchangeably, 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important to note the subtle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either as a noun or a verb, definitions of the term can become confusing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software engineering context, a measure provides a quantitative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extent, amount, dimension, capacity, or size of some attribute of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process. Measurement is the act of determining a measure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quantitative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degree to which a system, component, or process possesses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attribute.”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Indicator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is a metric or combination of metrics that provide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insight into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software project, or the product itself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provides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insight that enables the project manager or software engineers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adjust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process, the project, or the process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 make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better.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42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587" y="237743"/>
            <a:ext cx="8911687" cy="65089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455313"/>
            <a:ext cx="11719774" cy="526745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in the physical world can be categorized in two ways: direct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(e.g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the length of a bolt) and indirect measures (e.g., the "quality" of bolts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produced, measured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counting rejects). Software metrics can be categorized similarly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measures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software engineering process include cost and effort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measures of the product include lines of code (LOC) produced, execution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speed, memory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size, and defects reported over some set period of time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Indirect measures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include functionality, quality, complexity, efficiency, reliability,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maintainability.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 smtClean="0"/>
              <a:t>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Size-Oriented Metrics.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Function-Oriented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</a:t>
            </a:r>
          </a:p>
        </p:txBody>
      </p:sp>
    </p:spTree>
    <p:extLst>
      <p:ext uri="{BB962C8B-B14F-4D97-AF65-F5344CB8AC3E}">
        <p14:creationId xmlns:p14="http://schemas.microsoft.com/office/powerpoint/2010/main" val="183305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341" y="224864"/>
            <a:ext cx="8911687" cy="6122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SIZE-ORIENTED METRICS.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91" y="1390918"/>
            <a:ext cx="11767019" cy="535761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Size-oriented software metrics are derived by normalizing quality and/or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productivity measures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considering the size of the software that has been produced. If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organization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maintains simple records, a table of size-oriented measures,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one shown in Figure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created. The table lists each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project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has been completed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few years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measures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that project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Referring to the table entry (Figure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project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alpha:12,100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of code were developed with 24 person-months of effort at a cost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$168,000.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be noted that the effort and cost recorded in the table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engineering activities (analysis,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code, and test), not just coding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Size-oriented metrics are not universally accepted as the best way to measure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software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706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423</TotalTime>
  <Words>5090</Words>
  <Application>Microsoft Office PowerPoint</Application>
  <PresentationFormat>Widescreen</PresentationFormat>
  <Paragraphs>290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Algerian</vt:lpstr>
      <vt:lpstr>Arial</vt:lpstr>
      <vt:lpstr>Calibri</vt:lpstr>
      <vt:lpstr>Century Gothic</vt:lpstr>
      <vt:lpstr>Times New Roman</vt:lpstr>
      <vt:lpstr>Wingdings</vt:lpstr>
      <vt:lpstr>Wingdings 3</vt:lpstr>
      <vt:lpstr>Wisp</vt:lpstr>
      <vt:lpstr>Project Management Concepts</vt:lpstr>
      <vt:lpstr>THE MANAGEMENT SPECTRUM</vt:lpstr>
      <vt:lpstr>Conti…</vt:lpstr>
      <vt:lpstr>Conti…</vt:lpstr>
      <vt:lpstr>Conti…</vt:lpstr>
      <vt:lpstr>Conti…</vt:lpstr>
      <vt:lpstr>PROCESS AND PROJECT METRICS</vt:lpstr>
      <vt:lpstr>SOFTWARE MEASUREMENT</vt:lpstr>
      <vt:lpstr> SIZE-ORIENTED METRICS.</vt:lpstr>
      <vt:lpstr>Conti…</vt:lpstr>
      <vt:lpstr>Conti…</vt:lpstr>
      <vt:lpstr>FUNCTION-ORIENTED METRICS</vt:lpstr>
      <vt:lpstr>Conti…</vt:lpstr>
      <vt:lpstr>Conti…</vt:lpstr>
      <vt:lpstr>PROJECT PLANNING PROCESS</vt:lpstr>
      <vt:lpstr>Conti…</vt:lpstr>
      <vt:lpstr>DECOMPOSITION TECHNIQUES</vt:lpstr>
      <vt:lpstr>SOFTWARE SIZING</vt:lpstr>
      <vt:lpstr>PROBLEM-BASED ESTIMATION</vt:lpstr>
      <vt:lpstr>Conti…</vt:lpstr>
      <vt:lpstr>Conti…</vt:lpstr>
      <vt:lpstr>EMPIRICAL ESTIMATION MODELS </vt:lpstr>
      <vt:lpstr>THE STRUCTURE OF ESTIMATION MODELS. </vt:lpstr>
      <vt:lpstr>Conti…</vt:lpstr>
      <vt:lpstr>THE COCOMO MODEL</vt:lpstr>
      <vt:lpstr>THE SOFTWARE EQUATION</vt:lpstr>
      <vt:lpstr>Conti…</vt:lpstr>
      <vt:lpstr>RISK IDENTIFICATION</vt:lpstr>
      <vt:lpstr>Conti…</vt:lpstr>
      <vt:lpstr>Conti…</vt:lpstr>
      <vt:lpstr>RISK MITIGATION, MONITORING, AND MANAGEMENT</vt:lpstr>
      <vt:lpstr>Conti…</vt:lpstr>
      <vt:lpstr>Conti…</vt:lpstr>
      <vt:lpstr>SCHEDULING</vt:lpstr>
      <vt:lpstr>Conti…</vt:lpstr>
      <vt:lpstr>Conti…</vt:lpstr>
      <vt:lpstr>Conti…</vt:lpstr>
      <vt:lpstr>Conti…</vt:lpstr>
      <vt:lpstr>QUALITY CONCEPTS</vt:lpstr>
      <vt:lpstr>Conti…</vt:lpstr>
      <vt:lpstr>THE QUALITY MOVEMENT</vt:lpstr>
      <vt:lpstr>Conti…</vt:lpstr>
      <vt:lpstr>SQA   ACTIVITIES</vt:lpstr>
      <vt:lpstr>Conti…</vt:lpstr>
      <vt:lpstr>Conti…</vt:lpstr>
      <vt:lpstr>SOFTWARE RELIABILITY</vt:lpstr>
      <vt:lpstr>Conti…</vt:lpstr>
      <vt:lpstr>THE ISO 9000 QUALITY STANDARDS</vt:lpstr>
      <vt:lpstr>SOFTWARE CONFIGURATION MANAGEMENT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Concepts</dc:title>
  <dc:creator>HP</dc:creator>
  <cp:lastModifiedBy>HP</cp:lastModifiedBy>
  <cp:revision>82</cp:revision>
  <dcterms:created xsi:type="dcterms:W3CDTF">2017-03-24T04:05:00Z</dcterms:created>
  <dcterms:modified xsi:type="dcterms:W3CDTF">2017-04-18T09:35:50Z</dcterms:modified>
</cp:coreProperties>
</file>