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8" d="100"/>
          <a:sy n="58" d="100"/>
        </p:scale>
        <p:origin x="-15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15C785C-E3A3-421F-95B1-658453B9211B}"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9262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C785C-E3A3-421F-95B1-658453B9211B}" type="slidenum">
              <a:rPr lang="en-US" smtClean="0"/>
              <a:pPr/>
              <a:t>‹#›</a:t>
            </a:fld>
            <a:endParaRPr lang="en-US"/>
          </a:p>
        </p:txBody>
      </p:sp>
    </p:spTree>
    <p:extLst>
      <p:ext uri="{BB962C8B-B14F-4D97-AF65-F5344CB8AC3E}">
        <p14:creationId xmlns="" xmlns:p14="http://schemas.microsoft.com/office/powerpoint/2010/main" val="121186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785C-E3A3-421F-95B1-658453B9211B}"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0781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785C-E3A3-421F-95B1-658453B9211B}"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6893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785C-E3A3-421F-95B1-658453B9211B}" type="slidenum">
              <a:rPr lang="en-US" smtClean="0"/>
              <a:pPr/>
              <a:t>‹#›</a:t>
            </a:fld>
            <a:endParaRPr lang="en-US"/>
          </a:p>
        </p:txBody>
      </p:sp>
    </p:spTree>
    <p:extLst>
      <p:ext uri="{BB962C8B-B14F-4D97-AF65-F5344CB8AC3E}">
        <p14:creationId xmlns="" xmlns:p14="http://schemas.microsoft.com/office/powerpoint/2010/main" val="4193412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785C-E3A3-421F-95B1-658453B9211B}"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7392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785C-E3A3-421F-95B1-658453B9211B}"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760418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785C-E3A3-421F-95B1-658453B9211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0143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785C-E3A3-421F-95B1-658453B9211B}"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4094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785C-E3A3-421F-95B1-658453B9211B}" type="slidenum">
              <a:rPr lang="en-US" smtClean="0"/>
              <a:pPr/>
              <a:t>‹#›</a:t>
            </a:fld>
            <a:endParaRPr lang="en-US"/>
          </a:p>
        </p:txBody>
      </p:sp>
    </p:spTree>
    <p:extLst>
      <p:ext uri="{BB962C8B-B14F-4D97-AF65-F5344CB8AC3E}">
        <p14:creationId xmlns="" xmlns:p14="http://schemas.microsoft.com/office/powerpoint/2010/main" val="273225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785C-E3A3-421F-95B1-658453B9211B}"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0255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C785C-E3A3-421F-95B1-658453B9211B}" type="slidenum">
              <a:rPr lang="en-US" smtClean="0"/>
              <a:pPr/>
              <a:t>‹#›</a:t>
            </a:fld>
            <a:endParaRPr lang="en-US"/>
          </a:p>
        </p:txBody>
      </p:sp>
    </p:spTree>
    <p:extLst>
      <p:ext uri="{BB962C8B-B14F-4D97-AF65-F5344CB8AC3E}">
        <p14:creationId xmlns="" xmlns:p14="http://schemas.microsoft.com/office/powerpoint/2010/main" val="406814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C785C-E3A3-421F-95B1-658453B9211B}"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0187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C785C-E3A3-421F-95B1-658453B9211B}"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128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C785C-E3A3-421F-95B1-658453B9211B}" type="slidenum">
              <a:rPr lang="en-US" smtClean="0"/>
              <a:pPr/>
              <a:t>‹#›</a:t>
            </a:fld>
            <a:endParaRPr lang="en-US"/>
          </a:p>
        </p:txBody>
      </p:sp>
    </p:spTree>
    <p:extLst>
      <p:ext uri="{BB962C8B-B14F-4D97-AF65-F5344CB8AC3E}">
        <p14:creationId xmlns="" xmlns:p14="http://schemas.microsoft.com/office/powerpoint/2010/main" val="184247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C785C-E3A3-421F-95B1-658453B9211B}"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447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ECB59-EF9E-410C-8765-1BD771DB1F43}"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C785C-E3A3-421F-95B1-658453B9211B}" type="slidenum">
              <a:rPr lang="en-US" smtClean="0"/>
              <a:pPr/>
              <a:t>‹#›</a:t>
            </a:fld>
            <a:endParaRPr lang="en-US"/>
          </a:p>
        </p:txBody>
      </p:sp>
    </p:spTree>
    <p:extLst>
      <p:ext uri="{BB962C8B-B14F-4D97-AF65-F5344CB8AC3E}">
        <p14:creationId xmlns="" xmlns:p14="http://schemas.microsoft.com/office/powerpoint/2010/main" val="277610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8ECB59-EF9E-410C-8765-1BD771DB1F43}" type="datetimeFigureOut">
              <a:rPr lang="en-US" smtClean="0"/>
              <a:pPr/>
              <a:t>11/19/2016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5C785C-E3A3-421F-95B1-658453B9211B}" type="slidenum">
              <a:rPr lang="en-US" smtClean="0"/>
              <a:pPr/>
              <a:t>‹#›</a:t>
            </a:fld>
            <a:endParaRPr lang="en-US"/>
          </a:p>
        </p:txBody>
      </p:sp>
    </p:spTree>
    <p:extLst>
      <p:ext uri="{BB962C8B-B14F-4D97-AF65-F5344CB8AC3E}">
        <p14:creationId xmlns="" xmlns:p14="http://schemas.microsoft.com/office/powerpoint/2010/main" val="38531831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Processing and Analysis of Data</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18463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982132"/>
            <a:ext cx="9954902"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2556932"/>
            <a:ext cx="10372298" cy="3611856"/>
          </a:xfrm>
        </p:spPr>
        <p:txBody>
          <a:bodyPr/>
          <a:lstStyle/>
          <a:p>
            <a:pPr algn="just"/>
            <a:r>
              <a:rPr lang="en-US" b="1" dirty="0">
                <a:latin typeface="Times New Roman" panose="02020603050405020304" pitchFamily="18" charset="0"/>
                <a:cs typeface="Times New Roman" panose="02020603050405020304" pitchFamily="18" charset="0"/>
              </a:rPr>
              <a:t>Classification according to </a:t>
            </a:r>
            <a:r>
              <a:rPr lang="en-US" b="1" dirty="0" smtClean="0">
                <a:latin typeface="Times New Roman" panose="02020603050405020304" pitchFamily="18" charset="0"/>
                <a:cs typeface="Times New Roman" panose="02020603050405020304" pitchFamily="18" charset="0"/>
              </a:rPr>
              <a:t>class intervals </a:t>
            </a:r>
            <a:r>
              <a:rPr lang="en-US" b="1" dirty="0">
                <a:latin typeface="Times New Roman" panose="02020603050405020304" pitchFamily="18" charset="0"/>
                <a:cs typeface="Times New Roman" panose="02020603050405020304" pitchFamily="18" charset="0"/>
              </a:rPr>
              <a:t>usually involves the following three main problems:</a:t>
            </a:r>
          </a:p>
          <a:p>
            <a:pPr algn="just"/>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How may classes should be there? What should be their magnitudes</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There can be no specific answer with regard to the number of classes.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decision about </a:t>
            </a:r>
            <a:r>
              <a:rPr lang="en-US" dirty="0">
                <a:latin typeface="Times New Roman" panose="02020603050405020304" pitchFamily="18" charset="0"/>
                <a:cs typeface="Times New Roman" panose="02020603050405020304" pitchFamily="18" charset="0"/>
              </a:rPr>
              <a:t>this calls for skill and experience of the researcher. However, the </a:t>
            </a:r>
            <a:r>
              <a:rPr lang="en-US" dirty="0" smtClean="0">
                <a:latin typeface="Times New Roman" panose="02020603050405020304" pitchFamily="18" charset="0"/>
                <a:cs typeface="Times New Roman" panose="02020603050405020304" pitchFamily="18" charset="0"/>
              </a:rPr>
              <a:t>objective should </a:t>
            </a:r>
            <a:r>
              <a:rPr lang="en-US" dirty="0">
                <a:latin typeface="Times New Roman" panose="02020603050405020304" pitchFamily="18" charset="0"/>
                <a:cs typeface="Times New Roman" panose="02020603050405020304" pitchFamily="18" charset="0"/>
              </a:rPr>
              <a:t>be to display the data in such a way as to make it meaningful for the analyst.</a:t>
            </a: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2578506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982132"/>
            <a:ext cx="10781730"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808" y="2556932"/>
            <a:ext cx="10563367" cy="3611856"/>
          </a:xfrm>
        </p:spPr>
        <p:txBody>
          <a:bodyPr>
            <a:normAutofit lnSpcReduction="10000"/>
          </a:bodyPr>
          <a:lstStyle/>
          <a:p>
            <a:pPr algn="just"/>
            <a:r>
              <a:rPr lang="en-US" dirty="0" smtClean="0">
                <a:latin typeface="Times New Roman" panose="02020603050405020304" pitchFamily="18" charset="0"/>
                <a:cs typeface="Times New Roman" panose="02020603050405020304" pitchFamily="18" charset="0"/>
              </a:rPr>
              <a:t>Some statisticians </a:t>
            </a:r>
            <a:r>
              <a:rPr lang="en-US" dirty="0">
                <a:latin typeface="Times New Roman" panose="02020603050405020304" pitchFamily="18" charset="0"/>
                <a:cs typeface="Times New Roman" panose="02020603050405020304" pitchFamily="18" charset="0"/>
              </a:rPr>
              <a:t>adopt the following formula, suggested by H.A. </a:t>
            </a:r>
            <a:r>
              <a:rPr lang="en-US" dirty="0" err="1">
                <a:latin typeface="Times New Roman" panose="02020603050405020304" pitchFamily="18" charset="0"/>
                <a:cs typeface="Times New Roman" panose="02020603050405020304" pitchFamily="18" charset="0"/>
              </a:rPr>
              <a:t>Sturges</a:t>
            </a:r>
            <a:r>
              <a:rPr lang="en-US" dirty="0">
                <a:latin typeface="Times New Roman" panose="02020603050405020304" pitchFamily="18" charset="0"/>
                <a:cs typeface="Times New Roman" panose="02020603050405020304" pitchFamily="18" charset="0"/>
              </a:rPr>
              <a:t>, determining </a:t>
            </a:r>
            <a:r>
              <a:rPr lang="en-US" dirty="0" smtClean="0">
                <a:latin typeface="Times New Roman" panose="02020603050405020304" pitchFamily="18" charset="0"/>
                <a:cs typeface="Times New Roman" panose="02020603050405020304" pitchFamily="18" charset="0"/>
              </a:rPr>
              <a:t>the size </a:t>
            </a:r>
            <a:r>
              <a:rPr lang="en-US" dirty="0">
                <a:latin typeface="Times New Roman" panose="02020603050405020304" pitchFamily="18" charset="0"/>
                <a:cs typeface="Times New Roman" panose="02020603050405020304" pitchFamily="18" charset="0"/>
              </a:rPr>
              <a:t>of class interval:</a:t>
            </a:r>
          </a:p>
          <a:p>
            <a:pPr algn="just"/>
            <a:r>
              <a:rPr lang="pt-BR" i="1" dirty="0">
                <a:latin typeface="Times New Roman" panose="02020603050405020304" pitchFamily="18" charset="0"/>
                <a:cs typeface="Times New Roman" panose="02020603050405020304" pitchFamily="18" charset="0"/>
              </a:rPr>
              <a:t>i </a:t>
            </a:r>
            <a:r>
              <a:rPr lang="pt-BR" dirty="0">
                <a:latin typeface="Times New Roman" panose="02020603050405020304" pitchFamily="18" charset="0"/>
                <a:cs typeface="Times New Roman" panose="02020603050405020304" pitchFamily="18" charset="0"/>
              </a:rPr>
              <a:t>= </a:t>
            </a:r>
            <a:r>
              <a:rPr lang="pt-BR" i="1" dirty="0">
                <a:latin typeface="Times New Roman" panose="02020603050405020304" pitchFamily="18" charset="0"/>
                <a:cs typeface="Times New Roman" panose="02020603050405020304" pitchFamily="18" charset="0"/>
              </a:rPr>
              <a:t>R</a:t>
            </a:r>
            <a:r>
              <a:rPr lang="pt-BR" dirty="0">
                <a:latin typeface="Times New Roman" panose="02020603050405020304" pitchFamily="18" charset="0"/>
                <a:cs typeface="Times New Roman" panose="02020603050405020304" pitchFamily="18" charset="0"/>
              </a:rPr>
              <a:t>/(1 + 3.3 log </a:t>
            </a:r>
            <a:r>
              <a:rPr lang="pt-BR" i="1" dirty="0">
                <a:latin typeface="Times New Roman" panose="02020603050405020304" pitchFamily="18" charset="0"/>
                <a:cs typeface="Times New Roman" panose="02020603050405020304" pitchFamily="18" charset="0"/>
              </a:rPr>
              <a:t>N</a:t>
            </a:r>
            <a:r>
              <a:rPr lang="pt-BR"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where</a:t>
            </a:r>
          </a:p>
          <a:p>
            <a:pPr algn="just"/>
            <a:r>
              <a:rPr lang="en-US" i="1" dirty="0" err="1">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size of class interval;</a:t>
            </a:r>
          </a:p>
          <a:p>
            <a:pPr algn="just"/>
            <a:r>
              <a:rPr lang="en-US" i="1" dirty="0">
                <a:latin typeface="Times New Roman" panose="02020603050405020304" pitchFamily="18" charset="0"/>
                <a:cs typeface="Times New Roman" panose="02020603050405020304" pitchFamily="18" charset="0"/>
              </a:rPr>
              <a:t>R </a:t>
            </a:r>
            <a:r>
              <a:rPr lang="en-US" dirty="0">
                <a:latin typeface="Times New Roman" panose="02020603050405020304" pitchFamily="18" charset="0"/>
                <a:cs typeface="Times New Roman" panose="02020603050405020304" pitchFamily="18" charset="0"/>
              </a:rPr>
              <a:t>= Range (i.e., difference between the values of the largest item and smallest </a:t>
            </a:r>
            <a:r>
              <a:rPr lang="en-US" dirty="0" smtClean="0">
                <a:latin typeface="Times New Roman" panose="02020603050405020304" pitchFamily="18" charset="0"/>
                <a:cs typeface="Times New Roman" panose="02020603050405020304" pitchFamily="18" charset="0"/>
              </a:rPr>
              <a:t>item among </a:t>
            </a:r>
            <a:r>
              <a:rPr lang="en-US" dirty="0">
                <a:latin typeface="Times New Roman" panose="02020603050405020304" pitchFamily="18" charset="0"/>
                <a:cs typeface="Times New Roman" panose="02020603050405020304" pitchFamily="18" charset="0"/>
              </a:rPr>
              <a:t>the given items);</a:t>
            </a:r>
          </a:p>
          <a:p>
            <a:pPr algn="just"/>
            <a:r>
              <a:rPr lang="en-US" i="1" dirty="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 Number of items to be grouped.</a:t>
            </a:r>
          </a:p>
        </p:txBody>
      </p:sp>
    </p:spTree>
    <p:extLst>
      <p:ext uri="{BB962C8B-B14F-4D97-AF65-F5344CB8AC3E}">
        <p14:creationId xmlns="" xmlns:p14="http://schemas.microsoft.com/office/powerpoint/2010/main" val="3946864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5" y="982132"/>
            <a:ext cx="10918209"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2513" y="2556931"/>
            <a:ext cx="10399594" cy="3666447"/>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It should also be kept in mind that in case one or two or very few items have very high or </a:t>
            </a:r>
            <a:r>
              <a:rPr lang="en-US" dirty="0" smtClean="0">
                <a:latin typeface="Times New Roman" panose="02020603050405020304" pitchFamily="18" charset="0"/>
                <a:cs typeface="Times New Roman" panose="02020603050405020304" pitchFamily="18" charset="0"/>
              </a:rPr>
              <a:t>very low </a:t>
            </a:r>
            <a:r>
              <a:rPr lang="en-US" dirty="0">
                <a:latin typeface="Times New Roman" panose="02020603050405020304" pitchFamily="18" charset="0"/>
                <a:cs typeface="Times New Roman" panose="02020603050405020304" pitchFamily="18" charset="0"/>
              </a:rPr>
              <a:t>values, one may use what are known as open-ended intervals in the overall frequency distribution</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It should also be kept in mind that in case one or two or very few items have very high or </a:t>
            </a:r>
            <a:r>
              <a:rPr lang="en-US" dirty="0" smtClean="0">
                <a:latin typeface="Times New Roman" panose="02020603050405020304" pitchFamily="18" charset="0"/>
                <a:cs typeface="Times New Roman" panose="02020603050405020304" pitchFamily="18" charset="0"/>
              </a:rPr>
              <a:t>very low </a:t>
            </a:r>
            <a:r>
              <a:rPr lang="en-US" dirty="0">
                <a:latin typeface="Times New Roman" panose="02020603050405020304" pitchFamily="18" charset="0"/>
                <a:cs typeface="Times New Roman" panose="02020603050405020304" pitchFamily="18" charset="0"/>
              </a:rPr>
              <a:t>values, one may use what are known as open-ended intervals in the overall frequency distribution</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Consistent with this, the class limits should be located at multiples of 2, 5, 10, 20, </a:t>
            </a:r>
            <a:r>
              <a:rPr lang="en-US" dirty="0" smtClean="0">
                <a:latin typeface="Times New Roman" panose="02020603050405020304" pitchFamily="18" charset="0"/>
                <a:cs typeface="Times New Roman" panose="02020603050405020304" pitchFamily="18" charset="0"/>
              </a:rPr>
              <a:t>100 and </a:t>
            </a:r>
            <a:r>
              <a:rPr lang="en-US" dirty="0">
                <a:latin typeface="Times New Roman" panose="02020603050405020304" pitchFamily="18" charset="0"/>
                <a:cs typeface="Times New Roman" panose="02020603050405020304" pitchFamily="18" charset="0"/>
              </a:rPr>
              <a:t>such other figures. Class limits may generally be stated in any of the </a:t>
            </a:r>
            <a:r>
              <a:rPr lang="en-US" dirty="0" smtClean="0">
                <a:latin typeface="Times New Roman" panose="02020603050405020304" pitchFamily="18" charset="0"/>
                <a:cs typeface="Times New Roman" panose="02020603050405020304" pitchFamily="18" charset="0"/>
              </a:rPr>
              <a:t>following forms</a:t>
            </a:r>
            <a:r>
              <a:rPr lang="en-US" dirty="0">
                <a:latin typeface="Times New Roman" panose="02020603050405020304" pitchFamily="18" charset="0"/>
                <a:cs typeface="Times New Roman" panose="02020603050405020304" pitchFamily="18" charset="0"/>
              </a:rPr>
              <a:t>:</a:t>
            </a:r>
          </a:p>
          <a:p>
            <a:pPr algn="just"/>
            <a:endParaRPr lang="en-US" dirty="0" smtClean="0"/>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97803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21" y="982132"/>
            <a:ext cx="10672551"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2556931"/>
            <a:ext cx="10317707" cy="3693743"/>
          </a:xfrm>
        </p:spPr>
        <p:txBody>
          <a:bodyPr>
            <a:noAutofit/>
          </a:bodyPr>
          <a:lstStyle/>
          <a:p>
            <a:r>
              <a:rPr lang="en-US" i="1" dirty="0" smtClean="0">
                <a:latin typeface="Times New Roman" panose="02020603050405020304" pitchFamily="18" charset="0"/>
                <a:cs typeface="Times New Roman" panose="02020603050405020304" pitchFamily="18" charset="0"/>
              </a:rPr>
              <a:t>Exclusive </a:t>
            </a:r>
            <a:r>
              <a:rPr lang="en-US" i="1" dirty="0">
                <a:latin typeface="Times New Roman" panose="02020603050405020304" pitchFamily="18" charset="0"/>
                <a:cs typeface="Times New Roman" panose="02020603050405020304" pitchFamily="18" charset="0"/>
              </a:rPr>
              <a:t>type class intervals: </a:t>
            </a:r>
            <a:r>
              <a:rPr lang="en-US" dirty="0">
                <a:latin typeface="Times New Roman" panose="02020603050405020304" pitchFamily="18" charset="0"/>
                <a:cs typeface="Times New Roman" panose="02020603050405020304" pitchFamily="18" charset="0"/>
              </a:rPr>
              <a:t>They are usually stated as follows:</a:t>
            </a:r>
          </a:p>
          <a:p>
            <a:pPr marL="0" indent="0">
              <a:buNone/>
            </a:pPr>
            <a:r>
              <a:rPr lang="en-US" dirty="0" smtClean="0">
                <a:latin typeface="Times New Roman" panose="02020603050405020304" pitchFamily="18" charset="0"/>
                <a:cs typeface="Times New Roman" panose="02020603050405020304" pitchFamily="18" charset="0"/>
              </a:rPr>
              <a:t>        10–20</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20–30</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30–40</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40–50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72451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70" y="982132"/>
            <a:ext cx="10105028"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1570" y="2456596"/>
            <a:ext cx="10617959" cy="3821373"/>
          </a:xfrm>
        </p:spPr>
        <p:txBody>
          <a:bodyPr>
            <a:normAutofit fontScale="92500" lnSpcReduction="20000"/>
          </a:bodyPr>
          <a:lstStyle/>
          <a:p>
            <a:pPr algn="just"/>
            <a:r>
              <a:rPr lang="en-US" sz="2600" dirty="0">
                <a:latin typeface="Times New Roman" panose="02020603050405020304" pitchFamily="18" charset="0"/>
                <a:cs typeface="Times New Roman" panose="02020603050405020304" pitchFamily="18" charset="0"/>
              </a:rPr>
              <a:t>The above intervals should be read as under:</a:t>
            </a:r>
          </a:p>
          <a:p>
            <a:pPr marL="0" indent="0" algn="just">
              <a:buNone/>
            </a:pPr>
            <a:r>
              <a:rPr lang="en-US" sz="2600" dirty="0">
                <a:latin typeface="Times New Roman" panose="02020603050405020304" pitchFamily="18" charset="0"/>
                <a:cs typeface="Times New Roman" panose="02020603050405020304" pitchFamily="18" charset="0"/>
              </a:rPr>
              <a:t>        10 and under 20</a:t>
            </a:r>
          </a:p>
          <a:p>
            <a:pPr marL="0" indent="0" algn="just">
              <a:buNone/>
            </a:pPr>
            <a:r>
              <a:rPr lang="en-US" sz="2600" dirty="0">
                <a:latin typeface="Times New Roman" panose="02020603050405020304" pitchFamily="18" charset="0"/>
                <a:cs typeface="Times New Roman" panose="02020603050405020304" pitchFamily="18" charset="0"/>
              </a:rPr>
              <a:t>        20 and under 30</a:t>
            </a:r>
          </a:p>
          <a:p>
            <a:pPr marL="0" indent="0" algn="just">
              <a:buNone/>
            </a:pPr>
            <a:r>
              <a:rPr lang="en-US" sz="2600" dirty="0">
                <a:latin typeface="Times New Roman" panose="02020603050405020304" pitchFamily="18" charset="0"/>
                <a:cs typeface="Times New Roman" panose="02020603050405020304" pitchFamily="18" charset="0"/>
              </a:rPr>
              <a:t>        30 and under 40</a:t>
            </a:r>
          </a:p>
          <a:p>
            <a:pPr marL="0" indent="0" algn="just">
              <a:buNone/>
            </a:pPr>
            <a:r>
              <a:rPr lang="en-US" sz="2600" dirty="0">
                <a:latin typeface="Times New Roman" panose="02020603050405020304" pitchFamily="18" charset="0"/>
                <a:cs typeface="Times New Roman" panose="02020603050405020304" pitchFamily="18" charset="0"/>
              </a:rPr>
              <a:t>       40 and under 50</a:t>
            </a:r>
          </a:p>
          <a:p>
            <a:pPr algn="just"/>
            <a:r>
              <a:rPr lang="en-US" sz="2600" dirty="0">
                <a:latin typeface="Times New Roman" panose="02020603050405020304" pitchFamily="18" charset="0"/>
                <a:cs typeface="Times New Roman" panose="02020603050405020304" pitchFamily="18" charset="0"/>
              </a:rPr>
              <a:t>Thus, under the exclusive type class intervals, the items whose values are equal to the upper limit of a class are grouped in the next higher class. For example, an item whose value is exactly 30 would be put in 30–40 class interval and not in 20–30 class interval.</a:t>
            </a:r>
          </a:p>
          <a:p>
            <a:endParaRPr lang="en-US" dirty="0"/>
          </a:p>
        </p:txBody>
      </p:sp>
    </p:spTree>
    <p:extLst>
      <p:ext uri="{BB962C8B-B14F-4D97-AF65-F5344CB8AC3E}">
        <p14:creationId xmlns="" xmlns:p14="http://schemas.microsoft.com/office/powerpoint/2010/main" val="3258157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5" y="982132"/>
            <a:ext cx="10672549"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8990" y="2556932"/>
            <a:ext cx="10399593" cy="3639152"/>
          </a:xfrm>
        </p:spPr>
        <p:txBody>
          <a:bodyPr>
            <a:noAutofit/>
          </a:bodyPr>
          <a:lstStyle/>
          <a:p>
            <a:pPr algn="just"/>
            <a:r>
              <a:rPr lang="en-US" i="1" dirty="0">
                <a:latin typeface="Times New Roman" panose="02020603050405020304" pitchFamily="18" charset="0"/>
                <a:cs typeface="Times New Roman" panose="02020603050405020304" pitchFamily="18" charset="0"/>
              </a:rPr>
              <a:t>Inclusive type class intervals: </a:t>
            </a:r>
            <a:r>
              <a:rPr lang="en-US" dirty="0">
                <a:latin typeface="Times New Roman" panose="02020603050405020304" pitchFamily="18" charset="0"/>
                <a:cs typeface="Times New Roman" panose="02020603050405020304" pitchFamily="18" charset="0"/>
              </a:rPr>
              <a:t>They are usually stated as follows:</a:t>
            </a:r>
          </a:p>
          <a:p>
            <a:pPr marL="0" indent="0" algn="just">
              <a:buNone/>
            </a:pPr>
            <a:r>
              <a:rPr lang="en-US" dirty="0" smtClean="0">
                <a:latin typeface="Times New Roman" panose="02020603050405020304" pitchFamily="18" charset="0"/>
                <a:cs typeface="Times New Roman" panose="02020603050405020304" pitchFamily="18" charset="0"/>
              </a:rPr>
              <a:t>     11–20</a:t>
            </a: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21–30</a:t>
            </a: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31–40</a:t>
            </a: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     41–50</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 inclusive type class intervals the upper limit of a class interval is also included in </a:t>
            </a:r>
            <a:r>
              <a:rPr lang="en-US" dirty="0" smtClean="0">
                <a:latin typeface="Times New Roman" panose="02020603050405020304" pitchFamily="18" charset="0"/>
                <a:cs typeface="Times New Roman" panose="02020603050405020304" pitchFamily="18" charset="0"/>
              </a:rPr>
              <a:t>the concerning class interval. Thus, an item whose value is 20 will be put in 11–20 class interval. </a:t>
            </a:r>
          </a:p>
        </p:txBody>
      </p:sp>
    </p:spTree>
    <p:extLst>
      <p:ext uri="{BB962C8B-B14F-4D97-AF65-F5344CB8AC3E}">
        <p14:creationId xmlns="" xmlns:p14="http://schemas.microsoft.com/office/powerpoint/2010/main" val="1346614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982132"/>
            <a:ext cx="10836322"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8048" y="2556931"/>
            <a:ext cx="10399594" cy="3584561"/>
          </a:xfrm>
        </p:spPr>
        <p:txBody>
          <a:bodyPr>
            <a:normAutofit fontScale="92500" lnSpcReduction="10000"/>
          </a:bodyPr>
          <a:lstStyle/>
          <a:p>
            <a:pPr algn="just"/>
            <a:r>
              <a:rPr lang="en-US" sz="2600" dirty="0">
                <a:latin typeface="Times New Roman" panose="02020603050405020304" pitchFamily="18" charset="0"/>
                <a:cs typeface="Times New Roman" panose="02020603050405020304" pitchFamily="18" charset="0"/>
              </a:rPr>
              <a:t>The stated upper limit of the class interval 11–20 is 20 but the real limit is 20.99999 and as such 11–20 class interval really means 11 and under 21.</a:t>
            </a:r>
          </a:p>
          <a:p>
            <a:pPr algn="just"/>
            <a:r>
              <a:rPr lang="en-US" sz="2600" dirty="0">
                <a:latin typeface="Times New Roman" panose="02020603050405020304" pitchFamily="18" charset="0"/>
                <a:cs typeface="Times New Roman" panose="02020603050405020304" pitchFamily="18" charset="0"/>
              </a:rPr>
              <a:t>(iii) How to determine the frequency of each class?</a:t>
            </a:r>
          </a:p>
          <a:p>
            <a:pPr algn="just"/>
            <a:r>
              <a:rPr lang="en-US" sz="2600" dirty="0" smtClean="0">
                <a:latin typeface="Times New Roman" panose="02020603050405020304" pitchFamily="18" charset="0"/>
                <a:cs typeface="Times New Roman" panose="02020603050405020304" pitchFamily="18" charset="0"/>
              </a:rPr>
              <a:t>This can be done either by tally sheets or by mechanical aids. Under the technique of tally sheet, the class-groups are written on a sheet of paper (commonly known as the tally sheet) and for each item a stroke (usually a small vertical line) is marked against the class group in which it falls.</a:t>
            </a:r>
          </a:p>
          <a:p>
            <a:pPr algn="just"/>
            <a:r>
              <a:rPr lang="en-US" sz="2600" dirty="0">
                <a:latin typeface="Times New Roman" panose="02020603050405020304" pitchFamily="18" charset="0"/>
                <a:cs typeface="Times New Roman" panose="02020603050405020304" pitchFamily="18" charset="0"/>
              </a:rPr>
              <a:t>All this facilitates the counting of items in each one of the </a:t>
            </a:r>
            <a:r>
              <a:rPr lang="en-US" sz="2600" dirty="0" smtClean="0">
                <a:latin typeface="Times New Roman" panose="02020603050405020304" pitchFamily="18" charset="0"/>
                <a:cs typeface="Times New Roman" panose="02020603050405020304" pitchFamily="18" charset="0"/>
              </a:rPr>
              <a:t>class groups</a:t>
            </a:r>
            <a:r>
              <a:rPr lang="en-US" sz="2600" dirty="0">
                <a:latin typeface="Times New Roman" panose="02020603050405020304" pitchFamily="18" charset="0"/>
                <a:cs typeface="Times New Roman" panose="02020603050405020304" pitchFamily="18" charset="0"/>
              </a:rPr>
              <a:t>. An illustrative tally sheet can be shown as under:</a:t>
            </a:r>
            <a:endParaRPr lang="en-US" sz="2600"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9484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7" y="982132"/>
            <a:ext cx="10781731"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29726" t="38915" r="12920" b="24886"/>
          <a:stretch/>
        </p:blipFill>
        <p:spPr>
          <a:xfrm>
            <a:off x="3043451" y="3266702"/>
            <a:ext cx="5977719" cy="2918684"/>
          </a:xfrm>
          <a:prstGeom prst="rect">
            <a:avLst/>
          </a:prstGeom>
        </p:spPr>
      </p:pic>
      <p:sp>
        <p:nvSpPr>
          <p:cNvPr id="5" name="TextBox 4"/>
          <p:cNvSpPr txBox="1"/>
          <p:nvPr/>
        </p:nvSpPr>
        <p:spPr>
          <a:xfrm>
            <a:off x="2426907" y="2502569"/>
            <a:ext cx="6578221" cy="646331"/>
          </a:xfrm>
          <a:prstGeom prst="rect">
            <a:avLst/>
          </a:prstGeom>
          <a:noFill/>
        </p:spPr>
        <p:txBody>
          <a:bodyPr wrap="square" rtlCol="0">
            <a:spAutoFit/>
          </a:bodyPr>
          <a:lstStyle/>
          <a:p>
            <a:pPr algn="ctr"/>
            <a:r>
              <a:rPr lang="en-US" b="1" dirty="0" smtClean="0"/>
              <a:t>Table01:</a:t>
            </a:r>
            <a:r>
              <a:rPr lang="en-US" b="1" dirty="0"/>
              <a:t>An Illustrative Tally Sheet for Determining the Number</a:t>
            </a:r>
          </a:p>
          <a:p>
            <a:pPr algn="ctr"/>
            <a:r>
              <a:rPr lang="en-US" b="1" dirty="0"/>
              <a:t>of 70 Families in Different Income Groups</a:t>
            </a:r>
          </a:p>
        </p:txBody>
      </p:sp>
    </p:spTree>
    <p:extLst>
      <p:ext uri="{BB962C8B-B14F-4D97-AF65-F5344CB8AC3E}">
        <p14:creationId xmlns="" xmlns:p14="http://schemas.microsoft.com/office/powerpoint/2010/main" val="1429400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66" y="982132"/>
            <a:ext cx="10077732"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8866" y="2556931"/>
            <a:ext cx="10569051" cy="3693743"/>
          </a:xfrm>
        </p:spPr>
        <p:txBody>
          <a:bodyPr/>
          <a:lstStyle/>
          <a:p>
            <a:pPr algn="just">
              <a:lnSpc>
                <a:spcPct val="150000"/>
              </a:lnSpc>
            </a:pPr>
            <a:r>
              <a:rPr lang="en-US" dirty="0">
                <a:latin typeface="Times New Roman" panose="02020603050405020304" pitchFamily="18" charset="0"/>
                <a:cs typeface="Times New Roman" panose="02020603050405020304" pitchFamily="18" charset="0"/>
              </a:rPr>
              <a:t>Alternatively, class frequencies can be determined, specially in case of large inquires and </a:t>
            </a:r>
            <a:r>
              <a:rPr lang="en-US" dirty="0" smtClean="0">
                <a:latin typeface="Times New Roman" panose="02020603050405020304" pitchFamily="18" charset="0"/>
                <a:cs typeface="Times New Roman" panose="02020603050405020304" pitchFamily="18" charset="0"/>
              </a:rPr>
              <a:t>surveys, by </a:t>
            </a:r>
            <a:r>
              <a:rPr lang="en-US" dirty="0">
                <a:latin typeface="Times New Roman" panose="02020603050405020304" pitchFamily="18" charset="0"/>
                <a:cs typeface="Times New Roman" panose="02020603050405020304" pitchFamily="18" charset="0"/>
              </a:rPr>
              <a:t>mechanical aids i.e., with the help of machines viz., sorting machines that are available for </a:t>
            </a:r>
            <a:r>
              <a:rPr lang="en-US" dirty="0" smtClean="0">
                <a:latin typeface="Times New Roman" panose="02020603050405020304" pitchFamily="18" charset="0"/>
                <a:cs typeface="Times New Roman" panose="02020603050405020304" pitchFamily="18" charset="0"/>
              </a:rPr>
              <a:t>the purpose.</a:t>
            </a:r>
          </a:p>
          <a:p>
            <a:pPr algn="just">
              <a:lnSpc>
                <a:spcPct val="150000"/>
              </a:lnSpc>
            </a:pPr>
            <a:r>
              <a:rPr lang="en-US" dirty="0">
                <a:latin typeface="Times New Roman" panose="02020603050405020304" pitchFamily="18" charset="0"/>
                <a:cs typeface="Times New Roman" panose="02020603050405020304" pitchFamily="18" charset="0"/>
              </a:rPr>
              <a:t>Some machines are hand operated, whereas other work with electricity. There are </a:t>
            </a:r>
            <a:r>
              <a:rPr lang="en-US" dirty="0" smtClean="0">
                <a:latin typeface="Times New Roman" panose="02020603050405020304" pitchFamily="18" charset="0"/>
                <a:cs typeface="Times New Roman" panose="02020603050405020304" pitchFamily="18" charset="0"/>
              </a:rPr>
              <a:t>machines </a:t>
            </a:r>
            <a:r>
              <a:rPr lang="en-US" dirty="0">
                <a:latin typeface="Times New Roman" panose="02020603050405020304" pitchFamily="18" charset="0"/>
                <a:cs typeface="Times New Roman" panose="02020603050405020304" pitchFamily="18" charset="0"/>
              </a:rPr>
              <a:t>which can sort out cards at a speed of something like 25000 cards per hour. This method is fast </a:t>
            </a:r>
            <a:r>
              <a:rPr lang="en-US" dirty="0" smtClean="0">
                <a:latin typeface="Times New Roman" panose="02020603050405020304" pitchFamily="18" charset="0"/>
                <a:cs typeface="Times New Roman" panose="02020603050405020304" pitchFamily="18" charset="0"/>
              </a:rPr>
              <a:t>but expensive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194751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2" y="705854"/>
            <a:ext cx="10046366" cy="1556083"/>
          </a:xfrm>
        </p:spPr>
        <p:txBody>
          <a:bodyPr/>
          <a:lstStyle/>
          <a:p>
            <a:pPr algn="l"/>
            <a:r>
              <a:rPr lang="en-US" sz="3200" dirty="0" smtClean="0">
                <a:latin typeface="Times New Roman" pitchFamily="18" charset="0"/>
                <a:cs typeface="Times New Roman" pitchFamily="18" charset="0"/>
              </a:rPr>
              <a:t>Conti</a:t>
            </a:r>
            <a:r>
              <a:rPr lang="en-US" dirty="0" smtClean="0"/>
              <a:t>…</a:t>
            </a:r>
            <a:endParaRPr lang="en-US" dirty="0"/>
          </a:p>
        </p:txBody>
      </p:sp>
      <p:sp>
        <p:nvSpPr>
          <p:cNvPr id="3" name="Content Placeholder 2"/>
          <p:cNvSpPr>
            <a:spLocks noGrp="1"/>
          </p:cNvSpPr>
          <p:nvPr>
            <p:ph idx="1"/>
          </p:nvPr>
        </p:nvSpPr>
        <p:spPr>
          <a:xfrm>
            <a:off x="882316" y="2556931"/>
            <a:ext cx="10347158" cy="3635321"/>
          </a:xfrm>
        </p:spPr>
        <p:txBody>
          <a:bodyPr>
            <a:normAutofit/>
          </a:bodyPr>
          <a:lstStyle/>
          <a:p>
            <a:pPr algn="just"/>
            <a:r>
              <a:rPr lang="en-US" b="1" dirty="0" smtClean="0">
                <a:latin typeface="Times New Roman" pitchFamily="18" charset="0"/>
                <a:cs typeface="Times New Roman" pitchFamily="18" charset="0"/>
              </a:rPr>
              <a:t>Tabulation: </a:t>
            </a:r>
            <a:r>
              <a:rPr lang="en-US" dirty="0" smtClean="0">
                <a:latin typeface="Times New Roman" pitchFamily="18" charset="0"/>
                <a:cs typeface="Times New Roman" pitchFamily="18" charset="0"/>
              </a:rPr>
              <a:t>When a mass of data has been assembled, it becomes necessary for the researcher to arrange the same in some kind of concise and logical order. This procedure is referred to as tabulation. </a:t>
            </a:r>
          </a:p>
          <a:p>
            <a:pPr algn="just"/>
            <a:r>
              <a:rPr lang="en-US" dirty="0" smtClean="0">
                <a:latin typeface="Times New Roman" pitchFamily="18" charset="0"/>
                <a:cs typeface="Times New Roman" pitchFamily="18" charset="0"/>
              </a:rPr>
              <a:t>Thus, tabulation is the process of summarising raw data and displaying the same in compact form (i.e., in the form of statistical tables) for further analysis. </a:t>
            </a:r>
          </a:p>
          <a:p>
            <a:pPr algn="just"/>
            <a:r>
              <a:rPr lang="en-US" dirty="0" smtClean="0">
                <a:latin typeface="Times New Roman" pitchFamily="18" charset="0"/>
                <a:cs typeface="Times New Roman" pitchFamily="18" charset="0"/>
              </a:rPr>
              <a:t>In a broader sense, tabulation is an orderly arrangement of data in columns and rows.</a:t>
            </a:r>
          </a:p>
          <a:p>
            <a:pPr algn="just"/>
            <a:endParaRPr lang="en-US" b="1" dirty="0" smtClean="0">
              <a:latin typeface="Times New Roman" pitchFamily="18" charset="0"/>
              <a:cs typeface="Times New Roman" pitchFamily="18" charset="0"/>
            </a:endParaRPr>
          </a:p>
          <a:p>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68991"/>
            <a:ext cx="9601196" cy="818865"/>
          </a:xfrm>
        </p:spPr>
        <p:txBody>
          <a:bodyPr>
            <a:normAutofit/>
          </a:bodyPr>
          <a:lstStyle/>
          <a:p>
            <a:r>
              <a:rPr lang="en-US" sz="3600" b="1" dirty="0" smtClean="0">
                <a:latin typeface="Times New Roman" panose="02020603050405020304" pitchFamily="18" charset="0"/>
                <a:cs typeface="Times New Roman" panose="02020603050405020304" pitchFamily="18" charset="0"/>
              </a:rPr>
              <a:t>Processing and Analysis of Data</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6287" y="2483893"/>
            <a:ext cx="10372298" cy="3739486"/>
          </a:xfrm>
        </p:spPr>
        <p:txBody>
          <a:bodyPr>
            <a:normAutofit fontScale="92500"/>
          </a:bodyPr>
          <a:lstStyle/>
          <a:p>
            <a:pPr algn="just"/>
            <a:r>
              <a:rPr lang="en-US" sz="2600" dirty="0">
                <a:latin typeface="Times New Roman" panose="02020603050405020304" pitchFamily="18" charset="0"/>
                <a:cs typeface="Times New Roman" panose="02020603050405020304" pitchFamily="18" charset="0"/>
              </a:rPr>
              <a:t>The data, after collection, has to be processed and </a:t>
            </a:r>
            <a:r>
              <a:rPr lang="en-US" sz="2600" dirty="0" smtClean="0">
                <a:latin typeface="Times New Roman" panose="02020603050405020304" pitchFamily="18" charset="0"/>
                <a:cs typeface="Times New Roman" panose="02020603050405020304" pitchFamily="18" charset="0"/>
              </a:rPr>
              <a:t>analyzed </a:t>
            </a:r>
            <a:r>
              <a:rPr lang="en-US" sz="2600" dirty="0">
                <a:latin typeface="Times New Roman" panose="02020603050405020304" pitchFamily="18" charset="0"/>
                <a:cs typeface="Times New Roman" panose="02020603050405020304" pitchFamily="18" charset="0"/>
              </a:rPr>
              <a:t>in accordance with the outline laid </a:t>
            </a:r>
            <a:r>
              <a:rPr lang="en-US" sz="2600" dirty="0" smtClean="0">
                <a:latin typeface="Times New Roman" panose="02020603050405020304" pitchFamily="18" charset="0"/>
                <a:cs typeface="Times New Roman" panose="02020603050405020304" pitchFamily="18" charset="0"/>
              </a:rPr>
              <a:t>down for </a:t>
            </a:r>
            <a:r>
              <a:rPr lang="en-US" sz="2600" dirty="0">
                <a:latin typeface="Times New Roman" panose="02020603050405020304" pitchFamily="18" charset="0"/>
                <a:cs typeface="Times New Roman" panose="02020603050405020304" pitchFamily="18" charset="0"/>
              </a:rPr>
              <a:t>the purpose at the time of developing the research plan. </a:t>
            </a:r>
            <a:endParaRPr lang="en-US" sz="2600"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This </a:t>
            </a:r>
            <a:r>
              <a:rPr lang="en-US" sz="2600" dirty="0">
                <a:latin typeface="Times New Roman" panose="02020603050405020304" pitchFamily="18" charset="0"/>
                <a:cs typeface="Times New Roman" panose="02020603050405020304" pitchFamily="18" charset="0"/>
              </a:rPr>
              <a:t>is essential for a scientific study </a:t>
            </a:r>
            <a:r>
              <a:rPr lang="en-US" sz="2600" dirty="0" smtClean="0">
                <a:latin typeface="Times New Roman" panose="02020603050405020304" pitchFamily="18" charset="0"/>
                <a:cs typeface="Times New Roman" panose="02020603050405020304" pitchFamily="18" charset="0"/>
              </a:rPr>
              <a:t>and for </a:t>
            </a:r>
            <a:r>
              <a:rPr lang="en-US" sz="2600" dirty="0">
                <a:latin typeface="Times New Roman" panose="02020603050405020304" pitchFamily="18" charset="0"/>
                <a:cs typeface="Times New Roman" panose="02020603050405020304" pitchFamily="18" charset="0"/>
              </a:rPr>
              <a:t>ensuring that we have all relevant data for making contemplated comparisons and analysis.</a:t>
            </a:r>
          </a:p>
          <a:p>
            <a:pPr algn="just"/>
            <a:r>
              <a:rPr lang="en-US" sz="2600" dirty="0">
                <a:latin typeface="Times New Roman" panose="02020603050405020304" pitchFamily="18" charset="0"/>
                <a:cs typeface="Times New Roman" panose="02020603050405020304" pitchFamily="18" charset="0"/>
              </a:rPr>
              <a:t>Technically speaking, processing implies editing, coding, classification and tabulation of </a:t>
            </a:r>
            <a:r>
              <a:rPr lang="en-US" sz="2600" dirty="0" smtClean="0">
                <a:latin typeface="Times New Roman" panose="02020603050405020304" pitchFamily="18" charset="0"/>
                <a:cs typeface="Times New Roman" panose="02020603050405020304" pitchFamily="18" charset="0"/>
              </a:rPr>
              <a:t>collected data </a:t>
            </a:r>
            <a:r>
              <a:rPr lang="en-US" sz="2600" dirty="0">
                <a:latin typeface="Times New Roman" panose="02020603050405020304" pitchFamily="18" charset="0"/>
                <a:cs typeface="Times New Roman" panose="02020603050405020304" pitchFamily="18" charset="0"/>
              </a:rPr>
              <a:t>so that they are amenable to analysis. </a:t>
            </a:r>
            <a:endParaRPr lang="en-US" sz="2600"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term analysis refers to the computation of </a:t>
            </a:r>
            <a:r>
              <a:rPr lang="en-US" sz="2600" dirty="0" smtClean="0">
                <a:latin typeface="Times New Roman" panose="02020603050405020304" pitchFamily="18" charset="0"/>
                <a:cs typeface="Times New Roman" panose="02020603050405020304" pitchFamily="18" charset="0"/>
              </a:rPr>
              <a:t>certain measures </a:t>
            </a:r>
            <a:r>
              <a:rPr lang="en-US" sz="2600" dirty="0">
                <a:latin typeface="Times New Roman" panose="02020603050405020304" pitchFamily="18" charset="0"/>
                <a:cs typeface="Times New Roman" panose="02020603050405020304" pitchFamily="18" charset="0"/>
              </a:rPr>
              <a:t>along with searching for patterns of relationship that exist among data-groups</a:t>
            </a:r>
            <a:r>
              <a:rPr lang="en-US" dirty="0"/>
              <a:t>.</a:t>
            </a:r>
          </a:p>
        </p:txBody>
      </p:sp>
    </p:spTree>
    <p:extLst>
      <p:ext uri="{BB962C8B-B14F-4D97-AF65-F5344CB8AC3E}">
        <p14:creationId xmlns="" xmlns:p14="http://schemas.microsoft.com/office/powerpoint/2010/main" val="720712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982132"/>
            <a:ext cx="9966156"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62526" y="2556931"/>
            <a:ext cx="10218821" cy="3699489"/>
          </a:xfrm>
        </p:spPr>
        <p:txBody>
          <a:bodyPr/>
          <a:lstStyle/>
          <a:p>
            <a:r>
              <a:rPr lang="en-US" b="1" dirty="0" smtClean="0">
                <a:latin typeface="Times New Roman" pitchFamily="18" charset="0"/>
                <a:cs typeface="Times New Roman" pitchFamily="18" charset="0"/>
              </a:rPr>
              <a:t>Tabulation is essential because of the following reasons.</a:t>
            </a:r>
          </a:p>
          <a:p>
            <a:r>
              <a:rPr lang="en-US" dirty="0" smtClean="0">
                <a:latin typeface="Times New Roman" pitchFamily="18" charset="0"/>
                <a:cs typeface="Times New Roman" pitchFamily="18" charset="0"/>
              </a:rPr>
              <a:t>1. It conserves space and reduces explanatory and descriptive statement to a minimum.</a:t>
            </a:r>
          </a:p>
          <a:p>
            <a:r>
              <a:rPr lang="en-US" dirty="0" smtClean="0">
                <a:latin typeface="Times New Roman" pitchFamily="18" charset="0"/>
                <a:cs typeface="Times New Roman" pitchFamily="18" charset="0"/>
              </a:rPr>
              <a:t>2. It facilitates the process of comparison.</a:t>
            </a:r>
          </a:p>
          <a:p>
            <a:r>
              <a:rPr lang="en-US" dirty="0" smtClean="0">
                <a:latin typeface="Times New Roman" pitchFamily="18" charset="0"/>
                <a:cs typeface="Times New Roman" pitchFamily="18" charset="0"/>
              </a:rPr>
              <a:t>3. It facilitates the summation of items and the detection of errors and omissions.</a:t>
            </a:r>
          </a:p>
          <a:p>
            <a:r>
              <a:rPr lang="en-US" dirty="0" smtClean="0">
                <a:latin typeface="Times New Roman" pitchFamily="18" charset="0"/>
                <a:cs typeface="Times New Roman" pitchFamily="18" charset="0"/>
              </a:rPr>
              <a:t>4. It provides a basis for various statistical computations.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3" y="982132"/>
            <a:ext cx="10507579"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66274" y="2438400"/>
            <a:ext cx="10443410" cy="3705726"/>
          </a:xfrm>
        </p:spPr>
        <p:txBody>
          <a:bodyPr>
            <a:noAutofit/>
          </a:bodyPr>
          <a:lstStyle/>
          <a:p>
            <a:pPr algn="just"/>
            <a:r>
              <a:rPr lang="en-US" b="1" dirty="0" smtClean="0">
                <a:latin typeface="Times New Roman" pitchFamily="18" charset="0"/>
                <a:cs typeface="Times New Roman" pitchFamily="18" charset="0"/>
              </a:rPr>
              <a:t>Generally accepted principles of tabulation </a:t>
            </a:r>
            <a:r>
              <a:rPr lang="en-US" dirty="0" smtClean="0">
                <a:latin typeface="Times New Roman" pitchFamily="18" charset="0"/>
                <a:cs typeface="Times New Roman" pitchFamily="18" charset="0"/>
              </a:rPr>
              <a:t>:   Such principles of tabulation, particularly of constructing statistical tables, can be briefly states as follows:</a:t>
            </a:r>
          </a:p>
          <a:p>
            <a:pPr algn="just"/>
            <a:r>
              <a:rPr lang="en-US" dirty="0" smtClean="0">
                <a:latin typeface="Times New Roman" pitchFamily="18" charset="0"/>
                <a:cs typeface="Times New Roman" pitchFamily="18" charset="0"/>
              </a:rPr>
              <a:t>Every table should be given a distinct number to facilitate easy reference.</a:t>
            </a:r>
          </a:p>
          <a:p>
            <a:pPr algn="just"/>
            <a:r>
              <a:rPr lang="en-US" dirty="0" smtClean="0">
                <a:latin typeface="Times New Roman" pitchFamily="18" charset="0"/>
                <a:cs typeface="Times New Roman" pitchFamily="18" charset="0"/>
              </a:rPr>
              <a:t>The column headings (captions) and the row headings (stubs) of the table should be clear and brief.</a:t>
            </a:r>
          </a:p>
          <a:p>
            <a:pPr algn="just"/>
            <a:r>
              <a:rPr lang="en-US" dirty="0" smtClean="0">
                <a:latin typeface="Times New Roman" pitchFamily="18" charset="0"/>
                <a:cs typeface="Times New Roman" pitchFamily="18" charset="0"/>
              </a:rPr>
              <a:t>The units of measurement under each heading or sub-heading must always be indicated.</a:t>
            </a:r>
          </a:p>
          <a:p>
            <a:pPr algn="just"/>
            <a:r>
              <a:rPr lang="en-US" dirty="0" smtClean="0">
                <a:latin typeface="Times New Roman" pitchFamily="18" charset="0"/>
                <a:cs typeface="Times New Roman" pitchFamily="18" charset="0"/>
              </a:rPr>
              <a:t>The columns may be numbered to facilitate reference</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90863"/>
            <a:ext cx="9601196" cy="657726"/>
          </a:xfrm>
        </p:spPr>
        <p:txBody>
          <a:bodyPr>
            <a:normAutofit/>
          </a:bodyPr>
          <a:lstStyle/>
          <a:p>
            <a:r>
              <a:rPr lang="en-US" sz="3600" b="1" dirty="0" smtClean="0">
                <a:latin typeface="Times New Roman" pitchFamily="18" charset="0"/>
                <a:cs typeface="Times New Roman" pitchFamily="18" charset="0"/>
              </a:rPr>
              <a:t>STATISTICS IN RESEARCH</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850232" y="2502568"/>
            <a:ext cx="10475493" cy="3657600"/>
          </a:xfrm>
        </p:spPr>
        <p:txBody>
          <a:bodyPr>
            <a:normAutofit/>
          </a:bodyPr>
          <a:lstStyle/>
          <a:p>
            <a:pPr algn="just"/>
            <a:r>
              <a:rPr lang="en-US" dirty="0" smtClean="0">
                <a:latin typeface="Times New Roman" pitchFamily="18" charset="0"/>
                <a:cs typeface="Times New Roman" pitchFamily="18" charset="0"/>
              </a:rPr>
              <a:t>The role of statistics in research is to function as a tool in designing research, analyzing its data and drawing conclusions there from. </a:t>
            </a:r>
          </a:p>
          <a:p>
            <a:pPr algn="just"/>
            <a:r>
              <a:rPr lang="en-US" dirty="0" smtClean="0">
                <a:latin typeface="Times New Roman" pitchFamily="18" charset="0"/>
                <a:cs typeface="Times New Roman" pitchFamily="18" charset="0"/>
              </a:rPr>
              <a:t>Most research studies result in a large volume of raw data which must be suitably reduced so that the same can be read easily and can be used for further analysis.</a:t>
            </a:r>
          </a:p>
          <a:p>
            <a:pPr algn="just"/>
            <a:r>
              <a:rPr lang="en-US" dirty="0" smtClean="0">
                <a:latin typeface="Times New Roman" pitchFamily="18" charset="0"/>
                <a:cs typeface="Times New Roman" pitchFamily="18" charset="0"/>
              </a:rPr>
              <a:t>Clearly the science of statistics cannot be ignored by any research worker, even though he may not have occasion to use statistical methods in all their details and ramifications.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695" y="982132"/>
            <a:ext cx="9869903"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50232" y="2406317"/>
            <a:ext cx="10523621" cy="3818020"/>
          </a:xfrm>
        </p:spPr>
        <p:txBody>
          <a:bodyPr>
            <a:normAutofit lnSpcReduction="10000"/>
          </a:bodyPr>
          <a:lstStyle/>
          <a:p>
            <a:pPr algn="just"/>
            <a:r>
              <a:rPr lang="en-US" dirty="0" smtClean="0">
                <a:latin typeface="Times New Roman" pitchFamily="18" charset="0"/>
                <a:cs typeface="Times New Roman" pitchFamily="18" charset="0"/>
              </a:rPr>
              <a:t>Classification and tabulation, as stated earlier, achieve this objective to some extent, but we have to go a step further and develop certain indices or measures to summarize the collected/classified data.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Only after this we can adopt the process of generalization from small groups (i.e., samples) to population.</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fact, there are two major areas of statistics viz., descriptive statistics and inferential statistics.</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3" y="982132"/>
            <a:ext cx="10046366" cy="1303867"/>
          </a:xfrm>
        </p:spPr>
        <p:txBody>
          <a:bodyPr/>
          <a:lstStyle/>
          <a:p>
            <a:pPr algn="l"/>
            <a:r>
              <a:rPr lang="en-US" sz="3200" dirty="0" smtClean="0">
                <a:latin typeface="Times New Roman" pitchFamily="18" charset="0"/>
                <a:cs typeface="Times New Roman" pitchFamily="18" charset="0"/>
              </a:rPr>
              <a:t>Conti</a:t>
            </a:r>
            <a:r>
              <a:rPr lang="en-US" dirty="0" smtClean="0"/>
              <a:t>…</a:t>
            </a:r>
            <a:endParaRPr lang="en-US" dirty="0"/>
          </a:p>
        </p:txBody>
      </p:sp>
      <p:sp>
        <p:nvSpPr>
          <p:cNvPr id="3" name="Content Placeholder 2"/>
          <p:cNvSpPr>
            <a:spLocks noGrp="1"/>
          </p:cNvSpPr>
          <p:nvPr>
            <p:ph idx="1"/>
          </p:nvPr>
        </p:nvSpPr>
        <p:spPr>
          <a:xfrm>
            <a:off x="834189" y="2556931"/>
            <a:ext cx="10539664" cy="3715531"/>
          </a:xfrm>
        </p:spPr>
        <p:txBody>
          <a:bodyPr>
            <a:noAutofit/>
          </a:bodyPr>
          <a:lstStyle/>
          <a:p>
            <a:pPr algn="just"/>
            <a:r>
              <a:rPr lang="en-US" b="1" dirty="0" smtClean="0">
                <a:latin typeface="Times New Roman" pitchFamily="18" charset="0"/>
                <a:cs typeface="Times New Roman" pitchFamily="18" charset="0"/>
              </a:rPr>
              <a:t>Descriptive statistics </a:t>
            </a:r>
            <a:r>
              <a:rPr lang="en-US" dirty="0" smtClean="0">
                <a:latin typeface="Times New Roman" pitchFamily="18" charset="0"/>
                <a:cs typeface="Times New Roman" pitchFamily="18" charset="0"/>
              </a:rPr>
              <a:t>concern the development of certain indices from the raw data, whereas inferential statistics concern with the process of generalisation. </a:t>
            </a:r>
          </a:p>
          <a:p>
            <a:pPr algn="just"/>
            <a:r>
              <a:rPr lang="en-US" b="1" dirty="0" smtClean="0">
                <a:latin typeface="Times New Roman" pitchFamily="18" charset="0"/>
                <a:cs typeface="Times New Roman" pitchFamily="18" charset="0"/>
              </a:rPr>
              <a:t>Inferential statistics </a:t>
            </a:r>
            <a:r>
              <a:rPr lang="en-US" dirty="0" smtClean="0">
                <a:latin typeface="Times New Roman" pitchFamily="18" charset="0"/>
                <a:cs typeface="Times New Roman" pitchFamily="18" charset="0"/>
              </a:rPr>
              <a:t>are also known as sampling statistics  and are mainly concerned with two major type of problems: </a:t>
            </a:r>
          </a:p>
          <a:p>
            <a:pPr algn="just"/>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The estimation of population parameters, and </a:t>
            </a:r>
          </a:p>
          <a:p>
            <a:pPr algn="just"/>
            <a:r>
              <a:rPr lang="en-US" dirty="0" smtClean="0">
                <a:latin typeface="Times New Roman" pitchFamily="18" charset="0"/>
                <a:cs typeface="Times New Roman" pitchFamily="18" charset="0"/>
              </a:rPr>
              <a:t>(ii) The testing of statistical hypotheses.</a:t>
            </a:r>
          </a:p>
          <a:p>
            <a:r>
              <a:rPr lang="en-US" dirty="0" smtClean="0">
                <a:latin typeface="Times New Roman" pitchFamily="18" charset="0"/>
                <a:cs typeface="Times New Roman" pitchFamily="18" charset="0"/>
              </a:rPr>
              <a:t>The important statistical measures that are used to summarize the survey/research data are:</a:t>
            </a:r>
          </a:p>
          <a:p>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1" y="982132"/>
            <a:ext cx="10347157"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50232" y="2556931"/>
            <a:ext cx="10443410" cy="3651363"/>
          </a:xfrm>
        </p:spPr>
        <p:txBody>
          <a:bodyPr/>
          <a:lstStyle/>
          <a:p>
            <a:pPr>
              <a:lnSpc>
                <a:spcPct val="150000"/>
              </a:lnSpc>
            </a:pPr>
            <a:r>
              <a:rPr lang="en-US" dirty="0" smtClean="0">
                <a:latin typeface="Times New Roman" pitchFamily="18" charset="0"/>
                <a:cs typeface="Times New Roman" pitchFamily="18" charset="0"/>
              </a:rPr>
              <a:t> (1) Measures of central tendency or statistical averages.</a:t>
            </a:r>
          </a:p>
          <a:p>
            <a:pPr>
              <a:lnSpc>
                <a:spcPct val="150000"/>
              </a:lnSpc>
            </a:pPr>
            <a:r>
              <a:rPr lang="en-US" dirty="0" smtClean="0">
                <a:latin typeface="Times New Roman" pitchFamily="18" charset="0"/>
                <a:cs typeface="Times New Roman" pitchFamily="18" charset="0"/>
              </a:rPr>
              <a:t> (2) Measures of dispersion.</a:t>
            </a:r>
          </a:p>
          <a:p>
            <a:pPr>
              <a:lnSpc>
                <a:spcPct val="150000"/>
              </a:lnSpc>
            </a:pPr>
            <a:r>
              <a:rPr lang="en-US" dirty="0" smtClean="0">
                <a:latin typeface="Times New Roman" pitchFamily="18" charset="0"/>
                <a:cs typeface="Times New Roman" pitchFamily="18" charset="0"/>
              </a:rPr>
              <a:t> (3) Measures of asymmetry (skewness).</a:t>
            </a:r>
          </a:p>
          <a:p>
            <a:pPr>
              <a:lnSpc>
                <a:spcPct val="150000"/>
              </a:lnSpc>
            </a:pPr>
            <a:r>
              <a:rPr lang="en-US" dirty="0" smtClean="0">
                <a:latin typeface="Times New Roman" pitchFamily="18" charset="0"/>
                <a:cs typeface="Times New Roman" pitchFamily="18" charset="0"/>
              </a:rPr>
              <a:t> (4) Measures of relationship</a:t>
            </a:r>
            <a:r>
              <a:rPr lang="en-US" sz="2800" dirty="0" smtClean="0">
                <a:latin typeface="Times New Roman" pitchFamily="18" charset="0"/>
                <a:cs typeface="Times New Roman" pitchFamily="18" charset="0"/>
              </a:rPr>
              <a:t>.</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611" y="982132"/>
            <a:ext cx="9901987"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66274" y="2556931"/>
            <a:ext cx="10443410" cy="3635321"/>
          </a:xfrm>
        </p:spPr>
        <p:txBody>
          <a:bodyPr>
            <a:normAutofit lnSpcReduction="10000"/>
          </a:bodyPr>
          <a:lstStyle/>
          <a:p>
            <a:pPr>
              <a:buFont typeface="Wingdings" pitchFamily="2" charset="2"/>
              <a:buChar char="v"/>
            </a:pPr>
            <a:r>
              <a:rPr lang="en-US" b="1" dirty="0" smtClean="0">
                <a:latin typeface="Times New Roman" pitchFamily="18" charset="0"/>
                <a:cs typeface="Times New Roman" pitchFamily="18" charset="0"/>
              </a:rPr>
              <a:t>MEASURES OF CENTRAL TENDENCY</a:t>
            </a:r>
          </a:p>
          <a:p>
            <a:pPr algn="just"/>
            <a:r>
              <a:rPr lang="en-US" dirty="0" smtClean="0">
                <a:latin typeface="Times New Roman" pitchFamily="18" charset="0"/>
                <a:cs typeface="Times New Roman" pitchFamily="18" charset="0"/>
              </a:rPr>
              <a:t>Measures of central tendency (or statistical averages) tell us the point about which items have a tendency to cluster. Such a measure is considered as the most representative figure for the entire mass of data. </a:t>
            </a:r>
          </a:p>
          <a:p>
            <a:pPr algn="just"/>
            <a:r>
              <a:rPr lang="en-US" dirty="0" smtClean="0">
                <a:latin typeface="Times New Roman" pitchFamily="18" charset="0"/>
                <a:cs typeface="Times New Roman" pitchFamily="18" charset="0"/>
              </a:rPr>
              <a:t>Measure of central tendency is also known as statistical average. Mean, median and mode are the most popular averages. </a:t>
            </a:r>
          </a:p>
          <a:p>
            <a:pPr algn="just"/>
            <a:r>
              <a:rPr lang="en-US" dirty="0" smtClean="0">
                <a:latin typeface="Times New Roman" pitchFamily="18" charset="0"/>
                <a:cs typeface="Times New Roman" pitchFamily="18" charset="0"/>
              </a:rPr>
              <a:t>Mean, also known as arithmetic average, is the most common measure of central tendency and may be defined as the value which we get by dividing the total of the values of various given items in a series by the total number of items.</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5" y="982132"/>
            <a:ext cx="10555706"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46484" y="2556932"/>
            <a:ext cx="10379242" cy="3603236"/>
          </a:xfrm>
        </p:spPr>
        <p:txBody>
          <a:bodyPr>
            <a:normAutofit/>
          </a:bodyPr>
          <a:lstStyle/>
          <a:p>
            <a:r>
              <a:rPr lang="en-US" b="1" dirty="0" smtClean="0">
                <a:latin typeface="Times New Roman" pitchFamily="18" charset="0"/>
                <a:cs typeface="Times New Roman" pitchFamily="18" charset="0"/>
              </a:rPr>
              <a:t>Median</a:t>
            </a:r>
            <a:r>
              <a:rPr lang="en-US" dirty="0" smtClean="0">
                <a:latin typeface="Times New Roman" pitchFamily="18" charset="0"/>
                <a:cs typeface="Times New Roman" pitchFamily="18" charset="0"/>
              </a:rPr>
              <a:t> is the value of the middle item of series when it is arranged in ascending or descending order of magnitude.</a:t>
            </a:r>
          </a:p>
          <a:p>
            <a:pPr algn="just"/>
            <a:r>
              <a:rPr lang="en-US" b="1" dirty="0" smtClean="0">
                <a:latin typeface="Times New Roman" pitchFamily="18" charset="0"/>
                <a:cs typeface="Times New Roman" pitchFamily="18" charset="0"/>
              </a:rPr>
              <a:t>Mode</a:t>
            </a:r>
            <a:r>
              <a:rPr lang="en-US" dirty="0" smtClean="0">
                <a:latin typeface="Times New Roman" pitchFamily="18" charset="0"/>
                <a:cs typeface="Times New Roman" pitchFamily="18" charset="0"/>
              </a:rPr>
              <a:t> is the most commonly or frequently occurring value in a series. The mode in a distribution is that item around which there is maximum concentration.</a:t>
            </a:r>
          </a:p>
          <a:p>
            <a:r>
              <a:rPr lang="en-US" b="1" dirty="0" smtClean="0">
                <a:latin typeface="Times New Roman" pitchFamily="18" charset="0"/>
                <a:cs typeface="Times New Roman" pitchFamily="18" charset="0"/>
              </a:rPr>
              <a:t>Geometric mean </a:t>
            </a:r>
            <a:r>
              <a:rPr lang="en-US" dirty="0" smtClean="0">
                <a:latin typeface="Times New Roman" pitchFamily="18" charset="0"/>
                <a:cs typeface="Times New Roman" pitchFamily="18" charset="0"/>
              </a:rPr>
              <a:t>is also useful under certain conditions. It is defined as the nth root of the product of the values of n times in a given series.</a:t>
            </a:r>
          </a:p>
          <a:p>
            <a:r>
              <a:rPr lang="en-US" b="1" dirty="0" smtClean="0">
                <a:latin typeface="Times New Roman" pitchFamily="18" charset="0"/>
                <a:cs typeface="Times New Roman" pitchFamily="18" charset="0"/>
              </a:rPr>
              <a:t>Harmonic mean </a:t>
            </a:r>
            <a:r>
              <a:rPr lang="en-US" dirty="0" smtClean="0">
                <a:latin typeface="Times New Roman" pitchFamily="18" charset="0"/>
                <a:cs typeface="Times New Roman" pitchFamily="18" charset="0"/>
              </a:rPr>
              <a:t>is defined as the reciprocal of the average of reciprocals of the values of items of a series.</a:t>
            </a:r>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3" y="982132"/>
            <a:ext cx="10491537"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98358" y="2556931"/>
            <a:ext cx="10347158" cy="3635321"/>
          </a:xfrm>
        </p:spPr>
        <p:txBody>
          <a:bodyPr>
            <a:normAutofit/>
          </a:bodyPr>
          <a:lstStyle/>
          <a:p>
            <a:pPr>
              <a:buFont typeface="Wingdings" pitchFamily="2" charset="2"/>
              <a:buChar char="v"/>
            </a:pPr>
            <a:r>
              <a:rPr lang="en-US" sz="2600" b="1" dirty="0" smtClean="0">
                <a:latin typeface="Times New Roman" pitchFamily="18" charset="0"/>
                <a:cs typeface="Times New Roman" pitchFamily="18" charset="0"/>
              </a:rPr>
              <a:t>MEASURES OF DISPERSION</a:t>
            </a:r>
          </a:p>
          <a:p>
            <a:pPr algn="just"/>
            <a:r>
              <a:rPr lang="en-US" dirty="0" smtClean="0">
                <a:latin typeface="Times New Roman" pitchFamily="18" charset="0"/>
                <a:cs typeface="Times New Roman" pitchFamily="18" charset="0"/>
              </a:rPr>
              <a:t>An averages can represent a series only as best as a single figure can, but it certainly cannot reveal the entire story of any phenomenon under study. </a:t>
            </a:r>
          </a:p>
          <a:p>
            <a:pPr algn="just"/>
            <a:r>
              <a:rPr lang="en-US" dirty="0" smtClean="0">
                <a:latin typeface="Times New Roman" pitchFamily="18" charset="0"/>
                <a:cs typeface="Times New Roman" pitchFamily="18" charset="0"/>
              </a:rPr>
              <a:t>Specially it fails to give any idea about the scatter of the values of items of a variable in the series around the true value of average. </a:t>
            </a:r>
          </a:p>
          <a:p>
            <a:pPr algn="just"/>
            <a:r>
              <a:rPr lang="en-US" dirty="0" smtClean="0">
                <a:latin typeface="Times New Roman" pitchFamily="18" charset="0"/>
                <a:cs typeface="Times New Roman" pitchFamily="18" charset="0"/>
              </a:rPr>
              <a:t>In order to measure this scatter, statistical devices called measures of dispersion are calculated. Important measures of dispersion are (a) range, (b) mean deviation, and (c) standard deviation.</a:t>
            </a: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31" y="982132"/>
            <a:ext cx="10507579"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30442" y="2556932"/>
            <a:ext cx="10363200" cy="3539068"/>
          </a:xfrm>
        </p:spPr>
        <p:txBody>
          <a:bodyPr>
            <a:normAutofit lnSpcReduction="10000"/>
          </a:bodyPr>
          <a:lstStyle/>
          <a:p>
            <a:pPr algn="just">
              <a:lnSpc>
                <a:spcPct val="150000"/>
              </a:lnSpc>
            </a:pPr>
            <a:r>
              <a:rPr lang="en-US" dirty="0" smtClean="0"/>
              <a:t> </a:t>
            </a:r>
            <a:r>
              <a:rPr lang="en-US" b="1" dirty="0" smtClean="0">
                <a:latin typeface="Times New Roman" pitchFamily="18" charset="0"/>
                <a:cs typeface="Times New Roman" pitchFamily="18" charset="0"/>
              </a:rPr>
              <a:t>Range</a:t>
            </a:r>
            <a:r>
              <a:rPr lang="en-US" dirty="0" smtClean="0">
                <a:latin typeface="Times New Roman" pitchFamily="18" charset="0"/>
                <a:cs typeface="Times New Roman" pitchFamily="18" charset="0"/>
              </a:rPr>
              <a:t> is the simplest possible measure of dispersion and is defined as the difference between the values of the extreme items of a series.</a:t>
            </a:r>
          </a:p>
          <a:p>
            <a:pPr algn="just">
              <a:lnSpc>
                <a:spcPct val="150000"/>
              </a:lnSpc>
            </a:pPr>
            <a:r>
              <a:rPr lang="en-US" b="1" dirty="0" smtClean="0">
                <a:latin typeface="Times New Roman" pitchFamily="18" charset="0"/>
                <a:cs typeface="Times New Roman" pitchFamily="18" charset="0"/>
              </a:rPr>
              <a:t>Mean deviation </a:t>
            </a:r>
            <a:r>
              <a:rPr lang="en-US" dirty="0" smtClean="0">
                <a:latin typeface="Times New Roman" pitchFamily="18" charset="0"/>
                <a:cs typeface="Times New Roman" pitchFamily="18" charset="0"/>
              </a:rPr>
              <a:t>is the average of difference of the values of items from some average of the series.</a:t>
            </a:r>
          </a:p>
          <a:p>
            <a:pPr algn="just">
              <a:lnSpc>
                <a:spcPct val="150000"/>
              </a:lnSpc>
            </a:pPr>
            <a:r>
              <a:rPr lang="en-US" b="1" dirty="0" smtClean="0">
                <a:latin typeface="Times New Roman" pitchFamily="18" charset="0"/>
                <a:cs typeface="Times New Roman" pitchFamily="18" charset="0"/>
              </a:rPr>
              <a:t>Standard deviation </a:t>
            </a:r>
            <a:r>
              <a:rPr lang="en-US" dirty="0" smtClean="0">
                <a:latin typeface="Times New Roman" pitchFamily="18" charset="0"/>
                <a:cs typeface="Times New Roman" pitchFamily="18" charset="0"/>
              </a:rPr>
              <a:t>is most widely used measure of dispersion of a series and is commonly denoted by the symbol ‘ s ’ (pronounced as sigma).</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3768"/>
            <a:ext cx="9601196" cy="1303867"/>
          </a:xfrm>
        </p:spPr>
        <p:txBody>
          <a:bodyPr>
            <a:normAutofit/>
          </a:bodyPr>
          <a:lstStyle/>
          <a:p>
            <a:r>
              <a:rPr lang="en-US" sz="3600" b="1" dirty="0" smtClean="0">
                <a:latin typeface="Times New Roman" panose="02020603050405020304" pitchFamily="18" charset="0"/>
                <a:cs typeface="Times New Roman" panose="02020603050405020304" pitchFamily="18" charset="0"/>
              </a:rPr>
              <a:t>Processing Operations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399" y="2470245"/>
            <a:ext cx="10590664" cy="3514805"/>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With this brief introduction concerning the concepts of processing and analysis, we can now </a:t>
            </a:r>
            <a:r>
              <a:rPr lang="en-US" dirty="0" smtClean="0">
                <a:latin typeface="Times New Roman" panose="02020603050405020304" pitchFamily="18" charset="0"/>
                <a:cs typeface="Times New Roman" panose="02020603050405020304" pitchFamily="18" charset="0"/>
              </a:rPr>
              <a:t>proceed with </a:t>
            </a:r>
            <a:r>
              <a:rPr lang="en-US" dirty="0">
                <a:latin typeface="Times New Roman" panose="02020603050405020304" pitchFamily="18" charset="0"/>
                <a:cs typeface="Times New Roman" panose="02020603050405020304" pitchFamily="18" charset="0"/>
              </a:rPr>
              <a:t>the explanation of all the processing operations</a:t>
            </a:r>
            <a:r>
              <a:rPr lang="en-US" dirty="0" smtClean="0">
                <a:latin typeface="Times New Roman" panose="02020603050405020304" pitchFamily="18" charset="0"/>
                <a:cs typeface="Times New Roman" panose="02020603050405020304" pitchFamily="18" charset="0"/>
              </a:rPr>
              <a:t>.</a:t>
            </a:r>
          </a:p>
          <a:p>
            <a:pPr algn="just"/>
            <a:r>
              <a:rPr lang="en-US" b="1" dirty="0">
                <a:latin typeface="Times New Roman" panose="02020603050405020304" pitchFamily="18" charset="0"/>
                <a:cs typeface="Times New Roman" panose="02020603050405020304" pitchFamily="18" charset="0"/>
              </a:rPr>
              <a:t>Editing: </a:t>
            </a:r>
            <a:r>
              <a:rPr lang="en-US" smtClean="0">
                <a:latin typeface="Times New Roman" panose="02020603050405020304" pitchFamily="18" charset="0"/>
                <a:cs typeface="Times New Roman" panose="02020603050405020304" pitchFamily="18" charset="0"/>
              </a:rPr>
              <a:t>Editing of data </a:t>
            </a:r>
            <a:r>
              <a:rPr lang="en-US" dirty="0">
                <a:latin typeface="Times New Roman" panose="02020603050405020304" pitchFamily="18" charset="0"/>
                <a:cs typeface="Times New Roman" panose="02020603050405020304" pitchFamily="18" charset="0"/>
              </a:rPr>
              <a:t>is a process of examining the collected raw data (specially in surveys) </a:t>
            </a:r>
            <a:r>
              <a:rPr lang="en-US" dirty="0" smtClean="0">
                <a:latin typeface="Times New Roman" panose="02020603050405020304" pitchFamily="18" charset="0"/>
                <a:cs typeface="Times New Roman" panose="02020603050405020304" pitchFamily="18" charset="0"/>
              </a:rPr>
              <a:t>to detect </a:t>
            </a:r>
            <a:r>
              <a:rPr lang="en-US" dirty="0">
                <a:latin typeface="Times New Roman" panose="02020603050405020304" pitchFamily="18" charset="0"/>
                <a:cs typeface="Times New Roman" panose="02020603050405020304" pitchFamily="18" charset="0"/>
              </a:rPr>
              <a:t>errors and omissions and to correct these when possible.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 matter of fact, editing </a:t>
            </a:r>
            <a:r>
              <a:rPr lang="en-US" dirty="0" smtClean="0">
                <a:latin typeface="Times New Roman" panose="02020603050405020304" pitchFamily="18" charset="0"/>
                <a:cs typeface="Times New Roman" panose="02020603050405020304" pitchFamily="18" charset="0"/>
              </a:rPr>
              <a:t>involves a </a:t>
            </a:r>
            <a:r>
              <a:rPr lang="en-US" dirty="0">
                <a:latin typeface="Times New Roman" panose="02020603050405020304" pitchFamily="18" charset="0"/>
                <a:cs typeface="Times New Roman" panose="02020603050405020304" pitchFamily="18" charset="0"/>
              </a:rPr>
              <a:t>careful scrutiny of the completed questionnaires and/or schedules.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Editing </a:t>
            </a:r>
            <a:r>
              <a:rPr lang="en-US" dirty="0">
                <a:latin typeface="Times New Roman" panose="02020603050405020304" pitchFamily="18" charset="0"/>
                <a:cs typeface="Times New Roman" panose="02020603050405020304" pitchFamily="18" charset="0"/>
              </a:rPr>
              <a:t>is done to assure that </a:t>
            </a:r>
            <a:r>
              <a:rPr lang="en-US" dirty="0" smtClean="0">
                <a:latin typeface="Times New Roman" panose="02020603050405020304" pitchFamily="18" charset="0"/>
                <a:cs typeface="Times New Roman" panose="02020603050405020304" pitchFamily="18" charset="0"/>
              </a:rPr>
              <a:t>the data </a:t>
            </a:r>
            <a:r>
              <a:rPr lang="en-US" dirty="0">
                <a:latin typeface="Times New Roman" panose="02020603050405020304" pitchFamily="18" charset="0"/>
                <a:cs typeface="Times New Roman" panose="02020603050405020304" pitchFamily="18" charset="0"/>
              </a:rPr>
              <a:t>are accurate, consistent with other facts gathered, uniformly entered, as completed as </a:t>
            </a:r>
            <a:r>
              <a:rPr lang="en-US" dirty="0" smtClean="0">
                <a:latin typeface="Times New Roman" panose="02020603050405020304" pitchFamily="18" charset="0"/>
                <a:cs typeface="Times New Roman" panose="02020603050405020304" pitchFamily="18" charset="0"/>
              </a:rPr>
              <a:t>possible and </a:t>
            </a:r>
            <a:r>
              <a:rPr lang="en-US" dirty="0">
                <a:latin typeface="Times New Roman" panose="02020603050405020304" pitchFamily="18" charset="0"/>
                <a:cs typeface="Times New Roman" panose="02020603050405020304" pitchFamily="18" charset="0"/>
              </a:rPr>
              <a:t>have been well arranged to facilitate coding and tabulation.</a:t>
            </a:r>
          </a:p>
        </p:txBody>
      </p:sp>
    </p:spTree>
    <p:extLst>
      <p:ext uri="{BB962C8B-B14F-4D97-AF65-F5344CB8AC3E}">
        <p14:creationId xmlns="" xmlns:p14="http://schemas.microsoft.com/office/powerpoint/2010/main" val="424314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063" y="982132"/>
            <a:ext cx="10539663"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98358" y="2556932"/>
            <a:ext cx="10363200" cy="3603236"/>
          </a:xfrm>
        </p:spPr>
        <p:txBody>
          <a:bodyPr>
            <a:normAutofit fontScale="92500" lnSpcReduction="20000"/>
          </a:bodyPr>
          <a:lstStyle/>
          <a:p>
            <a:pPr marL="457200" indent="-457200">
              <a:buFont typeface="Wingdings" pitchFamily="2" charset="2"/>
              <a:buChar char="v"/>
            </a:pPr>
            <a:r>
              <a:rPr lang="en-US" b="1" dirty="0" smtClean="0">
                <a:latin typeface="Times New Roman" pitchFamily="18" charset="0"/>
                <a:cs typeface="Times New Roman" pitchFamily="18" charset="0"/>
              </a:rPr>
              <a:t>MEASURES OF ASYMMETRY (SKEWNESS)</a:t>
            </a:r>
          </a:p>
          <a:p>
            <a:pPr algn="just"/>
            <a:r>
              <a:rPr lang="en-US" sz="2600" dirty="0" smtClean="0">
                <a:latin typeface="Times New Roman" pitchFamily="18" charset="0"/>
                <a:cs typeface="Times New Roman" pitchFamily="18" charset="0"/>
              </a:rPr>
              <a:t>When the distribution of item in a series happens to be perfectly symmetrical.</a:t>
            </a:r>
          </a:p>
          <a:p>
            <a:pPr algn="just"/>
            <a:r>
              <a:rPr lang="en-US" sz="2600" dirty="0" smtClean="0">
                <a:latin typeface="Times New Roman" pitchFamily="18" charset="0"/>
                <a:cs typeface="Times New Roman" pitchFamily="18" charset="0"/>
              </a:rPr>
              <a:t>Such a curve is technically described as a normal curve and the relating distribution as normal distribution. </a:t>
            </a:r>
          </a:p>
          <a:p>
            <a:pPr algn="just"/>
            <a:r>
              <a:rPr lang="en-US" sz="2600" dirty="0" smtClean="0">
                <a:latin typeface="Times New Roman" pitchFamily="18" charset="0"/>
                <a:cs typeface="Times New Roman" pitchFamily="18" charset="0"/>
              </a:rPr>
              <a:t>Such a curve is perfectly bell shaped curve in which case the value of X or M or Z is just the same and skewness is altogether absent. But if the curve is distorted (whether on the right side or on the left side), we have asymmetrical distribution which indicates that there is skewness. If the curve is distorted on the right side, we have positive skewness but when the curve is distorted towards left, we have negative skewness .</a:t>
            </a:r>
            <a:endParaRPr lang="en-US" sz="26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1" y="982132"/>
            <a:ext cx="10587790"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62526" y="2518611"/>
            <a:ext cx="10331116" cy="3625515"/>
          </a:xfrm>
        </p:spPr>
        <p:txBody>
          <a:bodyPr/>
          <a:lstStyle/>
          <a:p>
            <a:pPr>
              <a:lnSpc>
                <a:spcPct val="150000"/>
              </a:lnSpc>
            </a:pPr>
            <a:r>
              <a:rPr lang="en-US" b="1" dirty="0" smtClean="0">
                <a:latin typeface="Times New Roman" pitchFamily="18" charset="0"/>
                <a:cs typeface="Times New Roman" pitchFamily="18" charset="0"/>
              </a:rPr>
              <a:t>Kurtosis</a:t>
            </a:r>
            <a:r>
              <a:rPr lang="en-US" dirty="0" smtClean="0">
                <a:latin typeface="Times New Roman" pitchFamily="18" charset="0"/>
                <a:cs typeface="Times New Roman" pitchFamily="18" charset="0"/>
              </a:rPr>
              <a:t> is the measure of flat-top pedness of a curve. </a:t>
            </a:r>
          </a:p>
          <a:p>
            <a:pPr>
              <a:lnSpc>
                <a:spcPct val="150000"/>
              </a:lnSpc>
            </a:pPr>
            <a:r>
              <a:rPr lang="en-US" dirty="0" smtClean="0">
                <a:latin typeface="Times New Roman" pitchFamily="18" charset="0"/>
                <a:cs typeface="Times New Roman" pitchFamily="18" charset="0"/>
              </a:rPr>
              <a:t>A bell shaped curve or the normal curve is Mesokurtic because it is kurtic in the centre; but if the curve is relatively more peaked than the normal curve, it is called Leptokurtic whereas a curve is more flat than the normal curve, it is called </a:t>
            </a:r>
            <a:r>
              <a:rPr lang="en-US" b="1" dirty="0" smtClean="0">
                <a:latin typeface="Times New Roman" pitchFamily="18" charset="0"/>
                <a:cs typeface="Times New Roman" pitchFamily="18" charset="0"/>
              </a:rPr>
              <a:t>Platykurtic.</a:t>
            </a:r>
            <a:endParaRPr lang="en-US"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982132"/>
            <a:ext cx="10347158"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78568" y="2556932"/>
            <a:ext cx="10282990" cy="3587194"/>
          </a:xfrm>
        </p:spPr>
        <p:txBody>
          <a:bodyPr>
            <a:normAutofit lnSpcReduction="10000"/>
          </a:bodyPr>
          <a:lstStyle/>
          <a:p>
            <a:r>
              <a:rPr lang="en-US" b="1" dirty="0" smtClean="0">
                <a:latin typeface="Times New Roman" pitchFamily="18" charset="0"/>
                <a:cs typeface="Times New Roman" pitchFamily="18" charset="0"/>
              </a:rPr>
              <a:t>MEASURES OF RELATIONSHIP</a:t>
            </a:r>
          </a:p>
          <a:p>
            <a:pPr algn="just"/>
            <a:r>
              <a:rPr lang="en-US" dirty="0" smtClean="0">
                <a:latin typeface="Times New Roman" pitchFamily="18" charset="0"/>
                <a:cs typeface="Times New Roman" pitchFamily="18" charset="0"/>
              </a:rPr>
              <a:t>So far we have dealt with those statistical measures that we use in context of </a:t>
            </a:r>
            <a:r>
              <a:rPr lang="en-US" b="1" dirty="0" smtClean="0">
                <a:latin typeface="Times New Roman" pitchFamily="18" charset="0"/>
                <a:cs typeface="Times New Roman" pitchFamily="18" charset="0"/>
              </a:rPr>
              <a:t>univariate population </a:t>
            </a:r>
            <a:r>
              <a:rPr lang="en-US" dirty="0" smtClean="0">
                <a:latin typeface="Times New Roman" pitchFamily="18" charset="0"/>
                <a:cs typeface="Times New Roman" pitchFamily="18" charset="0"/>
              </a:rPr>
              <a:t>i.e., the population consisting of measurement of only one variable.</a:t>
            </a:r>
          </a:p>
          <a:p>
            <a:pPr algn="just"/>
            <a:r>
              <a:rPr lang="en-US" dirty="0" smtClean="0">
                <a:latin typeface="Times New Roman" pitchFamily="18" charset="0"/>
                <a:cs typeface="Times New Roman" pitchFamily="18" charset="0"/>
              </a:rPr>
              <a:t> But if we have the data on two variables, we are said to have a bivariate population and if the data happen to be on more than two variables, the population is known as </a:t>
            </a:r>
            <a:r>
              <a:rPr lang="en-US" b="1" dirty="0" smtClean="0">
                <a:latin typeface="Times New Roman" pitchFamily="18" charset="0"/>
                <a:cs typeface="Times New Roman" pitchFamily="18" charset="0"/>
              </a:rPr>
              <a:t>multivariate population</a:t>
            </a:r>
            <a:r>
              <a:rPr lang="en-US" dirty="0" smtClean="0">
                <a:latin typeface="Times New Roman" pitchFamily="18" charset="0"/>
                <a:cs typeface="Times New Roman" pitchFamily="18" charset="0"/>
              </a:rPr>
              <a:t>. If for every measurement of a variable, X, we have corresponding value of a second variable, Y, the resulting pairs of values are called a </a:t>
            </a:r>
            <a:r>
              <a:rPr lang="en-US" b="1" dirty="0" smtClean="0">
                <a:latin typeface="Times New Roman" pitchFamily="18" charset="0"/>
                <a:cs typeface="Times New Roman" pitchFamily="18" charset="0"/>
              </a:rPr>
              <a:t>bivariate population</a:t>
            </a:r>
            <a:r>
              <a:rPr lang="en-US"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982132"/>
            <a:ext cx="10282990"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866274" y="2454442"/>
            <a:ext cx="10459451" cy="3705726"/>
          </a:xfrm>
        </p:spPr>
        <p:txBody>
          <a:bodyPr>
            <a:noAutofit/>
          </a:bodyPr>
          <a:lstStyle/>
          <a:p>
            <a:pPr algn="just"/>
            <a:r>
              <a:rPr lang="en-US" dirty="0" smtClean="0">
                <a:latin typeface="Times New Roman" pitchFamily="18" charset="0"/>
                <a:cs typeface="Times New Roman" pitchFamily="18" charset="0"/>
              </a:rPr>
              <a:t>In case of </a:t>
            </a:r>
            <a:r>
              <a:rPr lang="en-US" b="1" dirty="0" smtClean="0">
                <a:latin typeface="Times New Roman" pitchFamily="18" charset="0"/>
                <a:cs typeface="Times New Roman" pitchFamily="18" charset="0"/>
              </a:rPr>
              <a:t>bivariate population</a:t>
            </a:r>
            <a:r>
              <a:rPr lang="en-US" dirty="0" smtClean="0">
                <a:latin typeface="Times New Roman" pitchFamily="18" charset="0"/>
                <a:cs typeface="Times New Roman" pitchFamily="18" charset="0"/>
              </a:rPr>
              <a:t>: Correlation can be studied through (a) cross tabulation.(b) Charles Spearman’s coefficient of correlation. (c) Karl Pearson’s coefficient of correlation, whereas cause and effect relationship can be studied through simple regression equations.</a:t>
            </a:r>
          </a:p>
          <a:p>
            <a:pPr algn="just"/>
            <a:r>
              <a:rPr lang="en-US" dirty="0" smtClean="0">
                <a:latin typeface="Times New Roman" pitchFamily="18" charset="0"/>
                <a:cs typeface="Times New Roman" pitchFamily="18" charset="0"/>
              </a:rPr>
              <a:t>In case of </a:t>
            </a:r>
            <a:r>
              <a:rPr lang="en-US" b="1" dirty="0" smtClean="0">
                <a:latin typeface="Times New Roman" pitchFamily="18" charset="0"/>
                <a:cs typeface="Times New Roman" pitchFamily="18" charset="0"/>
              </a:rPr>
              <a:t>multivariate population</a:t>
            </a:r>
            <a:r>
              <a:rPr lang="en-US" dirty="0" smtClean="0">
                <a:latin typeface="Times New Roman" pitchFamily="18" charset="0"/>
                <a:cs typeface="Times New Roman" pitchFamily="18" charset="0"/>
              </a:rPr>
              <a:t>: Correlation can be studied through (a) coefficient of multiple correlation. (b) coefficient of partial correlation.</a:t>
            </a:r>
          </a:p>
          <a:p>
            <a:pPr algn="just"/>
            <a:r>
              <a:rPr lang="en-US" dirty="0" smtClean="0">
                <a:latin typeface="Times New Roman" pitchFamily="18" charset="0"/>
                <a:cs typeface="Times New Roman" pitchFamily="18" charset="0"/>
              </a:rPr>
              <a:t> whereas cause and effect relationship can be studied through multiple regression equations.</a:t>
            </a: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5" y="982132"/>
            <a:ext cx="10555706" cy="1303867"/>
          </a:xfrm>
        </p:spPr>
        <p:txBody>
          <a:bodyPr>
            <a:normAutofit/>
          </a:bodyPr>
          <a:lstStyle/>
          <a:p>
            <a:pPr algn="l"/>
            <a:r>
              <a:rPr lang="en-US" sz="3200" dirty="0" smtClean="0">
                <a:latin typeface="Times New Roman" pitchFamily="18" charset="0"/>
                <a:cs typeface="Times New Roman" pitchFamily="18" charset="0"/>
              </a:rPr>
              <a:t>Conti…</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962526" y="2556931"/>
            <a:ext cx="10315074" cy="3651363"/>
          </a:xfrm>
        </p:spPr>
        <p:txBody>
          <a:bodyPr>
            <a:normAutofit fontScale="92500" lnSpcReduction="20000"/>
          </a:bodyPr>
          <a:lstStyle/>
          <a:p>
            <a:r>
              <a:rPr lang="en-US" sz="2600" b="1" dirty="0" smtClean="0">
                <a:latin typeface="Times New Roman" pitchFamily="18" charset="0"/>
                <a:cs typeface="Times New Roman" pitchFamily="18" charset="0"/>
              </a:rPr>
              <a:t>SIMPLE REGRESSION ANALYSIS</a:t>
            </a:r>
          </a:p>
          <a:p>
            <a:pPr algn="just">
              <a:lnSpc>
                <a:spcPct val="150000"/>
              </a:lnSpc>
            </a:pPr>
            <a:r>
              <a:rPr lang="en-US" sz="2600" dirty="0" smtClean="0">
                <a:latin typeface="Times New Roman" pitchFamily="18" charset="0"/>
                <a:cs typeface="Times New Roman" pitchFamily="18" charset="0"/>
              </a:rPr>
              <a:t>Regression is the determination of a statistical relationship between two or more variables. In simple regression, we have only two variables, one variable (defined as independent) is the cause of the behavior of another one (defined as dependent variable). </a:t>
            </a:r>
          </a:p>
          <a:p>
            <a:pPr algn="just">
              <a:lnSpc>
                <a:spcPct val="150000"/>
              </a:lnSpc>
            </a:pPr>
            <a:r>
              <a:rPr lang="en-US" sz="2600" dirty="0" smtClean="0">
                <a:latin typeface="Times New Roman" pitchFamily="18" charset="0"/>
                <a:cs typeface="Times New Roman" pitchFamily="18" charset="0"/>
              </a:rPr>
              <a:t>Regression can only interpret what exists physically i.e., there must be a physical way in which independent variable X can affect dependent variable Y.</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2556931"/>
            <a:ext cx="10399594" cy="3557265"/>
          </a:xfrm>
        </p:spPr>
        <p:txBody>
          <a:bodyPr>
            <a:normAutofit lnSpcReduction="10000"/>
          </a:bodyPr>
          <a:lstStyle/>
          <a:p>
            <a:pPr algn="just"/>
            <a:r>
              <a:rPr lang="en-US" b="1" dirty="0">
                <a:latin typeface="Times New Roman" panose="02020603050405020304" pitchFamily="18" charset="0"/>
                <a:cs typeface="Times New Roman" panose="02020603050405020304" pitchFamily="18" charset="0"/>
              </a:rPr>
              <a:t>Field editing </a:t>
            </a:r>
            <a:r>
              <a:rPr lang="en-US" dirty="0">
                <a:latin typeface="Times New Roman" panose="02020603050405020304" pitchFamily="18" charset="0"/>
                <a:cs typeface="Times New Roman" panose="02020603050405020304" pitchFamily="18" charset="0"/>
              </a:rPr>
              <a:t>consists in the review of the reporting forms by the investigator </a:t>
            </a:r>
            <a:r>
              <a:rPr lang="en-US" dirty="0" smtClean="0">
                <a:latin typeface="Times New Roman" panose="02020603050405020304" pitchFamily="18" charset="0"/>
                <a:cs typeface="Times New Roman" panose="02020603050405020304" pitchFamily="18" charset="0"/>
              </a:rPr>
              <a:t>for completing </a:t>
            </a:r>
            <a:r>
              <a:rPr lang="en-US" dirty="0">
                <a:latin typeface="Times New Roman" panose="02020603050405020304" pitchFamily="18" charset="0"/>
                <a:cs typeface="Times New Roman" panose="02020603050405020304" pitchFamily="18" charset="0"/>
              </a:rPr>
              <a:t>(translating or rewriting) what the latter has written in abbreviated and/or in illegible </a:t>
            </a:r>
            <a:r>
              <a:rPr lang="en-US" dirty="0" smtClean="0">
                <a:latin typeface="Times New Roman" panose="02020603050405020304" pitchFamily="18" charset="0"/>
                <a:cs typeface="Times New Roman" panose="02020603050405020304" pitchFamily="18" charset="0"/>
              </a:rPr>
              <a:t>form </a:t>
            </a:r>
            <a:r>
              <a:rPr lang="en-US" dirty="0">
                <a:latin typeface="Times New Roman" panose="02020603050405020304" pitchFamily="18" charset="0"/>
                <a:cs typeface="Times New Roman" panose="02020603050405020304" pitchFamily="18" charset="0"/>
              </a:rPr>
              <a:t>at the time of recording the respondents’ responses.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type of editing is necessary in view of </a:t>
            </a:r>
            <a:r>
              <a:rPr lang="en-US" dirty="0" smtClean="0">
                <a:latin typeface="Times New Roman" panose="02020603050405020304" pitchFamily="18" charset="0"/>
                <a:cs typeface="Times New Roman" panose="02020603050405020304" pitchFamily="18" charset="0"/>
              </a:rPr>
              <a:t>the fact </a:t>
            </a:r>
            <a:r>
              <a:rPr lang="en-US" dirty="0">
                <a:latin typeface="Times New Roman" panose="02020603050405020304" pitchFamily="18" charset="0"/>
                <a:cs typeface="Times New Roman" panose="02020603050405020304" pitchFamily="18" charset="0"/>
              </a:rPr>
              <a:t>that individual writing styles often can be difficult for others to decipher</a:t>
            </a:r>
            <a:r>
              <a:rPr lang="en-US" dirty="0" smtClean="0">
                <a:latin typeface="Times New Roman" panose="02020603050405020304" pitchFamily="18" charset="0"/>
                <a:cs typeface="Times New Roman" panose="02020603050405020304" pitchFamily="18" charset="0"/>
              </a:rPr>
              <a:t>.</a:t>
            </a:r>
          </a:p>
          <a:p>
            <a:pPr algn="just"/>
            <a:r>
              <a:rPr lang="en-US" b="1" dirty="0">
                <a:latin typeface="Times New Roman" panose="02020603050405020304" pitchFamily="18" charset="0"/>
                <a:cs typeface="Times New Roman" panose="02020603050405020304" pitchFamily="18" charset="0"/>
              </a:rPr>
              <a:t>Central editing </a:t>
            </a:r>
            <a:r>
              <a:rPr lang="en-US" dirty="0">
                <a:latin typeface="Times New Roman" panose="02020603050405020304" pitchFamily="18" charset="0"/>
                <a:cs typeface="Times New Roman" panose="02020603050405020304" pitchFamily="18" charset="0"/>
              </a:rPr>
              <a:t>should take place when all forms or schedules have been completed and </a:t>
            </a:r>
            <a:r>
              <a:rPr lang="en-US" dirty="0" smtClean="0">
                <a:latin typeface="Times New Roman" panose="02020603050405020304" pitchFamily="18" charset="0"/>
                <a:cs typeface="Times New Roman" panose="02020603050405020304" pitchFamily="18" charset="0"/>
              </a:rPr>
              <a:t>returned to the office. </a:t>
            </a:r>
          </a:p>
          <a:p>
            <a:pPr algn="just"/>
            <a:r>
              <a:rPr lang="en-US" dirty="0" smtClean="0">
                <a:latin typeface="Times New Roman" panose="02020603050405020304" pitchFamily="18" charset="0"/>
                <a:cs typeface="Times New Roman" panose="02020603050405020304" pitchFamily="18" charset="0"/>
              </a:rPr>
              <a:t>This type of editing implies that all forms should get a thorough editing by a single editor in </a:t>
            </a:r>
            <a:r>
              <a:rPr lang="en-US" dirty="0">
                <a:latin typeface="Times New Roman" panose="02020603050405020304" pitchFamily="18" charset="0"/>
                <a:cs typeface="Times New Roman" panose="02020603050405020304" pitchFamily="18" charset="0"/>
              </a:rPr>
              <a:t>a small study and by a team of editors in case of a large </a:t>
            </a:r>
            <a:r>
              <a:rPr lang="en-US" dirty="0" smtClean="0">
                <a:latin typeface="Times New Roman" panose="02020603050405020304" pitchFamily="18" charset="0"/>
                <a:cs typeface="Times New Roman" panose="02020603050405020304" pitchFamily="18" charset="0"/>
              </a:rPr>
              <a:t>inquiry.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51313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61" y="982132"/>
            <a:ext cx="10050437" cy="1303867"/>
          </a:xfrm>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6160" y="2556932"/>
            <a:ext cx="10563367" cy="3516322"/>
          </a:xfrm>
        </p:spPr>
        <p:txBody>
          <a:bodyPr>
            <a:normAutofit fontScale="70000" lnSpcReduction="20000"/>
          </a:bodyPr>
          <a:lstStyle/>
          <a:p>
            <a:r>
              <a:rPr lang="en-US" sz="3100" b="1" dirty="0">
                <a:latin typeface="Times New Roman" panose="02020603050405020304" pitchFamily="18" charset="0"/>
                <a:cs typeface="Times New Roman" panose="02020603050405020304" pitchFamily="18" charset="0"/>
              </a:rPr>
              <a:t>Editors must keep in view several points while performing their </a:t>
            </a:r>
            <a:r>
              <a:rPr lang="en-US" sz="3100" b="1" dirty="0" smtClean="0">
                <a:latin typeface="Times New Roman" panose="02020603050405020304" pitchFamily="18" charset="0"/>
                <a:cs typeface="Times New Roman" panose="02020603050405020304" pitchFamily="18" charset="0"/>
              </a:rPr>
              <a:t>work :</a:t>
            </a:r>
          </a:p>
          <a:p>
            <a:pPr algn="just"/>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 </a:t>
            </a:r>
            <a:r>
              <a:rPr lang="en-US" sz="3100" dirty="0">
                <a:latin typeface="Times New Roman" panose="02020603050405020304" pitchFamily="18" charset="0"/>
                <a:cs typeface="Times New Roman" panose="02020603050405020304" pitchFamily="18" charset="0"/>
              </a:rPr>
              <a:t>They should be </a:t>
            </a:r>
            <a:r>
              <a:rPr lang="en-US" sz="3100" dirty="0" smtClean="0">
                <a:latin typeface="Times New Roman" panose="02020603050405020304" pitchFamily="18" charset="0"/>
                <a:cs typeface="Times New Roman" panose="02020603050405020304" pitchFamily="18" charset="0"/>
              </a:rPr>
              <a:t>familiar with </a:t>
            </a:r>
            <a:r>
              <a:rPr lang="en-US" sz="3100" dirty="0">
                <a:latin typeface="Times New Roman" panose="02020603050405020304" pitchFamily="18" charset="0"/>
                <a:cs typeface="Times New Roman" panose="02020603050405020304" pitchFamily="18" charset="0"/>
              </a:rPr>
              <a:t>instructions given to the interviewers and coders as well as with the editing instructions </a:t>
            </a:r>
            <a:r>
              <a:rPr lang="en-US" sz="3100" dirty="0" smtClean="0">
                <a:latin typeface="Times New Roman" panose="02020603050405020304" pitchFamily="18" charset="0"/>
                <a:cs typeface="Times New Roman" panose="02020603050405020304" pitchFamily="18" charset="0"/>
              </a:rPr>
              <a:t>supplied to </a:t>
            </a:r>
            <a:r>
              <a:rPr lang="en-US" sz="3100" dirty="0">
                <a:latin typeface="Times New Roman" panose="02020603050405020304" pitchFamily="18" charset="0"/>
                <a:cs typeface="Times New Roman" panose="02020603050405020304" pitchFamily="18" charset="0"/>
              </a:rPr>
              <a:t>them for the purpose</a:t>
            </a:r>
            <a:r>
              <a:rPr lang="en-US" sz="3100" dirty="0" smtClean="0">
                <a:latin typeface="Times New Roman" panose="02020603050405020304" pitchFamily="18" charset="0"/>
                <a:cs typeface="Times New Roman" panose="02020603050405020304" pitchFamily="18" charset="0"/>
              </a:rPr>
              <a:t>.</a:t>
            </a:r>
          </a:p>
          <a:p>
            <a:pPr algn="just"/>
            <a:r>
              <a:rPr lang="en-US" sz="3100" dirty="0" smtClean="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(b) While crossing out an original entry for one reason or another, </a:t>
            </a:r>
            <a:r>
              <a:rPr lang="en-US" sz="3100" dirty="0" smtClean="0">
                <a:latin typeface="Times New Roman" panose="02020603050405020304" pitchFamily="18" charset="0"/>
                <a:cs typeface="Times New Roman" panose="02020603050405020304" pitchFamily="18" charset="0"/>
              </a:rPr>
              <a:t>they should </a:t>
            </a:r>
            <a:r>
              <a:rPr lang="en-US" sz="3100" dirty="0">
                <a:latin typeface="Times New Roman" panose="02020603050405020304" pitchFamily="18" charset="0"/>
                <a:cs typeface="Times New Roman" panose="02020603050405020304" pitchFamily="18" charset="0"/>
              </a:rPr>
              <a:t>just draw a single line on it so that the same may remain legible. </a:t>
            </a:r>
            <a:endParaRPr lang="en-US" sz="3100" dirty="0" smtClean="0">
              <a:latin typeface="Times New Roman" panose="02020603050405020304" pitchFamily="18" charset="0"/>
              <a:cs typeface="Times New Roman" panose="02020603050405020304" pitchFamily="18" charset="0"/>
            </a:endParaRPr>
          </a:p>
          <a:p>
            <a:pPr algn="just"/>
            <a:r>
              <a:rPr lang="en-US" sz="3100" dirty="0" smtClean="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c) They must make </a:t>
            </a:r>
            <a:r>
              <a:rPr lang="en-US" sz="3100" dirty="0" smtClean="0">
                <a:latin typeface="Times New Roman" panose="02020603050405020304" pitchFamily="18" charset="0"/>
                <a:cs typeface="Times New Roman" panose="02020603050405020304" pitchFamily="18" charset="0"/>
              </a:rPr>
              <a:t>entries (if </a:t>
            </a:r>
            <a:r>
              <a:rPr lang="en-US" sz="3100" dirty="0">
                <a:latin typeface="Times New Roman" panose="02020603050405020304" pitchFamily="18" charset="0"/>
                <a:cs typeface="Times New Roman" panose="02020603050405020304" pitchFamily="18" charset="0"/>
              </a:rPr>
              <a:t>any) on the form in some </a:t>
            </a:r>
            <a:r>
              <a:rPr lang="en-US" sz="3100">
                <a:latin typeface="Times New Roman" panose="02020603050405020304" pitchFamily="18" charset="0"/>
                <a:cs typeface="Times New Roman" panose="02020603050405020304" pitchFamily="18" charset="0"/>
              </a:rPr>
              <a:t>distinctive </a:t>
            </a:r>
            <a:r>
              <a:rPr lang="en-US" sz="3100" smtClean="0">
                <a:latin typeface="Times New Roman" panose="02020603050405020304" pitchFamily="18" charset="0"/>
                <a:cs typeface="Times New Roman" panose="02020603050405020304" pitchFamily="18" charset="0"/>
              </a:rPr>
              <a:t>color </a:t>
            </a:r>
            <a:r>
              <a:rPr lang="en-US" sz="3100" dirty="0">
                <a:latin typeface="Times New Roman" panose="02020603050405020304" pitchFamily="18" charset="0"/>
                <a:cs typeface="Times New Roman" panose="02020603050405020304" pitchFamily="18" charset="0"/>
              </a:rPr>
              <a:t>and that too in a </a:t>
            </a:r>
            <a:r>
              <a:rPr lang="en-US" sz="3100" dirty="0" smtClean="0">
                <a:latin typeface="Times New Roman" panose="02020603050405020304" pitchFamily="18" charset="0"/>
                <a:cs typeface="Times New Roman" panose="02020603050405020304" pitchFamily="18" charset="0"/>
              </a:rPr>
              <a:t>standardized </a:t>
            </a:r>
            <a:r>
              <a:rPr lang="en-US" sz="3100" dirty="0">
                <a:latin typeface="Times New Roman" panose="02020603050405020304" pitchFamily="18" charset="0"/>
                <a:cs typeface="Times New Roman" panose="02020603050405020304" pitchFamily="18" charset="0"/>
              </a:rPr>
              <a:t>form. </a:t>
            </a:r>
            <a:endParaRPr lang="en-US" sz="3100" dirty="0" smtClean="0">
              <a:latin typeface="Times New Roman" panose="02020603050405020304" pitchFamily="18" charset="0"/>
              <a:cs typeface="Times New Roman" panose="02020603050405020304" pitchFamily="18" charset="0"/>
            </a:endParaRPr>
          </a:p>
          <a:p>
            <a:pPr algn="just"/>
            <a:r>
              <a:rPr lang="en-US" sz="3100" dirty="0" smtClean="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d) They </a:t>
            </a:r>
            <a:r>
              <a:rPr lang="en-US" sz="3100" dirty="0" smtClean="0">
                <a:latin typeface="Times New Roman" panose="02020603050405020304" pitchFamily="18" charset="0"/>
                <a:cs typeface="Times New Roman" panose="02020603050405020304" pitchFamily="18" charset="0"/>
              </a:rPr>
              <a:t>should initial </a:t>
            </a:r>
            <a:r>
              <a:rPr lang="en-US" sz="3100" dirty="0">
                <a:latin typeface="Times New Roman" panose="02020603050405020304" pitchFamily="18" charset="0"/>
                <a:cs typeface="Times New Roman" panose="02020603050405020304" pitchFamily="18" charset="0"/>
              </a:rPr>
              <a:t>all answers which they change or supply. </a:t>
            </a:r>
            <a:endParaRPr lang="en-US" sz="3100" dirty="0" smtClean="0">
              <a:latin typeface="Times New Roman" panose="02020603050405020304" pitchFamily="18" charset="0"/>
              <a:cs typeface="Times New Roman" panose="02020603050405020304" pitchFamily="18" charset="0"/>
            </a:endParaRPr>
          </a:p>
          <a:p>
            <a:pPr algn="just"/>
            <a:r>
              <a:rPr lang="en-US" sz="3100" dirty="0" smtClean="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e) Editor’s initials and the date of editing should </a:t>
            </a:r>
            <a:r>
              <a:rPr lang="en-US" sz="3100" dirty="0" smtClean="0">
                <a:latin typeface="Times New Roman" panose="02020603050405020304" pitchFamily="18" charset="0"/>
                <a:cs typeface="Times New Roman" panose="02020603050405020304" pitchFamily="18" charset="0"/>
              </a:rPr>
              <a:t>be placed </a:t>
            </a:r>
            <a:r>
              <a:rPr lang="en-US" sz="3100" dirty="0">
                <a:latin typeface="Times New Roman" panose="02020603050405020304" pitchFamily="18" charset="0"/>
                <a:cs typeface="Times New Roman" panose="02020603050405020304" pitchFamily="18" charset="0"/>
              </a:rPr>
              <a:t>on each completed form or schedule.</a:t>
            </a:r>
          </a:p>
        </p:txBody>
      </p:sp>
    </p:spTree>
    <p:extLst>
      <p:ext uri="{BB962C8B-B14F-4D97-AF65-F5344CB8AC3E}">
        <p14:creationId xmlns="" xmlns:p14="http://schemas.microsoft.com/office/powerpoint/2010/main" val="3848071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0752" y="2556932"/>
            <a:ext cx="10454185" cy="3611856"/>
          </a:xfrm>
        </p:spPr>
        <p:txBody>
          <a:bodyPr>
            <a:normAutofit lnSpcReduction="10000"/>
          </a:bodyPr>
          <a:lstStyle/>
          <a:p>
            <a:pPr algn="just"/>
            <a:r>
              <a:rPr lang="en-US" b="1" dirty="0">
                <a:latin typeface="Times New Roman" panose="02020603050405020304" pitchFamily="18" charset="0"/>
                <a:cs typeface="Times New Roman" panose="02020603050405020304" pitchFamily="18" charset="0"/>
              </a:rPr>
              <a:t>Coding: </a:t>
            </a:r>
            <a:r>
              <a:rPr lang="en-US" dirty="0">
                <a:latin typeface="Times New Roman" panose="02020603050405020304" pitchFamily="18" charset="0"/>
                <a:cs typeface="Times New Roman" panose="02020603050405020304" pitchFamily="18" charset="0"/>
              </a:rPr>
              <a:t>Coding refers to the process of assigning numerals or other symbols to answers so </a:t>
            </a:r>
            <a:r>
              <a:rPr lang="en-US" dirty="0" smtClean="0">
                <a:latin typeface="Times New Roman" panose="02020603050405020304" pitchFamily="18" charset="0"/>
                <a:cs typeface="Times New Roman" panose="02020603050405020304" pitchFamily="18" charset="0"/>
              </a:rPr>
              <a:t>that responses </a:t>
            </a:r>
            <a:r>
              <a:rPr lang="en-US" dirty="0">
                <a:latin typeface="Times New Roman" panose="02020603050405020304" pitchFamily="18" charset="0"/>
                <a:cs typeface="Times New Roman" panose="02020603050405020304" pitchFamily="18" charset="0"/>
              </a:rPr>
              <a:t>can be put into a limited number of categories or classes.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classes should be </a:t>
            </a:r>
            <a:r>
              <a:rPr lang="en-US" dirty="0" smtClean="0">
                <a:latin typeface="Times New Roman" panose="02020603050405020304" pitchFamily="18" charset="0"/>
                <a:cs typeface="Times New Roman" panose="02020603050405020304" pitchFamily="18" charset="0"/>
              </a:rPr>
              <a:t>appropriate to </a:t>
            </a:r>
            <a:r>
              <a:rPr lang="en-US" dirty="0">
                <a:latin typeface="Times New Roman" panose="02020603050405020304" pitchFamily="18" charset="0"/>
                <a:cs typeface="Times New Roman" panose="02020603050405020304" pitchFamily="18" charset="0"/>
              </a:rPr>
              <a:t>the research problem under </a:t>
            </a:r>
            <a:r>
              <a:rPr lang="en-US" dirty="0" smtClean="0">
                <a:latin typeface="Times New Roman" panose="02020603050405020304" pitchFamily="18" charset="0"/>
                <a:cs typeface="Times New Roman" panose="02020603050405020304" pitchFamily="18" charset="0"/>
              </a:rPr>
              <a:t>consideration.</a:t>
            </a:r>
          </a:p>
          <a:p>
            <a:pPr algn="just"/>
            <a:r>
              <a:rPr lang="en-US" dirty="0">
                <a:latin typeface="Times New Roman" panose="02020603050405020304" pitchFamily="18" charset="0"/>
                <a:cs typeface="Times New Roman" panose="02020603050405020304" pitchFamily="18" charset="0"/>
              </a:rPr>
              <a:t>Coding is necessary for efficient analysis and through it the several replies may be reduced to </a:t>
            </a:r>
            <a:r>
              <a:rPr lang="en-US" dirty="0" smtClean="0">
                <a:latin typeface="Times New Roman" panose="02020603050405020304" pitchFamily="18" charset="0"/>
                <a:cs typeface="Times New Roman" panose="02020603050405020304" pitchFamily="18" charset="0"/>
              </a:rPr>
              <a:t>a small </a:t>
            </a:r>
            <a:r>
              <a:rPr lang="en-US" dirty="0">
                <a:latin typeface="Times New Roman" panose="02020603050405020304" pitchFamily="18" charset="0"/>
                <a:cs typeface="Times New Roman" panose="02020603050405020304" pitchFamily="18" charset="0"/>
              </a:rPr>
              <a:t>number of classes which contain the critical information required for analysis</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Coding </a:t>
            </a:r>
            <a:r>
              <a:rPr lang="en-US" dirty="0" smtClean="0">
                <a:latin typeface="Times New Roman" panose="02020603050405020304" pitchFamily="18" charset="0"/>
                <a:cs typeface="Times New Roman" panose="02020603050405020304" pitchFamily="18" charset="0"/>
              </a:rPr>
              <a:t>decisions should </a:t>
            </a:r>
            <a:r>
              <a:rPr lang="en-US" dirty="0">
                <a:latin typeface="Times New Roman" panose="02020603050405020304" pitchFamily="18" charset="0"/>
                <a:cs typeface="Times New Roman" panose="02020603050405020304" pitchFamily="18" charset="0"/>
              </a:rPr>
              <a:t>usually be taken at the designing stage of the questionnaire.</a:t>
            </a:r>
          </a:p>
        </p:txBody>
      </p:sp>
    </p:spTree>
    <p:extLst>
      <p:ext uri="{BB962C8B-B14F-4D97-AF65-F5344CB8AC3E}">
        <p14:creationId xmlns="" xmlns:p14="http://schemas.microsoft.com/office/powerpoint/2010/main" val="3068109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a:t>
            </a:r>
            <a:endParaRPr lang="en-US" dirty="0"/>
          </a:p>
        </p:txBody>
      </p:sp>
      <p:sp>
        <p:nvSpPr>
          <p:cNvPr id="3" name="Content Placeholder 2"/>
          <p:cNvSpPr>
            <a:spLocks noGrp="1"/>
          </p:cNvSpPr>
          <p:nvPr>
            <p:ph idx="1"/>
          </p:nvPr>
        </p:nvSpPr>
        <p:spPr>
          <a:xfrm>
            <a:off x="846160" y="2529635"/>
            <a:ext cx="10345003" cy="3707391"/>
          </a:xfrm>
        </p:spPr>
        <p:txBody>
          <a:bodyPr>
            <a:normAutofit lnSpcReduction="10000"/>
          </a:bodyPr>
          <a:lstStyle/>
          <a:p>
            <a:pPr algn="just"/>
            <a:r>
              <a:rPr lang="en-US" b="1" dirty="0">
                <a:latin typeface="Times New Roman" panose="02020603050405020304" pitchFamily="18" charset="0"/>
                <a:cs typeface="Times New Roman" panose="02020603050405020304" pitchFamily="18" charset="0"/>
              </a:rPr>
              <a:t>Classification: </a:t>
            </a:r>
            <a:r>
              <a:rPr lang="en-US" dirty="0">
                <a:latin typeface="Times New Roman" panose="02020603050405020304" pitchFamily="18" charset="0"/>
                <a:cs typeface="Times New Roman" panose="02020603050405020304" pitchFamily="18" charset="0"/>
              </a:rPr>
              <a:t>Most research studies result in a large volume of raw data which must be </a:t>
            </a:r>
            <a:r>
              <a:rPr lang="en-US" dirty="0" smtClean="0">
                <a:latin typeface="Times New Roman" panose="02020603050405020304" pitchFamily="18" charset="0"/>
                <a:cs typeface="Times New Roman" panose="02020603050405020304" pitchFamily="18" charset="0"/>
              </a:rPr>
              <a:t>reduced into </a:t>
            </a:r>
            <a:r>
              <a:rPr lang="en-US" dirty="0">
                <a:latin typeface="Times New Roman" panose="02020603050405020304" pitchFamily="18" charset="0"/>
                <a:cs typeface="Times New Roman" panose="02020603050405020304" pitchFamily="18" charset="0"/>
              </a:rPr>
              <a:t>homogeneous groups if we are to get meaningful relationships.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fact necessitates </a:t>
            </a:r>
            <a:r>
              <a:rPr lang="en-US" dirty="0" smtClean="0">
                <a:latin typeface="Times New Roman" panose="02020603050405020304" pitchFamily="18" charset="0"/>
                <a:cs typeface="Times New Roman" panose="02020603050405020304" pitchFamily="18" charset="0"/>
              </a:rPr>
              <a:t>classification of </a:t>
            </a:r>
            <a:r>
              <a:rPr lang="en-US" dirty="0">
                <a:latin typeface="Times New Roman" panose="02020603050405020304" pitchFamily="18" charset="0"/>
                <a:cs typeface="Times New Roman" panose="02020603050405020304" pitchFamily="18" charset="0"/>
              </a:rPr>
              <a:t>data which happens to be the process of arranging data in groups or classes on the basis </a:t>
            </a:r>
            <a:r>
              <a:rPr lang="en-US" dirty="0" smtClean="0">
                <a:latin typeface="Times New Roman" panose="02020603050405020304" pitchFamily="18" charset="0"/>
                <a:cs typeface="Times New Roman" panose="02020603050405020304" pitchFamily="18" charset="0"/>
              </a:rPr>
              <a:t>of common </a:t>
            </a:r>
            <a:r>
              <a:rPr lang="en-US" dirty="0">
                <a:latin typeface="Times New Roman" panose="02020603050405020304" pitchFamily="18" charset="0"/>
                <a:cs typeface="Times New Roman" panose="02020603050405020304" pitchFamily="18" charset="0"/>
              </a:rPr>
              <a:t>characteristics.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Data </a:t>
            </a:r>
            <a:r>
              <a:rPr lang="en-US" dirty="0">
                <a:latin typeface="Times New Roman" panose="02020603050405020304" pitchFamily="18" charset="0"/>
                <a:cs typeface="Times New Roman" panose="02020603050405020304" pitchFamily="18" charset="0"/>
              </a:rPr>
              <a:t>having a common characteristic are placed in one class and in </a:t>
            </a:r>
            <a:r>
              <a:rPr lang="en-US" dirty="0" smtClean="0">
                <a:latin typeface="Times New Roman" panose="02020603050405020304" pitchFamily="18" charset="0"/>
                <a:cs typeface="Times New Roman" panose="02020603050405020304" pitchFamily="18" charset="0"/>
              </a:rPr>
              <a:t>this</a:t>
            </a:r>
            <a:r>
              <a:rPr lang="en-US" i="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way </a:t>
            </a:r>
            <a:r>
              <a:rPr lang="en-US" dirty="0">
                <a:latin typeface="Times New Roman" panose="02020603050405020304" pitchFamily="18" charset="0"/>
                <a:cs typeface="Times New Roman" panose="02020603050405020304" pitchFamily="18" charset="0"/>
              </a:rPr>
              <a:t>the entire data get divided into a number of groups or classes.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Classification </a:t>
            </a:r>
            <a:r>
              <a:rPr lang="en-US" dirty="0">
                <a:latin typeface="Times New Roman" panose="02020603050405020304" pitchFamily="18" charset="0"/>
                <a:cs typeface="Times New Roman" panose="02020603050405020304" pitchFamily="18" charset="0"/>
              </a:rPr>
              <a:t>can be one of </a:t>
            </a:r>
            <a:r>
              <a:rPr lang="en-US" dirty="0" smtClean="0">
                <a:latin typeface="Times New Roman" panose="02020603050405020304" pitchFamily="18" charset="0"/>
                <a:cs typeface="Times New Roman" panose="02020603050405020304" pitchFamily="18" charset="0"/>
              </a:rPr>
              <a:t>the following </a:t>
            </a:r>
            <a:r>
              <a:rPr lang="en-US" dirty="0">
                <a:latin typeface="Times New Roman" panose="02020603050405020304" pitchFamily="18" charset="0"/>
                <a:cs typeface="Times New Roman" panose="02020603050405020304" pitchFamily="18" charset="0"/>
              </a:rPr>
              <a:t>two types, depending upon the nature of the phenomenon involved:</a:t>
            </a:r>
          </a:p>
        </p:txBody>
      </p:sp>
    </p:spTree>
    <p:extLst>
      <p:ext uri="{BB962C8B-B14F-4D97-AF65-F5344CB8AC3E}">
        <p14:creationId xmlns="" xmlns:p14="http://schemas.microsoft.com/office/powerpoint/2010/main" val="3711872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latin typeface="Times New Roman" panose="02020603050405020304" pitchFamily="18" charset="0"/>
                <a:cs typeface="Times New Roman" panose="02020603050405020304" pitchFamily="18" charset="0"/>
              </a:rPr>
              <a:t>Conti</a:t>
            </a:r>
            <a:r>
              <a:rPr lang="en-US" dirty="0" smtClean="0"/>
              <a:t>…</a:t>
            </a:r>
            <a:endParaRPr lang="en-US" dirty="0"/>
          </a:p>
        </p:txBody>
      </p:sp>
      <p:sp>
        <p:nvSpPr>
          <p:cNvPr id="3" name="Content Placeholder 2"/>
          <p:cNvSpPr>
            <a:spLocks noGrp="1"/>
          </p:cNvSpPr>
          <p:nvPr>
            <p:ph idx="1"/>
          </p:nvPr>
        </p:nvSpPr>
        <p:spPr>
          <a:xfrm>
            <a:off x="914400" y="2556932"/>
            <a:ext cx="10426890" cy="3516322"/>
          </a:xfrm>
        </p:spPr>
        <p:txBody>
          <a:bodyPr>
            <a:normAutofit lnSpcReduction="10000"/>
          </a:bodyPr>
          <a:lstStyle/>
          <a:p>
            <a:pPr algn="just"/>
            <a:r>
              <a:rPr lang="en-US" b="1" dirty="0">
                <a:latin typeface="Times New Roman" panose="02020603050405020304" pitchFamily="18" charset="0"/>
                <a:cs typeface="Times New Roman" panose="02020603050405020304" pitchFamily="18" charset="0"/>
              </a:rPr>
              <a:t>Classification according to attributes: </a:t>
            </a:r>
            <a:r>
              <a:rPr lang="en-US" dirty="0">
                <a:latin typeface="Times New Roman" panose="02020603050405020304" pitchFamily="18" charset="0"/>
                <a:cs typeface="Times New Roman" panose="02020603050405020304" pitchFamily="18" charset="0"/>
              </a:rPr>
              <a:t>As stated above, data are classified on the </a:t>
            </a:r>
            <a:r>
              <a:rPr lang="en-US" dirty="0" smtClean="0">
                <a:latin typeface="Times New Roman" panose="02020603050405020304" pitchFamily="18" charset="0"/>
                <a:cs typeface="Times New Roman" panose="02020603050405020304" pitchFamily="18" charset="0"/>
              </a:rPr>
              <a:t>basis of </a:t>
            </a:r>
            <a:r>
              <a:rPr lang="en-US" dirty="0">
                <a:latin typeface="Times New Roman" panose="02020603050405020304" pitchFamily="18" charset="0"/>
                <a:cs typeface="Times New Roman" panose="02020603050405020304" pitchFamily="18" charset="0"/>
              </a:rPr>
              <a:t>common characteristics which can either be descriptive (such as literacy, sex, </a:t>
            </a:r>
            <a:r>
              <a:rPr lang="en-US" dirty="0" smtClean="0">
                <a:latin typeface="Times New Roman" panose="02020603050405020304" pitchFamily="18" charset="0"/>
                <a:cs typeface="Times New Roman" panose="02020603050405020304" pitchFamily="18" charset="0"/>
              </a:rPr>
              <a:t>honesty, etc</a:t>
            </a:r>
            <a:r>
              <a:rPr lang="en-US" dirty="0">
                <a:latin typeface="Times New Roman" panose="02020603050405020304" pitchFamily="18" charset="0"/>
                <a:cs typeface="Times New Roman" panose="02020603050405020304" pitchFamily="18" charset="0"/>
              </a:rPr>
              <a:t>.) or numerical (such as weight, height, income, etc</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Data obtained this way on the basis of </a:t>
            </a:r>
            <a:r>
              <a:rPr lang="en-US" dirty="0" smtClean="0">
                <a:latin typeface="Times New Roman" panose="02020603050405020304" pitchFamily="18" charset="0"/>
                <a:cs typeface="Times New Roman" panose="02020603050405020304" pitchFamily="18" charset="0"/>
              </a:rPr>
              <a:t>certain attributes are known as </a:t>
            </a:r>
            <a:r>
              <a:rPr lang="en-US" b="1" dirty="0" smtClean="0">
                <a:latin typeface="Times New Roman" panose="02020603050405020304" pitchFamily="18" charset="0"/>
                <a:cs typeface="Times New Roman" panose="02020603050405020304" pitchFamily="18" charset="0"/>
              </a:rPr>
              <a:t>statistics of attributes </a:t>
            </a:r>
            <a:r>
              <a:rPr lang="en-US" dirty="0" smtClean="0">
                <a:latin typeface="Times New Roman" panose="02020603050405020304" pitchFamily="18" charset="0"/>
                <a:cs typeface="Times New Roman" panose="02020603050405020304" pitchFamily="18" charset="0"/>
              </a:rPr>
              <a:t>and their classification is said to be classification </a:t>
            </a:r>
            <a:r>
              <a:rPr lang="en-US" dirty="0">
                <a:latin typeface="Times New Roman" panose="02020603050405020304" pitchFamily="18" charset="0"/>
                <a:cs typeface="Times New Roman" panose="02020603050405020304" pitchFamily="18" charset="0"/>
              </a:rPr>
              <a:t>according to attributes</a:t>
            </a:r>
            <a:r>
              <a:rPr lang="en-US" dirty="0" smtClean="0">
                <a:latin typeface="Times New Roman" panose="02020603050405020304" pitchFamily="18" charset="0"/>
                <a:cs typeface="Times New Roman" panose="02020603050405020304" pitchFamily="18" charset="0"/>
              </a:rPr>
              <a:t>.</a:t>
            </a:r>
            <a:r>
              <a:rPr lang="en-US" dirty="0"/>
              <a:t> </a:t>
            </a:r>
          </a:p>
          <a:p>
            <a:pPr algn="just"/>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manifold classification we </a:t>
            </a:r>
            <a:r>
              <a:rPr lang="en-US" dirty="0" smtClean="0">
                <a:latin typeface="Times New Roman" panose="02020603050405020304" pitchFamily="18" charset="0"/>
                <a:cs typeface="Times New Roman" panose="02020603050405020304" pitchFamily="18" charset="0"/>
              </a:rPr>
              <a:t>consider two </a:t>
            </a:r>
            <a:r>
              <a:rPr lang="en-US" dirty="0">
                <a:latin typeface="Times New Roman" panose="02020603050405020304" pitchFamily="18" charset="0"/>
                <a:cs typeface="Times New Roman" panose="02020603050405020304" pitchFamily="18" charset="0"/>
              </a:rPr>
              <a:t>or more attributes simultaneously, and divide that data into a number of classes (</a:t>
            </a:r>
            <a:r>
              <a:rPr lang="en-US" dirty="0" smtClean="0">
                <a:latin typeface="Times New Roman" panose="02020603050405020304" pitchFamily="18" charset="0"/>
                <a:cs typeface="Times New Roman" panose="02020603050405020304" pitchFamily="18" charset="0"/>
              </a:rPr>
              <a:t>total number </a:t>
            </a:r>
            <a:r>
              <a:rPr lang="en-US" dirty="0">
                <a:latin typeface="Times New Roman" panose="02020603050405020304" pitchFamily="18" charset="0"/>
                <a:cs typeface="Times New Roman" panose="02020603050405020304" pitchFamily="18" charset="0"/>
              </a:rPr>
              <a:t>of classes of final order is given by 2</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where </a:t>
            </a:r>
            <a:r>
              <a:rPr lang="en-US" i="1" dirty="0">
                <a:latin typeface="Times New Roman" panose="02020603050405020304" pitchFamily="18" charset="0"/>
                <a:cs typeface="Times New Roman" panose="02020603050405020304" pitchFamily="18" charset="0"/>
              </a:rPr>
              <a:t>n </a:t>
            </a:r>
            <a:r>
              <a:rPr lang="en-US" dirty="0">
                <a:latin typeface="Times New Roman" panose="02020603050405020304" pitchFamily="18" charset="0"/>
                <a:cs typeface="Times New Roman" panose="02020603050405020304" pitchFamily="18" charset="0"/>
              </a:rPr>
              <a:t>= number of attributes considered).*</a:t>
            </a:r>
          </a:p>
        </p:txBody>
      </p:sp>
    </p:spTree>
    <p:extLst>
      <p:ext uri="{BB962C8B-B14F-4D97-AF65-F5344CB8AC3E}">
        <p14:creationId xmlns="" xmlns:p14="http://schemas.microsoft.com/office/powerpoint/2010/main" val="994534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latin typeface="Times New Roman" panose="02020603050405020304" pitchFamily="18" charset="0"/>
                <a:cs typeface="Times New Roman" panose="02020603050405020304" pitchFamily="18" charset="0"/>
              </a:rPr>
              <a:t>Conti…</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73457" y="2556932"/>
            <a:ext cx="10481480" cy="3598208"/>
          </a:xfrm>
        </p:spPr>
        <p:txBody>
          <a:bodyPr>
            <a:normAutofit/>
          </a:bodyPr>
          <a:lstStyle/>
          <a:p>
            <a:pPr algn="just"/>
            <a:r>
              <a:rPr lang="en-US" b="1" dirty="0">
                <a:latin typeface="Times New Roman" panose="02020603050405020304" pitchFamily="18" charset="0"/>
                <a:cs typeface="Times New Roman" panose="02020603050405020304" pitchFamily="18" charset="0"/>
              </a:rPr>
              <a:t>Classification according to class-intervals: </a:t>
            </a:r>
            <a:r>
              <a:rPr lang="en-US" dirty="0">
                <a:latin typeface="Times New Roman" panose="02020603050405020304" pitchFamily="18" charset="0"/>
                <a:cs typeface="Times New Roman" panose="02020603050405020304" pitchFamily="18" charset="0"/>
              </a:rPr>
              <a:t>Unlike descriptive characteristics, </a:t>
            </a:r>
            <a:r>
              <a:rPr lang="en-US" dirty="0" smtClean="0">
                <a:latin typeface="Times New Roman" panose="02020603050405020304" pitchFamily="18" charset="0"/>
                <a:cs typeface="Times New Roman" panose="02020603050405020304" pitchFamily="18" charset="0"/>
              </a:rPr>
              <a:t>the numerical </a:t>
            </a:r>
            <a:r>
              <a:rPr lang="en-US" dirty="0">
                <a:latin typeface="Times New Roman" panose="02020603050405020304" pitchFamily="18" charset="0"/>
                <a:cs typeface="Times New Roman" panose="02020603050405020304" pitchFamily="18" charset="0"/>
              </a:rPr>
              <a:t>characteristics refer to quantitative phenomenon which can be measured </a:t>
            </a:r>
            <a:r>
              <a:rPr lang="en-US" dirty="0" smtClean="0">
                <a:latin typeface="Times New Roman" panose="02020603050405020304" pitchFamily="18" charset="0"/>
                <a:cs typeface="Times New Roman" panose="02020603050405020304" pitchFamily="18" charset="0"/>
              </a:rPr>
              <a:t>through Some </a:t>
            </a:r>
            <a:r>
              <a:rPr lang="en-US" dirty="0">
                <a:latin typeface="Times New Roman" panose="02020603050405020304" pitchFamily="18" charset="0"/>
                <a:cs typeface="Times New Roman" panose="02020603050405020304" pitchFamily="18" charset="0"/>
              </a:rPr>
              <a:t>statistical units</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Data relating to income, production, age, weight, etc. come under </a:t>
            </a:r>
            <a:r>
              <a:rPr lang="en-US" dirty="0" smtClean="0">
                <a:latin typeface="Times New Roman" panose="02020603050405020304" pitchFamily="18" charset="0"/>
                <a:cs typeface="Times New Roman" panose="02020603050405020304" pitchFamily="18" charset="0"/>
              </a:rPr>
              <a:t>this category.</a:t>
            </a:r>
          </a:p>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Such data are known as </a:t>
            </a:r>
            <a:r>
              <a:rPr lang="en-US" b="1" dirty="0">
                <a:latin typeface="Times New Roman" panose="02020603050405020304" pitchFamily="18" charset="0"/>
                <a:cs typeface="Times New Roman" panose="02020603050405020304" pitchFamily="18" charset="0"/>
              </a:rPr>
              <a:t>statistics of variables </a:t>
            </a:r>
            <a:r>
              <a:rPr lang="en-US" dirty="0">
                <a:latin typeface="Times New Roman" panose="02020603050405020304" pitchFamily="18" charset="0"/>
                <a:cs typeface="Times New Roman" panose="02020603050405020304" pitchFamily="18" charset="0"/>
              </a:rPr>
              <a:t>and are classified on the basis </a:t>
            </a:r>
            <a:r>
              <a:rPr lang="en-US" dirty="0" smtClean="0">
                <a:latin typeface="Times New Roman" panose="02020603050405020304" pitchFamily="18" charset="0"/>
                <a:cs typeface="Times New Roman" panose="02020603050405020304" pitchFamily="18" charset="0"/>
              </a:rPr>
              <a:t>of class </a:t>
            </a:r>
            <a:r>
              <a:rPr lang="en-US" dirty="0">
                <a:latin typeface="Times New Roman" panose="02020603050405020304" pitchFamily="18" charset="0"/>
                <a:cs typeface="Times New Roman" panose="02020603050405020304" pitchFamily="18" charset="0"/>
              </a:rPr>
              <a:t>intervals. For instance, persons whose incomes, say, are within </a:t>
            </a:r>
            <a:r>
              <a:rPr lang="en-US" dirty="0" err="1">
                <a:latin typeface="Times New Roman" panose="02020603050405020304" pitchFamily="18" charset="0"/>
                <a:cs typeface="Times New Roman" panose="02020603050405020304" pitchFamily="18" charset="0"/>
              </a:rPr>
              <a:t>Rs</a:t>
            </a:r>
            <a:r>
              <a:rPr lang="en-US" dirty="0">
                <a:latin typeface="Times New Roman" panose="02020603050405020304" pitchFamily="18" charset="0"/>
                <a:cs typeface="Times New Roman" panose="02020603050405020304" pitchFamily="18" charset="0"/>
              </a:rPr>
              <a:t> 201 to </a:t>
            </a:r>
            <a:r>
              <a:rPr lang="en-US" dirty="0" err="1">
                <a:latin typeface="Times New Roman" panose="02020603050405020304" pitchFamily="18" charset="0"/>
                <a:cs typeface="Times New Roman" panose="02020603050405020304" pitchFamily="18" charset="0"/>
              </a:rPr>
              <a:t>Rs</a:t>
            </a:r>
            <a:r>
              <a:rPr lang="en-US" dirty="0">
                <a:latin typeface="Times New Roman" panose="02020603050405020304" pitchFamily="18" charset="0"/>
                <a:cs typeface="Times New Roman" panose="02020603050405020304" pitchFamily="18" charset="0"/>
              </a:rPr>
              <a:t> 400 </a:t>
            </a:r>
            <a:r>
              <a:rPr lang="en-US" dirty="0" smtClean="0">
                <a:latin typeface="Times New Roman" panose="02020603050405020304" pitchFamily="18" charset="0"/>
                <a:cs typeface="Times New Roman" panose="02020603050405020304" pitchFamily="18" charset="0"/>
              </a:rPr>
              <a:t>can form </a:t>
            </a:r>
            <a:r>
              <a:rPr lang="en-US" dirty="0">
                <a:latin typeface="Times New Roman" panose="02020603050405020304" pitchFamily="18" charset="0"/>
                <a:cs typeface="Times New Roman" panose="02020603050405020304" pitchFamily="18" charset="0"/>
              </a:rPr>
              <a:t>one group, those whose incomes are within </a:t>
            </a:r>
            <a:r>
              <a:rPr lang="en-US" dirty="0" err="1">
                <a:latin typeface="Times New Roman" panose="02020603050405020304" pitchFamily="18" charset="0"/>
                <a:cs typeface="Times New Roman" panose="02020603050405020304" pitchFamily="18" charset="0"/>
              </a:rPr>
              <a:t>Rs</a:t>
            </a:r>
            <a:r>
              <a:rPr lang="en-US" dirty="0">
                <a:latin typeface="Times New Roman" panose="02020603050405020304" pitchFamily="18" charset="0"/>
                <a:cs typeface="Times New Roman" panose="02020603050405020304" pitchFamily="18" charset="0"/>
              </a:rPr>
              <a:t> 401 to </a:t>
            </a:r>
            <a:r>
              <a:rPr lang="en-US" dirty="0" err="1">
                <a:latin typeface="Times New Roman" panose="02020603050405020304" pitchFamily="18" charset="0"/>
                <a:cs typeface="Times New Roman" panose="02020603050405020304" pitchFamily="18" charset="0"/>
              </a:rPr>
              <a:t>Rs</a:t>
            </a:r>
            <a:r>
              <a:rPr lang="en-US" dirty="0">
                <a:latin typeface="Times New Roman" panose="02020603050405020304" pitchFamily="18" charset="0"/>
                <a:cs typeface="Times New Roman" panose="02020603050405020304" pitchFamily="18" charset="0"/>
              </a:rPr>
              <a:t> 600 can form another </a:t>
            </a:r>
            <a:r>
              <a:rPr lang="en-US" dirty="0" smtClean="0">
                <a:latin typeface="Times New Roman" panose="02020603050405020304" pitchFamily="18" charset="0"/>
                <a:cs typeface="Times New Roman" panose="02020603050405020304" pitchFamily="18" charset="0"/>
              </a:rPr>
              <a:t>group and </a:t>
            </a:r>
            <a:r>
              <a:rPr lang="en-US" dirty="0">
                <a:latin typeface="Times New Roman" panose="02020603050405020304" pitchFamily="18" charset="0"/>
                <a:cs typeface="Times New Roman" panose="02020603050405020304" pitchFamily="18" charset="0"/>
              </a:rPr>
              <a:t>so on.</a:t>
            </a:r>
          </a:p>
        </p:txBody>
      </p:sp>
    </p:spTree>
    <p:extLst>
      <p:ext uri="{BB962C8B-B14F-4D97-AF65-F5344CB8AC3E}">
        <p14:creationId xmlns="" xmlns:p14="http://schemas.microsoft.com/office/powerpoint/2010/main" val="3377715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336</TotalTime>
  <Words>2926</Words>
  <Application>Microsoft Office PowerPoint</Application>
  <PresentationFormat>Custom</PresentationFormat>
  <Paragraphs>164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Organic</vt:lpstr>
      <vt:lpstr>Processing and Analysis of Data</vt:lpstr>
      <vt:lpstr>Processing and Analysis of Data</vt:lpstr>
      <vt:lpstr>Processing Operations</vt:lpstr>
      <vt:lpstr>Conti…</vt:lpstr>
      <vt:lpstr>Conti…</vt:lpstr>
      <vt:lpstr>Conti…</vt:lpstr>
      <vt:lpstr>Conti…</vt:lpstr>
      <vt:lpstr>Conti…</vt:lpstr>
      <vt:lpstr>Conti…</vt:lpstr>
      <vt:lpstr>Conti…</vt:lpstr>
      <vt:lpstr>Conti</vt:lpstr>
      <vt:lpstr>Conti…</vt:lpstr>
      <vt:lpstr>Conti…</vt:lpstr>
      <vt:lpstr>Conti…</vt:lpstr>
      <vt:lpstr>Conti…</vt:lpstr>
      <vt:lpstr>Conti…</vt:lpstr>
      <vt:lpstr>Conti…</vt:lpstr>
      <vt:lpstr>Conti…</vt:lpstr>
      <vt:lpstr>Conti…</vt:lpstr>
      <vt:lpstr>Conti…</vt:lpstr>
      <vt:lpstr>Conti…</vt:lpstr>
      <vt:lpstr>STATISTICS IN RESEARCH</vt:lpstr>
      <vt:lpstr>Conti…</vt:lpstr>
      <vt:lpstr>Conti…</vt:lpstr>
      <vt:lpstr>Conti…</vt:lpstr>
      <vt:lpstr>Conti…</vt:lpstr>
      <vt:lpstr>Conti…</vt:lpstr>
      <vt:lpstr>Conti…</vt:lpstr>
      <vt:lpstr>Conti…</vt:lpstr>
      <vt:lpstr>Conti…</vt:lpstr>
      <vt:lpstr>Conti…</vt:lpstr>
      <vt:lpstr>Conti…</vt:lpstr>
      <vt:lpstr>Conti…</vt:lpstr>
      <vt:lpstr>Conti…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Priyanka Gaikwad</dc:creator>
  <cp:lastModifiedBy>MSC</cp:lastModifiedBy>
  <cp:revision>47</cp:revision>
  <dcterms:created xsi:type="dcterms:W3CDTF">2016-10-21T04:48:03Z</dcterms:created>
  <dcterms:modified xsi:type="dcterms:W3CDTF">2016-11-19T22:17:53Z</dcterms:modified>
</cp:coreProperties>
</file>