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89" r:id="rId37"/>
    <p:sldId id="292" r:id="rId38"/>
    <p:sldId id="293" r:id="rId39"/>
    <p:sldId id="294" r:id="rId40"/>
    <p:sldId id="295" r:id="rId41"/>
    <p:sldId id="296" r:id="rId42"/>
    <p:sldId id="297" r:id="rId43"/>
    <p:sldId id="298" r:id="rId44"/>
    <p:sldId id="300" r:id="rId45"/>
    <p:sldId id="299"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AF3BFF8-C0EC-4CB7-8D34-B29286460B71}" type="datetimeFigureOut">
              <a:rPr lang="en-US" smtClean="0"/>
              <a:pPr/>
              <a:t>4/18/2017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D6A7535-6296-44CB-89BD-F307FF97977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F3BFF8-C0EC-4CB7-8D34-B29286460B71}"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A7535-6296-44CB-89BD-F307FF9797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F3BFF8-C0EC-4CB7-8D34-B29286460B71}"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A7535-6296-44CB-89BD-F307FF9797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AF3BFF8-C0EC-4CB7-8D34-B29286460B71}"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A7535-6296-44CB-89BD-F307FF97977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F3BFF8-C0EC-4CB7-8D34-B29286460B71}" type="datetimeFigureOut">
              <a:rPr lang="en-US" smtClean="0"/>
              <a:pPr/>
              <a:t>4/18/2017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D6A7535-6296-44CB-89BD-F307FF97977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AF3BFF8-C0EC-4CB7-8D34-B29286460B71}"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A7535-6296-44CB-89BD-F307FF97977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AF3BFF8-C0EC-4CB7-8D34-B29286460B71}" type="datetimeFigureOut">
              <a:rPr lang="en-US" smtClean="0"/>
              <a:pPr/>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A7535-6296-44CB-89BD-F307FF97977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F3BFF8-C0EC-4CB7-8D34-B29286460B71}" type="datetimeFigureOut">
              <a:rPr lang="en-US" smtClean="0"/>
              <a:pPr/>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A7535-6296-44CB-89BD-F307FF9797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3BFF8-C0EC-4CB7-8D34-B29286460B71}" type="datetimeFigureOut">
              <a:rPr lang="en-US" smtClean="0"/>
              <a:pPr/>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A7535-6296-44CB-89BD-F307FF9797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F3BFF8-C0EC-4CB7-8D34-B29286460B71}"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A7535-6296-44CB-89BD-F307FF97977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F3BFF8-C0EC-4CB7-8D34-B29286460B71}" type="datetimeFigureOut">
              <a:rPr lang="en-US" smtClean="0"/>
              <a:pPr/>
              <a:t>4/18/2017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D6A7535-6296-44CB-89BD-F307FF97977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AF3BFF8-C0EC-4CB7-8D34-B29286460B71}" type="datetimeFigureOut">
              <a:rPr lang="en-US" smtClean="0"/>
              <a:pPr/>
              <a:t>4/18/2017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D6A7535-6296-44CB-89BD-F307FF9797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latin typeface="Times New Roman" pitchFamily="18" charset="0"/>
                <a:cs typeface="Times New Roman" pitchFamily="18" charset="0"/>
              </a:rPr>
              <a:t>Design</a:t>
            </a:r>
            <a:endParaRPr lang="en-US" sz="4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38200"/>
          </a:xfrm>
        </p:spPr>
        <p:txBody>
          <a:bodyPr>
            <a:normAutofit/>
          </a:bodyPr>
          <a:lstStyle/>
          <a:p>
            <a:pPr algn="ctr"/>
            <a:r>
              <a:rPr lang="en-US" sz="3200" b="1" dirty="0" smtClean="0">
                <a:latin typeface="Times New Roman" pitchFamily="18" charset="0"/>
                <a:cs typeface="Times New Roman" pitchFamily="18" charset="0"/>
              </a:rPr>
              <a:t>THE DESIGN PROCESS</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14400"/>
            <a:ext cx="8686800" cy="5943600"/>
          </a:xfrm>
        </p:spPr>
        <p:txBody>
          <a:bodyPr>
            <a:noAutofit/>
          </a:bodyPr>
          <a:lstStyle/>
          <a:p>
            <a:pPr algn="just">
              <a:lnSpc>
                <a:spcPct val="150000"/>
              </a:lnSpc>
            </a:pPr>
            <a:r>
              <a:rPr lang="en-US" sz="2400" dirty="0" smtClean="0">
                <a:latin typeface="Times New Roman" pitchFamily="18" charset="0"/>
                <a:cs typeface="Times New Roman" pitchFamily="18" charset="0"/>
              </a:rPr>
              <a:t>Software design is an iterative process through which requirements are translated into a “blueprint” for constructing the software. </a:t>
            </a:r>
          </a:p>
          <a:p>
            <a:pPr algn="just">
              <a:lnSpc>
                <a:spcPct val="150000"/>
              </a:lnSpc>
            </a:pPr>
            <a:r>
              <a:rPr lang="en-US" sz="2400" dirty="0" smtClean="0">
                <a:latin typeface="Times New Roman" pitchFamily="18" charset="0"/>
                <a:cs typeface="Times New Roman" pitchFamily="18" charset="0"/>
              </a:rPr>
              <a:t>Initially, the blueprint depicts a holistic view of software. </a:t>
            </a:r>
          </a:p>
          <a:p>
            <a:pPr algn="just">
              <a:lnSpc>
                <a:spcPct val="150000"/>
              </a:lnSpc>
            </a:pPr>
            <a:r>
              <a:rPr lang="en-US" sz="2400" dirty="0" smtClean="0">
                <a:latin typeface="Times New Roman" pitchFamily="18" charset="0"/>
                <a:cs typeface="Times New Roman" pitchFamily="18" charset="0"/>
              </a:rPr>
              <a:t>That is, the design is represented at a high level of abstraction— a level that can be directly traced to the specific system objective and more detailed data, functional, and behavioral requirements.</a:t>
            </a:r>
          </a:p>
          <a:p>
            <a:pPr algn="just">
              <a:lnSpc>
                <a:spcPct val="150000"/>
              </a:lnSpc>
            </a:pPr>
            <a:r>
              <a:rPr lang="en-US" sz="2400" dirty="0" smtClean="0">
                <a:latin typeface="Times New Roman" pitchFamily="18" charset="0"/>
                <a:cs typeface="Times New Roman" pitchFamily="18" charset="0"/>
              </a:rPr>
              <a:t>As design iterations occur, subsequent refinement leads to design representations at much lower levels of abstraction. </a:t>
            </a:r>
          </a:p>
          <a:p>
            <a:pPr algn="just">
              <a:lnSpc>
                <a:spcPct val="150000"/>
              </a:lnSpc>
            </a:pPr>
            <a:r>
              <a:rPr lang="en-US" sz="2400" dirty="0" smtClean="0">
                <a:latin typeface="Times New Roman" pitchFamily="18" charset="0"/>
                <a:cs typeface="Times New Roman" pitchFamily="18" charset="0"/>
              </a:rPr>
              <a:t>These can still be traced to requirements, but the connection is more subtle.</a:t>
            </a:r>
            <a:endParaRPr lang="en-US"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7620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86800" cy="5791200"/>
          </a:xfrm>
        </p:spPr>
        <p:txBody>
          <a:bodyPr>
            <a:normAutofit/>
          </a:bodyPr>
          <a:lstStyle/>
          <a:p>
            <a:pPr>
              <a:buFont typeface="Wingdings" pitchFamily="2" charset="2"/>
              <a:buChar char="v"/>
            </a:pPr>
            <a:r>
              <a:rPr lang="en-US" sz="2400" b="1" dirty="0" smtClean="0">
                <a:latin typeface="Times New Roman" pitchFamily="18" charset="0"/>
                <a:cs typeface="Times New Roman" pitchFamily="18" charset="0"/>
              </a:rPr>
              <a:t>Design and Software Quality</a:t>
            </a:r>
          </a:p>
          <a:p>
            <a:pPr>
              <a:buNone/>
            </a:pPr>
            <a:endParaRPr lang="en-US" sz="2400" b="1"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McGlaughlin [MCG91] suggests three characteristics that serve as   a guide for the evaluation of a good design:</a:t>
            </a:r>
          </a:p>
          <a:p>
            <a:pPr marL="457200" indent="-457200" algn="just">
              <a:buFont typeface="+mj-lt"/>
              <a:buAutoNum type="arabicPeriod"/>
            </a:pPr>
            <a:r>
              <a:rPr lang="en-US" sz="2400" dirty="0" smtClean="0">
                <a:latin typeface="Times New Roman" pitchFamily="18" charset="0"/>
                <a:cs typeface="Times New Roman" pitchFamily="18" charset="0"/>
              </a:rPr>
              <a:t>The design must implement all of the explicit requirements contained in the analysis model, and it must accommodate all of the implicit requirements desired by the customer.</a:t>
            </a:r>
          </a:p>
          <a:p>
            <a:pPr marL="457200" indent="-457200" algn="just">
              <a:buFont typeface="+mj-lt"/>
              <a:buAutoNum type="arabicPeriod"/>
            </a:pPr>
            <a:r>
              <a:rPr lang="en-US" sz="2400" dirty="0" smtClean="0">
                <a:latin typeface="Times New Roman" pitchFamily="18" charset="0"/>
                <a:cs typeface="Times New Roman" pitchFamily="18" charset="0"/>
              </a:rPr>
              <a:t>The design must be a readable, understandable guide for those who generate code and for those who test and subsequently support the software.</a:t>
            </a:r>
          </a:p>
          <a:p>
            <a:pPr marL="457200" indent="-457200" algn="just">
              <a:buFont typeface="+mj-lt"/>
              <a:buAutoNum type="arabicPeriod"/>
            </a:pPr>
            <a:r>
              <a:rPr lang="en-US" sz="2400" dirty="0" smtClean="0">
                <a:latin typeface="Times New Roman" pitchFamily="18" charset="0"/>
                <a:cs typeface="Times New Roman" pitchFamily="18" charset="0"/>
              </a:rPr>
              <a:t>The design should provide a complete picture of the software, addressing the data, functional, and behavioral domains from an implementation perspective.</a:t>
            </a:r>
            <a:endParaRPr lang="en-US" sz="24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6096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762000"/>
            <a:ext cx="8610600" cy="6096000"/>
          </a:xfrm>
        </p:spPr>
        <p:txBody>
          <a:bodyPr>
            <a:normAutofit/>
          </a:bodyPr>
          <a:lstStyle/>
          <a:p>
            <a:pPr>
              <a:buFont typeface="Wingdings" pitchFamily="2" charset="2"/>
              <a:buChar char="v"/>
            </a:pPr>
            <a:r>
              <a:rPr lang="en-US" sz="2400" b="1" dirty="0" smtClean="0">
                <a:latin typeface="Times New Roman" pitchFamily="18" charset="0"/>
                <a:cs typeface="Times New Roman" pitchFamily="18" charset="0"/>
              </a:rPr>
              <a:t>The Evolution of Software Design</a:t>
            </a:r>
          </a:p>
          <a:p>
            <a:pPr>
              <a:buNone/>
            </a:pPr>
            <a:endParaRPr lang="en-US" sz="2400" b="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evolution of software design is a continuing process that has spanned the past four decades. Early design work concentrated on criteria for the development of modular programs </a:t>
            </a:r>
            <a:r>
              <a:rPr lang="en-US" sz="2400" dirty="0" smtClean="0">
                <a:latin typeface="Times New Roman" pitchFamily="18" charset="0"/>
                <a:cs typeface="Times New Roman" pitchFamily="18" charset="0"/>
              </a:rPr>
              <a:t>and </a:t>
            </a:r>
            <a:r>
              <a:rPr lang="en-US" sz="2400" dirty="0" smtClean="0">
                <a:latin typeface="Times New Roman" pitchFamily="18" charset="0"/>
                <a:cs typeface="Times New Roman" pitchFamily="18" charset="0"/>
              </a:rPr>
              <a:t>methods for refining software structures in a top-down </a:t>
            </a:r>
            <a:r>
              <a:rPr lang="en-US" sz="2400" dirty="0" smtClean="0">
                <a:latin typeface="Times New Roman" pitchFamily="18" charset="0"/>
                <a:cs typeface="Times New Roman" pitchFamily="18" charset="0"/>
              </a:rPr>
              <a:t>manner.</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Procedural aspects of design definition evolved into a philosophy called structured programming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Later </a:t>
            </a:r>
            <a:r>
              <a:rPr lang="en-US" sz="2400" dirty="0" smtClean="0">
                <a:latin typeface="Times New Roman" pitchFamily="18" charset="0"/>
                <a:cs typeface="Times New Roman" pitchFamily="18" charset="0"/>
              </a:rPr>
              <a:t>work proposed methods for the translation of data flow [STE74] or data </a:t>
            </a:r>
            <a:r>
              <a:rPr lang="en-US" sz="2400" dirty="0" smtClean="0">
                <a:latin typeface="Times New Roman" pitchFamily="18" charset="0"/>
                <a:cs typeface="Times New Roman" pitchFamily="18" charset="0"/>
              </a:rPr>
              <a:t>structure, </a:t>
            </a:r>
            <a:r>
              <a:rPr lang="en-US" sz="2400" dirty="0" smtClean="0">
                <a:latin typeface="Times New Roman" pitchFamily="18" charset="0"/>
                <a:cs typeface="Times New Roman" pitchFamily="18" charset="0"/>
              </a:rPr>
              <a:t>into a design definition. </a:t>
            </a:r>
          </a:p>
          <a:p>
            <a:pPr algn="just"/>
            <a:r>
              <a:rPr lang="en-US" sz="2400" dirty="0" smtClean="0">
                <a:latin typeface="Times New Roman" pitchFamily="18" charset="0"/>
                <a:cs typeface="Times New Roman" pitchFamily="18" charset="0"/>
              </a:rPr>
              <a:t>Newer design approaches (e.g., </a:t>
            </a:r>
            <a:r>
              <a:rPr lang="en-US" sz="2400" dirty="0" smtClean="0">
                <a:latin typeface="Times New Roman" pitchFamily="18" charset="0"/>
                <a:cs typeface="Times New Roman" pitchFamily="18" charset="0"/>
              </a:rPr>
              <a:t>proposed </a:t>
            </a:r>
            <a:r>
              <a:rPr lang="en-US" sz="2400" dirty="0" smtClean="0">
                <a:latin typeface="Times New Roman" pitchFamily="18" charset="0"/>
                <a:cs typeface="Times New Roman" pitchFamily="18" charset="0"/>
              </a:rPr>
              <a:t>an object-oriented approach to design derivation. Today, the emphasis in software design has been on software architecture </a:t>
            </a:r>
            <a:r>
              <a:rPr lang="en-US" sz="2400" dirty="0" smtClean="0">
                <a:latin typeface="Times New Roman" pitchFamily="18" charset="0"/>
                <a:cs typeface="Times New Roman" pitchFamily="18" charset="0"/>
              </a:rPr>
              <a:t>and </a:t>
            </a:r>
            <a:r>
              <a:rPr lang="en-US" sz="2400" dirty="0" smtClean="0">
                <a:latin typeface="Times New Roman" pitchFamily="18" charset="0"/>
                <a:cs typeface="Times New Roman" pitchFamily="18" charset="0"/>
              </a:rPr>
              <a:t>the design patterns that can be used to implement software </a:t>
            </a:r>
            <a:r>
              <a:rPr lang="en-US" sz="2400" dirty="0" smtClean="0">
                <a:latin typeface="Times New Roman" pitchFamily="18" charset="0"/>
                <a:cs typeface="Times New Roman" pitchFamily="18" charset="0"/>
              </a:rPr>
              <a:t>architectures.</a:t>
            </a:r>
            <a:endParaRPr lang="en-US" sz="2400"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39762"/>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86800" cy="5638800"/>
          </a:xfrm>
        </p:spPr>
        <p:txBody>
          <a:bodyPr>
            <a:normAutofit lnSpcReduction="10000"/>
          </a:bodyPr>
          <a:lstStyle/>
          <a:p>
            <a:pPr algn="just">
              <a:lnSpc>
                <a:spcPct val="150000"/>
              </a:lnSpc>
            </a:pPr>
            <a:r>
              <a:rPr lang="en-US" sz="2400" dirty="0" smtClean="0">
                <a:latin typeface="Times New Roman" pitchFamily="18" charset="0"/>
                <a:cs typeface="Times New Roman" pitchFamily="18" charset="0"/>
              </a:rPr>
              <a:t>Each software design method introduces unique heuristics and notation, as well as a somewhat parochial view of what characterizes design quality. Yet, all of these methods have a number of common characteristics: </a:t>
            </a:r>
          </a:p>
          <a:p>
            <a:pPr marL="0" indent="0" algn="just">
              <a:lnSpc>
                <a:spcPct val="150000"/>
              </a:lnSpc>
              <a:buNone/>
            </a:pPr>
            <a:r>
              <a:rPr lang="en-US" sz="2400" dirty="0" smtClean="0">
                <a:latin typeface="Times New Roman" pitchFamily="18" charset="0"/>
                <a:cs typeface="Times New Roman" pitchFamily="18" charset="0"/>
              </a:rPr>
              <a:t>(1) </a:t>
            </a:r>
            <a:r>
              <a:rPr lang="en-US" sz="2400" dirty="0" smtClean="0">
                <a:latin typeface="Times New Roman" pitchFamily="18" charset="0"/>
                <a:cs typeface="Times New Roman" pitchFamily="18" charset="0"/>
              </a:rPr>
              <a:t>A </a:t>
            </a:r>
            <a:r>
              <a:rPr lang="en-US" sz="2400" dirty="0" smtClean="0">
                <a:latin typeface="Times New Roman" pitchFamily="18" charset="0"/>
                <a:cs typeface="Times New Roman" pitchFamily="18" charset="0"/>
              </a:rPr>
              <a:t>mechanism for the translation of analysis model into a design representation.</a:t>
            </a:r>
          </a:p>
          <a:p>
            <a:pPr marL="0" indent="0" algn="just">
              <a:lnSpc>
                <a:spcPct val="150000"/>
              </a:lnSpc>
              <a:buNone/>
            </a:pPr>
            <a:r>
              <a:rPr lang="en-US" sz="2400"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A </a:t>
            </a:r>
            <a:r>
              <a:rPr lang="en-US" sz="2400" dirty="0" smtClean="0">
                <a:latin typeface="Times New Roman" pitchFamily="18" charset="0"/>
                <a:cs typeface="Times New Roman" pitchFamily="18" charset="0"/>
              </a:rPr>
              <a:t>notation for representing functional components and their interfaces.</a:t>
            </a:r>
          </a:p>
          <a:p>
            <a:pPr marL="0" indent="0" algn="just">
              <a:lnSpc>
                <a:spcPct val="150000"/>
              </a:lnSpc>
              <a:buNone/>
            </a:pPr>
            <a:r>
              <a:rPr lang="en-US" sz="2400" dirty="0" smtClean="0">
                <a:latin typeface="Times New Roman" pitchFamily="18" charset="0"/>
                <a:cs typeface="Times New Roman" pitchFamily="18" charset="0"/>
              </a:rPr>
              <a:t>(3) </a:t>
            </a:r>
            <a:r>
              <a:rPr lang="en-US" sz="2400" dirty="0" smtClean="0">
                <a:latin typeface="Times New Roman" pitchFamily="18" charset="0"/>
                <a:cs typeface="Times New Roman" pitchFamily="18" charset="0"/>
              </a:rPr>
              <a:t>Heuristics </a:t>
            </a:r>
            <a:r>
              <a:rPr lang="en-US" sz="2400" dirty="0" smtClean="0">
                <a:latin typeface="Times New Roman" pitchFamily="18" charset="0"/>
                <a:cs typeface="Times New Roman" pitchFamily="18" charset="0"/>
              </a:rPr>
              <a:t>for refinement and partitioning, and</a:t>
            </a:r>
          </a:p>
          <a:p>
            <a:pPr marL="0" indent="0" algn="just">
              <a:lnSpc>
                <a:spcPct val="150000"/>
              </a:lnSpc>
              <a:buNone/>
            </a:pPr>
            <a:r>
              <a:rPr lang="en-US" sz="2400" dirty="0" smtClean="0">
                <a:latin typeface="Times New Roman" pitchFamily="18" charset="0"/>
                <a:cs typeface="Times New Roman" pitchFamily="18" charset="0"/>
              </a:rPr>
              <a:t>(4) </a:t>
            </a:r>
            <a:r>
              <a:rPr lang="en-US" sz="2400" dirty="0" smtClean="0">
                <a:latin typeface="Times New Roman" pitchFamily="18" charset="0"/>
                <a:cs typeface="Times New Roman" pitchFamily="18" charset="0"/>
              </a:rPr>
              <a:t>Guidelines </a:t>
            </a:r>
            <a:r>
              <a:rPr lang="en-US" sz="2400" dirty="0" smtClean="0">
                <a:latin typeface="Times New Roman" pitchFamily="18" charset="0"/>
                <a:cs typeface="Times New Roman" pitchFamily="18" charset="0"/>
              </a:rPr>
              <a:t>for quality assessment.</a:t>
            </a:r>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685800"/>
          </a:xfrm>
        </p:spPr>
        <p:txBody>
          <a:bodyPr>
            <a:normAutofit/>
          </a:bodyPr>
          <a:lstStyle/>
          <a:p>
            <a:pPr algn="ctr"/>
            <a:r>
              <a:rPr lang="en-US" sz="3200" b="1" dirty="0" smtClean="0">
                <a:latin typeface="Times New Roman" pitchFamily="18" charset="0"/>
                <a:cs typeface="Times New Roman" pitchFamily="18" charset="0"/>
              </a:rPr>
              <a:t>DESIGN PRINCIPLES</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143000"/>
            <a:ext cx="8610600" cy="5410200"/>
          </a:xfrm>
        </p:spPr>
        <p:txBody>
          <a:bodyPr>
            <a:normAutofit/>
          </a:bodyPr>
          <a:lstStyle/>
          <a:p>
            <a:pPr algn="just"/>
            <a:r>
              <a:rPr lang="en-US" sz="2400" dirty="0" smtClean="0">
                <a:latin typeface="Times New Roman" pitchFamily="18" charset="0"/>
                <a:cs typeface="Times New Roman" pitchFamily="18" charset="0"/>
              </a:rPr>
              <a:t>Software design is both a process and a model. The design process is a sequence of steps that enable the designer to describe all aspects of the software to be built. </a:t>
            </a:r>
          </a:p>
          <a:p>
            <a:pPr algn="just"/>
            <a:r>
              <a:rPr lang="en-US" sz="2400" dirty="0" smtClean="0">
                <a:latin typeface="Times New Roman" pitchFamily="18" charset="0"/>
                <a:cs typeface="Times New Roman" pitchFamily="18" charset="0"/>
              </a:rPr>
              <a:t>It is important to note, however, that the design process is not simply a cookbook.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Creative </a:t>
            </a:r>
            <a:r>
              <a:rPr lang="en-US" sz="2400" dirty="0" smtClean="0">
                <a:latin typeface="Times New Roman" pitchFamily="18" charset="0"/>
                <a:cs typeface="Times New Roman" pitchFamily="18" charset="0"/>
              </a:rPr>
              <a:t>skill, past experience, a sense of what makes “good” software, and an overall commitment to quality are critical success factors for a competent design.</a:t>
            </a:r>
          </a:p>
          <a:p>
            <a:pPr algn="just"/>
            <a:r>
              <a:rPr lang="en-US" sz="2400" dirty="0" smtClean="0">
                <a:latin typeface="Times New Roman" pitchFamily="18" charset="0"/>
                <a:cs typeface="Times New Roman" pitchFamily="18" charset="0"/>
              </a:rPr>
              <a:t>Basic design principles enable the software engineer to navigate the design process. </a:t>
            </a:r>
          </a:p>
          <a:p>
            <a:pPr algn="just"/>
            <a:r>
              <a:rPr lang="en-US" sz="2400" dirty="0" smtClean="0">
                <a:latin typeface="Times New Roman" pitchFamily="18" charset="0"/>
                <a:cs typeface="Times New Roman" pitchFamily="18" charset="0"/>
              </a:rPr>
              <a:t>Davis </a:t>
            </a:r>
            <a:r>
              <a:rPr lang="en-US" sz="2400" dirty="0" smtClean="0">
                <a:latin typeface="Times New Roman" pitchFamily="18" charset="0"/>
                <a:cs typeface="Times New Roman" pitchFamily="18" charset="0"/>
              </a:rPr>
              <a:t>suggests </a:t>
            </a:r>
            <a:r>
              <a:rPr lang="en-US" sz="2400" dirty="0" smtClean="0">
                <a:latin typeface="Times New Roman" pitchFamily="18" charset="0"/>
                <a:cs typeface="Times New Roman" pitchFamily="18" charset="0"/>
              </a:rPr>
              <a:t>a set of principles for software design, which have been adapted and extended in the following list.</a:t>
            </a:r>
            <a:endParaRPr 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a:no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86800" cy="5638800"/>
          </a:xfrm>
        </p:spPr>
        <p:txBody>
          <a:bodyPr>
            <a:normAutofit lnSpcReduction="10000"/>
          </a:bodyPr>
          <a:lstStyle/>
          <a:p>
            <a:pPr algn="just"/>
            <a:r>
              <a:rPr lang="en-US" sz="2400" b="1" dirty="0" smtClean="0">
                <a:latin typeface="Times New Roman" pitchFamily="18" charset="0"/>
                <a:cs typeface="Times New Roman" pitchFamily="18" charset="0"/>
              </a:rPr>
              <a:t>The design process should not suffer from “tunnel vision.”</a:t>
            </a:r>
          </a:p>
          <a:p>
            <a:pPr algn="just"/>
            <a:r>
              <a:rPr lang="en-US" sz="2400" b="1" dirty="0" smtClean="0">
                <a:latin typeface="Times New Roman" pitchFamily="18" charset="0"/>
                <a:cs typeface="Times New Roman" pitchFamily="18" charset="0"/>
              </a:rPr>
              <a:t>The design should be traceable to the analysis model.</a:t>
            </a:r>
          </a:p>
          <a:p>
            <a:pPr algn="just"/>
            <a:r>
              <a:rPr lang="en-US" sz="2400" b="1" dirty="0" smtClean="0">
                <a:latin typeface="Times New Roman" pitchFamily="18" charset="0"/>
                <a:cs typeface="Times New Roman" pitchFamily="18" charset="0"/>
              </a:rPr>
              <a:t>The design should not reinvent the wheel.</a:t>
            </a:r>
          </a:p>
          <a:p>
            <a:pPr algn="just"/>
            <a:r>
              <a:rPr lang="en-US" sz="2400" b="1" dirty="0" smtClean="0">
                <a:latin typeface="Times New Roman" pitchFamily="18" charset="0"/>
                <a:cs typeface="Times New Roman" pitchFamily="18" charset="0"/>
              </a:rPr>
              <a:t>The design should “minimize the intellectual distance” [DAV95] between the software and the problem as it exists in the real world.</a:t>
            </a:r>
          </a:p>
          <a:p>
            <a:pPr algn="just"/>
            <a:r>
              <a:rPr lang="en-US" sz="2400" b="1" dirty="0" smtClean="0">
                <a:latin typeface="Times New Roman" pitchFamily="18" charset="0"/>
                <a:cs typeface="Times New Roman" pitchFamily="18" charset="0"/>
              </a:rPr>
              <a:t>The design should exhibit uniformity and integration.</a:t>
            </a:r>
          </a:p>
          <a:p>
            <a:pPr algn="just"/>
            <a:r>
              <a:rPr lang="en-US" sz="2400" b="1" dirty="0" smtClean="0">
                <a:latin typeface="Times New Roman" pitchFamily="18" charset="0"/>
                <a:cs typeface="Times New Roman" pitchFamily="18" charset="0"/>
              </a:rPr>
              <a:t>The design should be structured to accommodate change.</a:t>
            </a:r>
          </a:p>
          <a:p>
            <a:pPr algn="just"/>
            <a:r>
              <a:rPr lang="en-US" sz="2400" b="1" dirty="0" smtClean="0">
                <a:latin typeface="Times New Roman" pitchFamily="18" charset="0"/>
                <a:cs typeface="Times New Roman" pitchFamily="18" charset="0"/>
              </a:rPr>
              <a:t>The design should be structured to degrade gently, even when aberrant data, events, or operating conditions are encountered.</a:t>
            </a:r>
          </a:p>
          <a:p>
            <a:pPr algn="just"/>
            <a:r>
              <a:rPr lang="en-US" sz="2400" b="1" dirty="0" smtClean="0">
                <a:latin typeface="Times New Roman" pitchFamily="18" charset="0"/>
                <a:cs typeface="Times New Roman" pitchFamily="18" charset="0"/>
              </a:rPr>
              <a:t>Design is not coding, coding is not design.</a:t>
            </a:r>
          </a:p>
          <a:p>
            <a:pPr algn="just"/>
            <a:r>
              <a:rPr lang="en-US" sz="2400" b="1" dirty="0" smtClean="0">
                <a:latin typeface="Times New Roman" pitchFamily="18" charset="0"/>
                <a:cs typeface="Times New Roman" pitchFamily="18" charset="0"/>
              </a:rPr>
              <a:t>The design should be assessed for quality as it is being created, not after the fact. The design should be reviewed to minimize conceptual (semantic)errors.</a:t>
            </a:r>
          </a:p>
          <a:p>
            <a:endParaRPr lang="en-US" sz="2400" b="1" dirty="0" smtClean="0">
              <a:latin typeface="Times New Roman" pitchFamily="18" charset="0"/>
              <a:cs typeface="Times New Roman" pitchFamily="18"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762000"/>
          </a:xfrm>
        </p:spPr>
        <p:txBody>
          <a:bodyPr>
            <a:normAutofit/>
          </a:bodyPr>
          <a:lstStyle/>
          <a:p>
            <a:pPr algn="ctr"/>
            <a:r>
              <a:rPr lang="en-US" sz="3200" b="1" dirty="0" smtClean="0">
                <a:latin typeface="Times New Roman" pitchFamily="18" charset="0"/>
                <a:cs typeface="Times New Roman" pitchFamily="18" charset="0"/>
              </a:rPr>
              <a:t>DESIGN CONCEPTS</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14400"/>
            <a:ext cx="8686800" cy="5638800"/>
          </a:xfrm>
        </p:spPr>
        <p:txBody>
          <a:bodyPr>
            <a:normAutofit fontScale="92500" lnSpcReduction="10000"/>
          </a:bodyPr>
          <a:lstStyle/>
          <a:p>
            <a:pPr algn="just">
              <a:lnSpc>
                <a:spcPct val="150000"/>
              </a:lnSpc>
            </a:pPr>
            <a:r>
              <a:rPr lang="en-US" sz="2400" dirty="0" smtClean="0">
                <a:latin typeface="Times New Roman" pitchFamily="18" charset="0"/>
                <a:cs typeface="Times New Roman" pitchFamily="18" charset="0"/>
              </a:rPr>
              <a:t>A set of fundamental software design concepts has evolved over the past four decades.</a:t>
            </a:r>
          </a:p>
          <a:p>
            <a:pPr algn="just">
              <a:lnSpc>
                <a:spcPct val="150000"/>
              </a:lnSpc>
            </a:pPr>
            <a:r>
              <a:rPr lang="en-US" sz="2400" dirty="0" smtClean="0">
                <a:latin typeface="Times New Roman" pitchFamily="18" charset="0"/>
                <a:cs typeface="Times New Roman" pitchFamily="18" charset="0"/>
              </a:rPr>
              <a:t>Each provides the software designer with a foundation from which more sophisticated design methods can be applied. Each helps the software engineer to answer the following questions:</a:t>
            </a:r>
          </a:p>
          <a:p>
            <a:pPr marL="514350" indent="-514350" algn="just">
              <a:lnSpc>
                <a:spcPct val="150000"/>
              </a:lnSpc>
              <a:buFont typeface="+mj-lt"/>
              <a:buAutoNum type="arabicPeriod"/>
            </a:pPr>
            <a:r>
              <a:rPr lang="en-US" sz="2400" dirty="0" smtClean="0">
                <a:latin typeface="Times New Roman" pitchFamily="18" charset="0"/>
                <a:cs typeface="Times New Roman" pitchFamily="18" charset="0"/>
              </a:rPr>
              <a:t>What criteria can be used to partition software into individual components?</a:t>
            </a:r>
          </a:p>
          <a:p>
            <a:pPr marL="514350" indent="-514350" algn="just">
              <a:lnSpc>
                <a:spcPct val="150000"/>
              </a:lnSpc>
              <a:buFont typeface="+mj-lt"/>
              <a:buAutoNum type="arabicPeriod"/>
            </a:pPr>
            <a:r>
              <a:rPr lang="en-US" sz="2400" dirty="0" smtClean="0">
                <a:latin typeface="Times New Roman" pitchFamily="18" charset="0"/>
                <a:cs typeface="Times New Roman" pitchFamily="18" charset="0"/>
              </a:rPr>
              <a:t>How is function or data structure detail separated from a conceptual representation of the software?</a:t>
            </a:r>
          </a:p>
          <a:p>
            <a:pPr marL="514350" indent="-514350" algn="just">
              <a:lnSpc>
                <a:spcPct val="150000"/>
              </a:lnSpc>
              <a:buFont typeface="+mj-lt"/>
              <a:buAutoNum type="arabicPeriod"/>
            </a:pPr>
            <a:r>
              <a:rPr lang="en-US" sz="2400" dirty="0" smtClean="0">
                <a:latin typeface="Times New Roman" pitchFamily="18" charset="0"/>
                <a:cs typeface="Times New Roman" pitchFamily="18" charset="0"/>
              </a:rPr>
              <a:t>What uniform criteria define the technical quality of a software design?</a:t>
            </a:r>
            <a:endParaRPr lang="en-US"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0" y="838200"/>
            <a:ext cx="9144000" cy="5791200"/>
          </a:xfrm>
        </p:spPr>
        <p:txBody>
          <a:bodyPr>
            <a:normAutofit fontScale="92500" lnSpcReduction="10000"/>
          </a:bodyPr>
          <a:lstStyle/>
          <a:p>
            <a:pPr>
              <a:buFont typeface="Wingdings" pitchFamily="2" charset="2"/>
              <a:buChar char="v"/>
            </a:pPr>
            <a:r>
              <a:rPr lang="en-US" sz="2400" b="1" dirty="0" smtClean="0">
                <a:latin typeface="Times New Roman" pitchFamily="18" charset="0"/>
                <a:cs typeface="Times New Roman" pitchFamily="18" charset="0"/>
              </a:rPr>
              <a:t>Abstraction</a:t>
            </a:r>
          </a:p>
          <a:p>
            <a:pPr algn="just"/>
            <a:r>
              <a:rPr lang="en-US" dirty="0" smtClean="0">
                <a:latin typeface="Times New Roman" pitchFamily="18" charset="0"/>
                <a:cs typeface="Times New Roman" pitchFamily="18" charset="0"/>
              </a:rPr>
              <a:t>When we consider a modular solution to any problem, many levels of abstraction can be posed. At the highest level of abstraction, a solution is stated in broad terms using the language of the problem environment.</a:t>
            </a:r>
          </a:p>
          <a:p>
            <a:pPr algn="just"/>
            <a:r>
              <a:rPr lang="en-US" dirty="0" smtClean="0">
                <a:latin typeface="Times New Roman" pitchFamily="18" charset="0"/>
                <a:cs typeface="Times New Roman" pitchFamily="18" charset="0"/>
              </a:rPr>
              <a:t> At lower levels of abstraction, a more procedural orientation is taken.</a:t>
            </a:r>
          </a:p>
          <a:p>
            <a:pPr algn="just"/>
            <a:r>
              <a:rPr lang="en-US" dirty="0" smtClean="0">
                <a:latin typeface="Times New Roman" pitchFamily="18" charset="0"/>
                <a:cs typeface="Times New Roman" pitchFamily="18" charset="0"/>
              </a:rPr>
              <a:t> Problem-oriented terminology is coupled with implementation- oriented terminology in an effort to state a solution. </a:t>
            </a:r>
          </a:p>
          <a:p>
            <a:pPr algn="just"/>
            <a:r>
              <a:rPr lang="en-US" dirty="0" smtClean="0">
                <a:latin typeface="Times New Roman" pitchFamily="18" charset="0"/>
                <a:cs typeface="Times New Roman" pitchFamily="18" charset="0"/>
              </a:rPr>
              <a:t>Finally, at the lowest level of abstraction, the solution is stated in a manner that can be directly implemented.</a:t>
            </a:r>
          </a:p>
          <a:p>
            <a:pPr algn="just"/>
            <a:r>
              <a:rPr lang="en-US" dirty="0" smtClean="0">
                <a:latin typeface="Times New Roman" pitchFamily="18" charset="0"/>
                <a:cs typeface="Times New Roman" pitchFamily="18" charset="0"/>
              </a:rPr>
              <a:t>As we move through different levels of abstraction, we work to create procedural and data abstractions. A procedural abstraction is a named sequence of instructions that has a specific and limited function.</a:t>
            </a:r>
          </a:p>
          <a:p>
            <a:pPr algn="just"/>
            <a:r>
              <a:rPr lang="en-US" dirty="0" smtClean="0">
                <a:latin typeface="Times New Roman" pitchFamily="18" charset="0"/>
                <a:cs typeface="Times New Roman" pitchFamily="18" charset="0"/>
              </a:rPr>
              <a:t>A data abstraction is a named collection of data that describes a data object . In the context of the procedural abstraction open, we can define a data abstraction called </a:t>
            </a:r>
            <a:r>
              <a:rPr lang="en-US" b="1" dirty="0" smtClean="0">
                <a:latin typeface="Times New Roman" pitchFamily="18" charset="0"/>
                <a:cs typeface="Times New Roman" pitchFamily="18" charset="0"/>
              </a:rPr>
              <a:t>door.</a:t>
            </a:r>
            <a:endParaRPr lang="en-US"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14400"/>
            <a:ext cx="8610600" cy="5715000"/>
          </a:xfrm>
        </p:spPr>
        <p:txBody>
          <a:bodyPr>
            <a:normAutofit/>
          </a:bodyPr>
          <a:lstStyle/>
          <a:p>
            <a:pPr>
              <a:buFont typeface="Wingdings" pitchFamily="2" charset="2"/>
              <a:buChar char="v"/>
            </a:pPr>
            <a:r>
              <a:rPr lang="en-US" sz="2400" b="1" dirty="0" smtClean="0">
                <a:latin typeface="Times New Roman" pitchFamily="18" charset="0"/>
                <a:cs typeface="Times New Roman" pitchFamily="18" charset="0"/>
              </a:rPr>
              <a:t>Refinement</a:t>
            </a:r>
          </a:p>
          <a:p>
            <a:pPr algn="just"/>
            <a:r>
              <a:rPr lang="en-US" sz="2400" dirty="0" smtClean="0">
                <a:latin typeface="Times New Roman" pitchFamily="18" charset="0"/>
                <a:cs typeface="Times New Roman" pitchFamily="18" charset="0"/>
              </a:rPr>
              <a:t>Stepwise refinement is a top-down design strategy originally proposed by Niklaus Wirth[WIR71].</a:t>
            </a:r>
          </a:p>
          <a:p>
            <a:pPr algn="just"/>
            <a:r>
              <a:rPr lang="en-US" sz="2400" dirty="0" smtClean="0">
                <a:latin typeface="Times New Roman" pitchFamily="18" charset="0"/>
                <a:cs typeface="Times New Roman" pitchFamily="18" charset="0"/>
              </a:rPr>
              <a:t> A program is developed by successively refining levels of procedural detail.</a:t>
            </a:r>
          </a:p>
          <a:p>
            <a:pPr algn="just"/>
            <a:r>
              <a:rPr lang="en-US" sz="2400" dirty="0" smtClean="0">
                <a:latin typeface="Times New Roman" pitchFamily="18" charset="0"/>
                <a:cs typeface="Times New Roman" pitchFamily="18" charset="0"/>
              </a:rPr>
              <a:t>A hierarchy is developed by decomposing a macroscopic statement of function (procedural abstraction) in a stepwise fashion until programming language statements are reached. An overview of the concept is provided by Wirth.</a:t>
            </a:r>
          </a:p>
          <a:p>
            <a:pPr algn="just"/>
            <a:r>
              <a:rPr lang="en-US" sz="2400" dirty="0" smtClean="0">
                <a:latin typeface="Times New Roman" pitchFamily="18" charset="0"/>
                <a:cs typeface="Times New Roman" pitchFamily="18" charset="0"/>
              </a:rPr>
              <a:t>The process of program refinement proposed by Wirth is analogous to the process of refinement and partitioning that is used during requirements analysis.</a:t>
            </a:r>
          </a:p>
          <a:p>
            <a:pPr algn="just"/>
            <a:r>
              <a:rPr lang="en-US" sz="2400" dirty="0" smtClean="0">
                <a:latin typeface="Times New Roman" pitchFamily="18" charset="0"/>
                <a:cs typeface="Times New Roman" pitchFamily="18" charset="0"/>
              </a:rPr>
              <a:t>Refinement is actually a process of elaboration.</a:t>
            </a:r>
          </a:p>
          <a:p>
            <a:pPr algn="just"/>
            <a:endParaRPr lang="en-US" sz="2400" dirty="0" smtClean="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563562"/>
          </a:xfrm>
        </p:spPr>
        <p:txBody>
          <a:bodyPr>
            <a:no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14400"/>
            <a:ext cx="8686800" cy="5562600"/>
          </a:xfrm>
        </p:spPr>
        <p:txBody>
          <a:bodyPr>
            <a:normAutofit fontScale="92500" lnSpcReduction="20000"/>
          </a:bodyPr>
          <a:lstStyle/>
          <a:p>
            <a:pPr>
              <a:buFont typeface="Wingdings" pitchFamily="2" charset="2"/>
              <a:buChar char="v"/>
            </a:pPr>
            <a:r>
              <a:rPr lang="en-US" sz="2400" b="1" dirty="0" smtClean="0">
                <a:latin typeface="Times New Roman" pitchFamily="18" charset="0"/>
                <a:cs typeface="Times New Roman" pitchFamily="18" charset="0"/>
              </a:rPr>
              <a:t>Modularity</a:t>
            </a:r>
          </a:p>
          <a:p>
            <a:pPr algn="just"/>
            <a:r>
              <a:rPr lang="en-US" dirty="0" smtClean="0">
                <a:latin typeface="Times New Roman" pitchFamily="18" charset="0"/>
                <a:cs typeface="Times New Roman" pitchFamily="18" charset="0"/>
              </a:rPr>
              <a:t>The concept of modularity in computer software has been espoused for almost five decades. </a:t>
            </a:r>
          </a:p>
          <a:p>
            <a:pPr algn="just"/>
            <a:r>
              <a:rPr lang="en-US" dirty="0" smtClean="0">
                <a:latin typeface="Times New Roman" pitchFamily="18" charset="0"/>
                <a:cs typeface="Times New Roman" pitchFamily="18" charset="0"/>
              </a:rPr>
              <a:t>Software architecture embodies modularity; that is, software is divided into separately named and addressable components, often called </a:t>
            </a:r>
            <a:r>
              <a:rPr lang="en-US" b="1" dirty="0" smtClean="0">
                <a:latin typeface="Times New Roman" pitchFamily="18" charset="0"/>
                <a:cs typeface="Times New Roman" pitchFamily="18" charset="0"/>
              </a:rPr>
              <a:t>modules</a:t>
            </a:r>
            <a:r>
              <a:rPr lang="en-US" dirty="0" smtClean="0">
                <a:latin typeface="Times New Roman" pitchFamily="18" charset="0"/>
                <a:cs typeface="Times New Roman" pitchFamily="18" charset="0"/>
              </a:rPr>
              <a:t>, that are integrated to satisfy problem requirements</a:t>
            </a:r>
            <a:r>
              <a:rPr lang="en-US" i="1"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It has been stated that "modularity is the single attribute of software that allows a program to be intellectually manageable”.</a:t>
            </a:r>
          </a:p>
          <a:p>
            <a:pPr algn="just"/>
            <a:r>
              <a:rPr lang="en-US" dirty="0" smtClean="0">
                <a:latin typeface="Times New Roman" pitchFamily="18" charset="0"/>
                <a:cs typeface="Times New Roman" pitchFamily="18" charset="0"/>
              </a:rPr>
              <a:t> Another important question arises when modularity is considered.</a:t>
            </a:r>
          </a:p>
          <a:p>
            <a:pPr algn="just"/>
            <a:r>
              <a:rPr lang="en-US" dirty="0" smtClean="0">
                <a:latin typeface="Times New Roman" pitchFamily="18" charset="0"/>
                <a:cs typeface="Times New Roman" pitchFamily="18" charset="0"/>
              </a:rPr>
              <a:t>How do we define an appropriate module of a given size? The answer lies in the method(s) used to define modules within a system.</a:t>
            </a:r>
          </a:p>
          <a:p>
            <a:pPr algn="just"/>
            <a:r>
              <a:rPr lang="en-US" dirty="0" smtClean="0">
                <a:latin typeface="Times New Roman" pitchFamily="18" charset="0"/>
                <a:cs typeface="Times New Roman" pitchFamily="18" charset="0"/>
              </a:rPr>
              <a:t>Meyer [MEY88] defines five criteria that enable us to evaluate a design method with respect to its ability to define an effective modular system:</a:t>
            </a:r>
          </a:p>
          <a:p>
            <a:pPr algn="just"/>
            <a:endParaRPr lang="en-US" sz="2400" dirty="0" smtClean="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563562"/>
          </a:xfrm>
        </p:spPr>
        <p:txBody>
          <a:bodyPr>
            <a:normAutofit fontScale="90000"/>
          </a:bodyPr>
          <a:lstStyle/>
          <a:p>
            <a:pPr algn="ctr"/>
            <a:r>
              <a:rPr lang="en-US" sz="3200" b="1" dirty="0" smtClean="0">
                <a:latin typeface="Times New Roman" pitchFamily="18" charset="0"/>
                <a:cs typeface="Times New Roman" pitchFamily="18" charset="0"/>
              </a:rPr>
              <a:t>Design</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762000"/>
            <a:ext cx="8686800" cy="6096000"/>
          </a:xfrm>
        </p:spPr>
        <p:txBody>
          <a:bodyPr>
            <a:noAutofit/>
          </a:bodyPr>
          <a:lstStyle/>
          <a:p>
            <a:pPr algn="just"/>
            <a:r>
              <a:rPr lang="en-US" sz="2400" dirty="0" smtClean="0">
                <a:latin typeface="Times New Roman" pitchFamily="18" charset="0"/>
                <a:cs typeface="Times New Roman" pitchFamily="18" charset="0"/>
              </a:rPr>
              <a:t>The designer's goal is to produce a model or representation of an entity that will later be built. The process by which the design model is developed is described by Belady [BEL81]:</a:t>
            </a:r>
          </a:p>
          <a:p>
            <a:pPr algn="just"/>
            <a:r>
              <a:rPr lang="en-US" sz="2400" b="1" dirty="0" smtClean="0">
                <a:latin typeface="Times New Roman" pitchFamily="18" charset="0"/>
                <a:cs typeface="Times New Roman" pitchFamily="18" charset="0"/>
              </a:rPr>
              <a:t>There are two major phases to any design process: diversification and convergence</a:t>
            </a:r>
            <a:r>
              <a:rPr lang="en-US" sz="2400" dirty="0" smtClean="0">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Diversification</a:t>
            </a:r>
            <a:r>
              <a:rPr lang="en-US" sz="2400" dirty="0" smtClean="0">
                <a:latin typeface="Times New Roman" pitchFamily="18" charset="0"/>
                <a:cs typeface="Times New Roman" pitchFamily="18" charset="0"/>
              </a:rPr>
              <a:t> is the acquisition of a repertoire of alternatives, the raw material of design: components, component solutions, and knowledge, all contained in catalogs, textbooks, and the mind.</a:t>
            </a:r>
          </a:p>
          <a:p>
            <a:pPr algn="just"/>
            <a:r>
              <a:rPr lang="en-US" sz="2400" dirty="0" smtClean="0">
                <a:latin typeface="Times New Roman" pitchFamily="18" charset="0"/>
                <a:cs typeface="Times New Roman" pitchFamily="18" charset="0"/>
              </a:rPr>
              <a:t> During </a:t>
            </a:r>
            <a:r>
              <a:rPr lang="en-US" sz="2400" b="1" dirty="0" smtClean="0">
                <a:latin typeface="Times New Roman" pitchFamily="18" charset="0"/>
                <a:cs typeface="Times New Roman" pitchFamily="18" charset="0"/>
              </a:rPr>
              <a:t>convergence</a:t>
            </a:r>
            <a:r>
              <a:rPr lang="en-US" sz="2400" dirty="0" smtClean="0">
                <a:latin typeface="Times New Roman" pitchFamily="18" charset="0"/>
                <a:cs typeface="Times New Roman" pitchFamily="18" charset="0"/>
              </a:rPr>
              <a:t>, the designer chooses and combines appropriate elements from this repertoire to meet the design objectives, as stated in the requirements document and as agreed to by the customer.</a:t>
            </a:r>
          </a:p>
          <a:p>
            <a:pPr algn="just"/>
            <a:r>
              <a:rPr lang="en-US" sz="2400" dirty="0" smtClean="0">
                <a:latin typeface="Times New Roman" pitchFamily="18" charset="0"/>
                <a:cs typeface="Times New Roman" pitchFamily="18" charset="0"/>
              </a:rPr>
              <a:t>The second phase is the gradual elimination of all but one particular configuration of components, and thus the creation of the final product.</a:t>
            </a:r>
            <a:endParaRPr lang="en-US"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pic>
        <p:nvPicPr>
          <p:cNvPr id="2050" name="Picture 2"/>
          <p:cNvPicPr>
            <a:picLocks noGrp="1" noChangeAspect="1" noChangeArrowheads="1"/>
          </p:cNvPicPr>
          <p:nvPr>
            <p:ph sz="quarter" idx="1"/>
          </p:nvPr>
        </p:nvPicPr>
        <p:blipFill>
          <a:blip r:embed="rId2"/>
          <a:srcRect l="32500" t="28333" r="27500" b="43334"/>
          <a:stretch>
            <a:fillRect/>
          </a:stretch>
        </p:blipFill>
        <p:spPr bwMode="auto">
          <a:xfrm>
            <a:off x="1371600" y="914400"/>
            <a:ext cx="6172200" cy="4572000"/>
          </a:xfrm>
          <a:prstGeom prst="rect">
            <a:avLst/>
          </a:prstGeom>
          <a:noFill/>
          <a:ln w="9525">
            <a:noFill/>
            <a:miter lim="800000"/>
            <a:headEnd/>
            <a:tailEnd/>
          </a:ln>
          <a:effectLst/>
        </p:spPr>
      </p:pic>
      <p:sp>
        <p:nvSpPr>
          <p:cNvPr id="5" name="Rectangle 4"/>
          <p:cNvSpPr/>
          <p:nvPr/>
        </p:nvSpPr>
        <p:spPr>
          <a:xfrm>
            <a:off x="2209800" y="5791200"/>
            <a:ext cx="4572000" cy="369332"/>
          </a:xfrm>
          <a:prstGeom prst="rect">
            <a:avLst/>
          </a:prstGeom>
        </p:spPr>
        <p:txBody>
          <a:bodyPr>
            <a:spAutoFit/>
          </a:bodyPr>
          <a:lstStyle/>
          <a:p>
            <a:pPr algn="ctr"/>
            <a:r>
              <a:rPr lang="en-US" b="1" dirty="0" smtClean="0">
                <a:latin typeface="Times New Roman" pitchFamily="18" charset="0"/>
                <a:cs typeface="Times New Roman" pitchFamily="18" charset="0"/>
              </a:rPr>
              <a:t>Fig2:Modularity and software cost</a:t>
            </a:r>
            <a:endParaRPr lang="en-US"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6858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10600" cy="5715000"/>
          </a:xfrm>
        </p:spPr>
        <p:txBody>
          <a:bodyPr>
            <a:normAutofit lnSpcReduction="10000"/>
          </a:bodyPr>
          <a:lstStyle/>
          <a:p>
            <a:pPr algn="just"/>
            <a:r>
              <a:rPr lang="en-US" sz="2400" b="1" dirty="0" smtClean="0">
                <a:latin typeface="Times New Roman" pitchFamily="18" charset="0"/>
                <a:cs typeface="Times New Roman" pitchFamily="18" charset="0"/>
              </a:rPr>
              <a:t>Modular decomposability. </a:t>
            </a:r>
            <a:r>
              <a:rPr lang="en-US" sz="2400" dirty="0" smtClean="0">
                <a:latin typeface="Times New Roman" pitchFamily="18" charset="0"/>
                <a:cs typeface="Times New Roman" pitchFamily="18" charset="0"/>
              </a:rPr>
              <a:t>If a design method provides a systematic mechanism for decomposing the problem into sub problems.</a:t>
            </a:r>
          </a:p>
          <a:p>
            <a:pPr algn="just"/>
            <a:r>
              <a:rPr lang="en-US" sz="2400" b="1" dirty="0" smtClean="0">
                <a:latin typeface="Times New Roman" pitchFamily="18" charset="0"/>
                <a:cs typeface="Times New Roman" pitchFamily="18" charset="0"/>
              </a:rPr>
              <a:t>Modular composability. </a:t>
            </a:r>
            <a:r>
              <a:rPr lang="en-US" sz="2400" dirty="0" smtClean="0">
                <a:latin typeface="Times New Roman" pitchFamily="18" charset="0"/>
                <a:cs typeface="Times New Roman" pitchFamily="18" charset="0"/>
              </a:rPr>
              <a:t>If a design method enables existing (reusable) design components to be assembled into a new system, it will yield a modular solution that does not reinvent the wheel.</a:t>
            </a:r>
          </a:p>
          <a:p>
            <a:pPr algn="just"/>
            <a:r>
              <a:rPr lang="en-US" sz="2400" b="1" dirty="0" smtClean="0">
                <a:latin typeface="Times New Roman" pitchFamily="18" charset="0"/>
                <a:cs typeface="Times New Roman" pitchFamily="18" charset="0"/>
              </a:rPr>
              <a:t>Modular understandability. </a:t>
            </a:r>
            <a:r>
              <a:rPr lang="en-US" sz="2400" dirty="0" smtClean="0">
                <a:latin typeface="Times New Roman" pitchFamily="18" charset="0"/>
                <a:cs typeface="Times New Roman" pitchFamily="18" charset="0"/>
              </a:rPr>
              <a:t>If a module can be understood as a standalone unit (without reference to other modules), it will be easier to build and easier to change.</a:t>
            </a:r>
          </a:p>
          <a:p>
            <a:pPr algn="just"/>
            <a:r>
              <a:rPr lang="en-US" sz="2400" b="1" dirty="0" smtClean="0">
                <a:latin typeface="Times New Roman" pitchFamily="18" charset="0"/>
                <a:cs typeface="Times New Roman" pitchFamily="18" charset="0"/>
              </a:rPr>
              <a:t>Modular continuity. </a:t>
            </a:r>
            <a:r>
              <a:rPr lang="en-US" sz="2400" dirty="0" smtClean="0">
                <a:latin typeface="Times New Roman" pitchFamily="18" charset="0"/>
                <a:cs typeface="Times New Roman" pitchFamily="18" charset="0"/>
              </a:rPr>
              <a:t>If small changes to the system requirements result in changes to individual modules, rather than system wide changes, the impact of change-induced side effects will be minimized.</a:t>
            </a:r>
          </a:p>
          <a:p>
            <a:pPr algn="just"/>
            <a:r>
              <a:rPr lang="en-US" sz="2400" b="1" dirty="0" smtClean="0">
                <a:latin typeface="Times New Roman" pitchFamily="18" charset="0"/>
                <a:cs typeface="Times New Roman" pitchFamily="18" charset="0"/>
              </a:rPr>
              <a:t>Modular protection. </a:t>
            </a:r>
            <a:r>
              <a:rPr lang="en-US" sz="2400" dirty="0" smtClean="0">
                <a:latin typeface="Times New Roman" pitchFamily="18" charset="0"/>
                <a:cs typeface="Times New Roman" pitchFamily="18" charset="0"/>
              </a:rPr>
              <a:t>If an aberrant condition occurs within a module and its effects are constrained within that module, the impact of error-induced side effects will be minimized.</a:t>
            </a:r>
            <a:endParaRPr lang="en-US" sz="24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normAutofit/>
          </a:bodyPr>
          <a:lstStyle/>
          <a:p>
            <a:pPr algn="ctr"/>
            <a:r>
              <a:rPr lang="en-US" sz="3200" b="1" dirty="0" smtClean="0">
                <a:latin typeface="Times New Roman" pitchFamily="18" charset="0"/>
                <a:cs typeface="Times New Roman" pitchFamily="18" charset="0"/>
              </a:rPr>
              <a:t>Software Architecture</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8610600" cy="5638800"/>
          </a:xfrm>
        </p:spPr>
        <p:txBody>
          <a:bodyPr>
            <a:normAutofit/>
          </a:bodyPr>
          <a:lstStyle/>
          <a:p>
            <a:pPr algn="just"/>
            <a:r>
              <a:rPr lang="en-US" sz="2400" dirty="0" smtClean="0">
                <a:latin typeface="Times New Roman" pitchFamily="18" charset="0"/>
                <a:cs typeface="Times New Roman" pitchFamily="18" charset="0"/>
              </a:rPr>
              <a:t>Software architecture alludes to “the overall structure of the software and the ways in which that structure provides conceptual integrity for a system” .</a:t>
            </a:r>
          </a:p>
          <a:p>
            <a:pPr algn="just"/>
            <a:r>
              <a:rPr lang="en-US" sz="2400" dirty="0" smtClean="0">
                <a:latin typeface="Times New Roman" pitchFamily="18" charset="0"/>
                <a:cs typeface="Times New Roman" pitchFamily="18" charset="0"/>
              </a:rPr>
              <a:t>In its simplest form, architecture is the hierarchical structure of program components (modules), the manner in which these components interact and the structure of data that are used by the components.</a:t>
            </a:r>
          </a:p>
          <a:p>
            <a:pPr algn="just"/>
            <a:r>
              <a:rPr lang="en-US" sz="2400" dirty="0" smtClean="0">
                <a:latin typeface="Times New Roman" pitchFamily="18" charset="0"/>
                <a:cs typeface="Times New Roman" pitchFamily="18" charset="0"/>
              </a:rPr>
              <a:t>Shaw and </a:t>
            </a:r>
            <a:r>
              <a:rPr lang="en-US" sz="2400" dirty="0" err="1" smtClean="0">
                <a:latin typeface="Times New Roman" pitchFamily="18" charset="0"/>
                <a:cs typeface="Times New Roman" pitchFamily="18" charset="0"/>
              </a:rPr>
              <a:t>Garlan</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describe </a:t>
            </a:r>
            <a:r>
              <a:rPr lang="en-US" sz="2400" dirty="0" smtClean="0">
                <a:latin typeface="Times New Roman" pitchFamily="18" charset="0"/>
                <a:cs typeface="Times New Roman" pitchFamily="18" charset="0"/>
              </a:rPr>
              <a:t>a set of properties that should be specified as part of an architectural design:</a:t>
            </a:r>
          </a:p>
          <a:p>
            <a:pPr algn="just"/>
            <a:r>
              <a:rPr lang="en-US" sz="2400" b="1" dirty="0" smtClean="0">
                <a:latin typeface="Times New Roman" pitchFamily="18" charset="0"/>
                <a:cs typeface="Times New Roman" pitchFamily="18" charset="0"/>
              </a:rPr>
              <a:t>Structural properties. This aspect of the architectural design representation defines the </a:t>
            </a:r>
            <a:r>
              <a:rPr lang="en-US" sz="2400" dirty="0" smtClean="0">
                <a:latin typeface="Times New Roman" pitchFamily="18" charset="0"/>
                <a:cs typeface="Times New Roman" pitchFamily="18" charset="0"/>
              </a:rPr>
              <a:t>components of a system (e.g., modules, objects, filters) and the manner in which those components are packaged and interact with one another.</a:t>
            </a:r>
            <a:endParaRPr lang="en-US"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normAutofit/>
          </a:bodyPr>
          <a:lstStyle/>
          <a:p>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86800" cy="5715000"/>
          </a:xfrm>
        </p:spPr>
        <p:txBody>
          <a:bodyPr>
            <a:normAutofit fontScale="92500" lnSpcReduction="10000"/>
          </a:bodyPr>
          <a:lstStyle/>
          <a:p>
            <a:pPr algn="just"/>
            <a:r>
              <a:rPr lang="en-US" b="1" dirty="0" smtClean="0">
                <a:latin typeface="Times New Roman" pitchFamily="18" charset="0"/>
                <a:cs typeface="Times New Roman" pitchFamily="18" charset="0"/>
              </a:rPr>
              <a:t>Extra-functional properties. </a:t>
            </a:r>
            <a:r>
              <a:rPr lang="en-US" dirty="0" smtClean="0">
                <a:latin typeface="Times New Roman" pitchFamily="18" charset="0"/>
                <a:cs typeface="Times New Roman" pitchFamily="18" charset="0"/>
              </a:rPr>
              <a:t>The architectural design description should address how the design architecture achieves requirements for performance, capacity, reliability, security, adaptability, and other system characteristics.</a:t>
            </a:r>
          </a:p>
          <a:p>
            <a:pPr algn="just"/>
            <a:r>
              <a:rPr lang="en-US" b="1" dirty="0" smtClean="0">
                <a:latin typeface="Times New Roman" pitchFamily="18" charset="0"/>
                <a:cs typeface="Times New Roman" pitchFamily="18" charset="0"/>
              </a:rPr>
              <a:t>Families of related systems. </a:t>
            </a:r>
            <a:r>
              <a:rPr lang="en-US" dirty="0" smtClean="0">
                <a:latin typeface="Times New Roman" pitchFamily="18" charset="0"/>
                <a:cs typeface="Times New Roman" pitchFamily="18" charset="0"/>
              </a:rPr>
              <a:t>The architectural design should draw upon repeatable patterns that are commonly encountered in the design of families of similar systems.</a:t>
            </a:r>
          </a:p>
          <a:p>
            <a:pPr algn="just"/>
            <a:r>
              <a:rPr lang="en-US" dirty="0" smtClean="0">
                <a:latin typeface="Times New Roman" pitchFamily="18" charset="0"/>
                <a:cs typeface="Times New Roman" pitchFamily="18" charset="0"/>
              </a:rPr>
              <a:t>Given the specification of these properties, the architectural design can be represented using one or more of a number of different </a:t>
            </a:r>
            <a:r>
              <a:rPr lang="en-US" dirty="0" smtClean="0">
                <a:latin typeface="Times New Roman" pitchFamily="18" charset="0"/>
                <a:cs typeface="Times New Roman" pitchFamily="18" charset="0"/>
              </a:rPr>
              <a:t>models.</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Structural models represent architecture as an organized collection of program components.</a:t>
            </a:r>
          </a:p>
          <a:p>
            <a:pPr algn="just"/>
            <a:r>
              <a:rPr lang="en-US" dirty="0" smtClean="0">
                <a:latin typeface="Times New Roman" pitchFamily="18" charset="0"/>
                <a:cs typeface="Times New Roman" pitchFamily="18" charset="0"/>
              </a:rPr>
              <a:t>Framework models increase the level of design abstraction by attempting to identify repeatable architectural design frameworks (patterns) that are encountered in similar types of applications.</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normAutofit/>
          </a:bodyPr>
          <a:lstStyle/>
          <a:p>
            <a:r>
              <a:rPr lang="en-US" sz="2400" dirty="0" smtClean="0">
                <a:latin typeface="Times New Roman" pitchFamily="18" charset="0"/>
                <a:cs typeface="Times New Roman" pitchFamily="18" charset="0"/>
              </a:rPr>
              <a:t>Conti…</a:t>
            </a:r>
            <a:endParaRPr lang="en-US" sz="24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990600"/>
            <a:ext cx="8991600" cy="5867400"/>
          </a:xfrm>
        </p:spPr>
        <p:txBody>
          <a:bodyPr>
            <a:normAutofit/>
          </a:bodyPr>
          <a:lstStyle/>
          <a:p>
            <a:pPr algn="just"/>
            <a:r>
              <a:rPr lang="en-US" sz="2400" dirty="0" smtClean="0">
                <a:latin typeface="Times New Roman" pitchFamily="18" charset="0"/>
                <a:cs typeface="Times New Roman" pitchFamily="18" charset="0"/>
              </a:rPr>
              <a:t>Dynamic models address the behavioral aspects of the program architecture, indicating how the structure or system configuration may change as a function of external events. </a:t>
            </a:r>
          </a:p>
          <a:p>
            <a:pPr algn="just"/>
            <a:r>
              <a:rPr lang="en-US" sz="2400" dirty="0" smtClean="0">
                <a:latin typeface="Times New Roman" pitchFamily="18" charset="0"/>
                <a:cs typeface="Times New Roman" pitchFamily="18" charset="0"/>
              </a:rPr>
              <a:t>Process models focus on the design of the business or technical process that the system must accommodate. </a:t>
            </a:r>
          </a:p>
          <a:p>
            <a:pPr algn="just"/>
            <a:r>
              <a:rPr lang="en-US" sz="2400" dirty="0" smtClean="0">
                <a:latin typeface="Times New Roman" pitchFamily="18" charset="0"/>
                <a:cs typeface="Times New Roman" pitchFamily="18" charset="0"/>
              </a:rPr>
              <a:t>Finally, functional models can be used to represent the functional hierarchy of a system.</a:t>
            </a:r>
          </a:p>
          <a:p>
            <a:pPr algn="just"/>
            <a:r>
              <a:rPr lang="en-US" sz="2400" dirty="0" smtClean="0">
                <a:latin typeface="Times New Roman" pitchFamily="18" charset="0"/>
                <a:cs typeface="Times New Roman" pitchFamily="18" charset="0"/>
              </a:rPr>
              <a:t>A number of different architectural description languages (ADLs) have been developed  to represent these models </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Although many different ADLs have been proposed, the majority provide mechanisms for describing system components and the manner in which they are connected to one another.</a:t>
            </a:r>
            <a:endParaRPr lang="en-US"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563562"/>
          </a:xfrm>
        </p:spPr>
        <p:txBody>
          <a:bodyPr>
            <a:normAutofit fontScale="90000"/>
          </a:bodyPr>
          <a:lstStyle/>
          <a:p>
            <a:r>
              <a:rPr lang="en-US" sz="3600" dirty="0" smtClean="0">
                <a:latin typeface="Times New Roman" pitchFamily="18" charset="0"/>
                <a:cs typeface="Times New Roman" pitchFamily="18" charset="0"/>
              </a:rPr>
              <a:t>Conti</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a:srcRect l="32500" t="48333" r="20000" b="8333"/>
          <a:stretch>
            <a:fillRect/>
          </a:stretch>
        </p:blipFill>
        <p:spPr bwMode="auto">
          <a:xfrm>
            <a:off x="1752600" y="609600"/>
            <a:ext cx="7162800" cy="5181600"/>
          </a:xfrm>
          <a:prstGeom prst="rect">
            <a:avLst/>
          </a:prstGeom>
          <a:noFill/>
          <a:ln w="9525">
            <a:noFill/>
            <a:miter lim="800000"/>
            <a:headEnd/>
            <a:tailEnd/>
          </a:ln>
          <a:effectLst/>
        </p:spPr>
      </p:pic>
      <p:sp>
        <p:nvSpPr>
          <p:cNvPr id="5" name="Rectangle 4"/>
          <p:cNvSpPr/>
          <p:nvPr/>
        </p:nvSpPr>
        <p:spPr>
          <a:xfrm>
            <a:off x="3048000" y="5791200"/>
            <a:ext cx="4572000" cy="646331"/>
          </a:xfrm>
          <a:prstGeom prst="rect">
            <a:avLst/>
          </a:prstGeom>
        </p:spPr>
        <p:txBody>
          <a:bodyPr>
            <a:spAutoFit/>
          </a:bodyPr>
          <a:lstStyle/>
          <a:p>
            <a:pPr algn="ctr"/>
            <a:r>
              <a:rPr lang="en-US" b="1" dirty="0" smtClean="0">
                <a:latin typeface="Times New Roman" pitchFamily="18" charset="0"/>
                <a:cs typeface="Times New Roman" pitchFamily="18" charset="0"/>
              </a:rPr>
              <a:t>Fig3:Structure terminology for a call and  return architectural style</a:t>
            </a:r>
            <a:endParaRPr lang="en-US" b="1"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39762"/>
          </a:xfrm>
        </p:spPr>
        <p:txBody>
          <a:bodyPr>
            <a:normAutofit/>
          </a:bodyPr>
          <a:lstStyle/>
          <a:p>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8686800" cy="5562600"/>
          </a:xfrm>
        </p:spPr>
        <p:txBody>
          <a:bodyPr>
            <a:normAutofit lnSpcReduction="10000"/>
          </a:bodyPr>
          <a:lstStyle/>
          <a:p>
            <a:pPr>
              <a:buFont typeface="Wingdings" pitchFamily="2" charset="2"/>
              <a:buChar char="v"/>
            </a:pPr>
            <a:r>
              <a:rPr lang="en-US" sz="2400" b="1" dirty="0" smtClean="0">
                <a:latin typeface="Times New Roman" pitchFamily="18" charset="0"/>
                <a:cs typeface="Times New Roman" pitchFamily="18" charset="0"/>
              </a:rPr>
              <a:t>Control Hierarchy</a:t>
            </a:r>
          </a:p>
          <a:p>
            <a:pPr algn="just"/>
            <a:r>
              <a:rPr lang="en-US" sz="2400" dirty="0" smtClean="0">
                <a:latin typeface="Times New Roman" pitchFamily="18" charset="0"/>
                <a:cs typeface="Times New Roman" pitchFamily="18" charset="0"/>
              </a:rPr>
              <a:t>Control hierarchy, also called program structure, represents the organization of program components (modules) and implies a hierarchy of control. </a:t>
            </a:r>
          </a:p>
          <a:p>
            <a:pPr algn="just"/>
            <a:r>
              <a:rPr lang="en-US" sz="2400" dirty="0" smtClean="0">
                <a:latin typeface="Times New Roman" pitchFamily="18" charset="0"/>
                <a:cs typeface="Times New Roman" pitchFamily="18" charset="0"/>
              </a:rPr>
              <a:t>It does not represent procedural aspects of software such as sequence of processes, occurrence or order of decisions, or repetition of operations; nor is it necessarily applicable to all architectural styles.</a:t>
            </a:r>
          </a:p>
          <a:p>
            <a:pPr algn="just"/>
            <a:r>
              <a:rPr lang="en-US" sz="2400" dirty="0" smtClean="0">
                <a:latin typeface="Times New Roman" pitchFamily="18" charset="0"/>
                <a:cs typeface="Times New Roman" pitchFamily="18" charset="0"/>
              </a:rPr>
              <a:t>The control relationship among modules is expressed in the following way: A module that controls another module is said to be super ordinate to it, and conversely, a module controlled by another is said to be subordinate to the controller</a:t>
            </a:r>
            <a:r>
              <a:rPr lang="en-US" sz="2400" i="1" dirty="0" smtClean="0"/>
              <a:t>.</a:t>
            </a:r>
          </a:p>
          <a:p>
            <a:pPr algn="just"/>
            <a:r>
              <a:rPr lang="en-US" sz="2400" dirty="0" smtClean="0">
                <a:latin typeface="Times New Roman" pitchFamily="18" charset="0"/>
                <a:cs typeface="Times New Roman" pitchFamily="18" charset="0"/>
              </a:rPr>
              <a:t>The control hierarchy also represents two subtly different characteristics of the software architecture: visibility and connectivity.</a:t>
            </a:r>
            <a:endParaRPr lang="en-US"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533400"/>
          </a:xfrm>
        </p:spPr>
        <p:txBody>
          <a:bodyPr>
            <a:noAutofit/>
          </a:bodyPr>
          <a:lstStyle/>
          <a:p>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762000"/>
            <a:ext cx="8686800" cy="5867400"/>
          </a:xfrm>
        </p:spPr>
        <p:txBody>
          <a:bodyPr>
            <a:normAutofit fontScale="92500" lnSpcReduction="20000"/>
          </a:bodyPr>
          <a:lstStyle/>
          <a:p>
            <a:pPr>
              <a:buFont typeface="Wingdings" pitchFamily="2" charset="2"/>
              <a:buChar char="v"/>
            </a:pPr>
            <a:r>
              <a:rPr lang="en-US" b="1" dirty="0" smtClean="0">
                <a:latin typeface="Times New Roman" pitchFamily="18" charset="0"/>
                <a:cs typeface="Times New Roman" pitchFamily="18" charset="0"/>
              </a:rPr>
              <a:t>Structural Partitioning</a:t>
            </a:r>
          </a:p>
          <a:p>
            <a:pPr algn="just"/>
            <a:r>
              <a:rPr lang="en-US" dirty="0" smtClean="0">
                <a:latin typeface="Times New Roman" pitchFamily="18" charset="0"/>
                <a:cs typeface="Times New Roman" pitchFamily="18" charset="0"/>
              </a:rPr>
              <a:t>If the architectural style of a system is hierarchical, the program structure can be partitioned both horizontally and vertically. </a:t>
            </a:r>
          </a:p>
          <a:p>
            <a:pPr algn="just"/>
            <a:r>
              <a:rPr lang="en-US" dirty="0" smtClean="0">
                <a:latin typeface="Times New Roman" pitchFamily="18" charset="0"/>
                <a:cs typeface="Times New Roman" pitchFamily="18" charset="0"/>
              </a:rPr>
              <a:t>Referring to Figure 4, horizontal partitioning defines separate branches of the modular hierarchy for each major program function. </a:t>
            </a:r>
          </a:p>
          <a:p>
            <a:pPr algn="just"/>
            <a:r>
              <a:rPr lang="en-US" dirty="0" smtClean="0">
                <a:latin typeface="Times New Roman" pitchFamily="18" charset="0"/>
                <a:cs typeface="Times New Roman" pitchFamily="18" charset="0"/>
              </a:rPr>
              <a:t>Control modules, represented in a darker shade are used to coordinate communication between and execution of the functions. The simplest approach to horizontal partitioning defines three partitions—input, data transformation (often called processing) and output. </a:t>
            </a:r>
          </a:p>
          <a:p>
            <a:pPr algn="just"/>
            <a:r>
              <a:rPr lang="en-US" dirty="0" smtClean="0">
                <a:latin typeface="Times New Roman" pitchFamily="18" charset="0"/>
                <a:cs typeface="Times New Roman" pitchFamily="18" charset="0"/>
              </a:rPr>
              <a:t>Partitioning the architecture horizontally provides a number of distinct benefits:</a:t>
            </a:r>
          </a:p>
          <a:p>
            <a:pPr algn="just"/>
            <a:r>
              <a:rPr lang="en-US" dirty="0" smtClean="0">
                <a:latin typeface="Times New Roman" pitchFamily="18" charset="0"/>
                <a:cs typeface="Times New Roman" pitchFamily="18" charset="0"/>
              </a:rPr>
              <a:t> Software that is easier to test</a:t>
            </a:r>
          </a:p>
          <a:p>
            <a:pPr algn="just"/>
            <a:r>
              <a:rPr lang="en-US" dirty="0" smtClean="0">
                <a:latin typeface="Times New Roman" pitchFamily="18" charset="0"/>
                <a:cs typeface="Times New Roman" pitchFamily="18" charset="0"/>
              </a:rPr>
              <a:t> Software that is easier to maintain</a:t>
            </a:r>
          </a:p>
          <a:p>
            <a:pPr algn="just"/>
            <a:r>
              <a:rPr lang="en-US" dirty="0" smtClean="0">
                <a:latin typeface="Times New Roman" pitchFamily="18" charset="0"/>
                <a:cs typeface="Times New Roman" pitchFamily="18" charset="0"/>
              </a:rPr>
              <a:t> Propagation of fewer side effects</a:t>
            </a:r>
          </a:p>
          <a:p>
            <a:pPr algn="just"/>
            <a:r>
              <a:rPr lang="en-US" dirty="0" smtClean="0">
                <a:latin typeface="Times New Roman" pitchFamily="18" charset="0"/>
                <a:cs typeface="Times New Roman" pitchFamily="18" charset="0"/>
              </a:rPr>
              <a:t> Software that is easier to extend</a:t>
            </a:r>
            <a:endParaRPr lang="en-US"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563562"/>
          </a:xfrm>
        </p:spPr>
        <p:txBody>
          <a:bodyPr>
            <a:noAutofit/>
          </a:bodyPr>
          <a:lstStyle/>
          <a:p>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pic>
        <p:nvPicPr>
          <p:cNvPr id="2050" name="Picture 2"/>
          <p:cNvPicPr>
            <a:picLocks noGrp="1" noChangeAspect="1" noChangeArrowheads="1"/>
          </p:cNvPicPr>
          <p:nvPr>
            <p:ph sz="quarter" idx="1"/>
          </p:nvPr>
        </p:nvPicPr>
        <p:blipFill>
          <a:blip r:embed="rId2"/>
          <a:srcRect l="32264" t="12162" r="25169" b="37838"/>
          <a:stretch>
            <a:fillRect/>
          </a:stretch>
        </p:blipFill>
        <p:spPr bwMode="auto">
          <a:xfrm>
            <a:off x="1447800" y="990600"/>
            <a:ext cx="6858000" cy="4800600"/>
          </a:xfrm>
          <a:prstGeom prst="rect">
            <a:avLst/>
          </a:prstGeom>
          <a:noFill/>
          <a:ln w="9525">
            <a:noFill/>
            <a:miter lim="800000"/>
            <a:headEnd/>
            <a:tailEnd/>
          </a:ln>
          <a:effectLst/>
        </p:spPr>
      </p:pic>
      <p:sp>
        <p:nvSpPr>
          <p:cNvPr id="5" name="Rectangle 4"/>
          <p:cNvSpPr/>
          <p:nvPr/>
        </p:nvSpPr>
        <p:spPr>
          <a:xfrm>
            <a:off x="2895600" y="5943600"/>
            <a:ext cx="4572000" cy="369332"/>
          </a:xfrm>
          <a:prstGeom prst="rect">
            <a:avLst/>
          </a:prstGeom>
        </p:spPr>
        <p:txBody>
          <a:bodyPr>
            <a:spAutoFit/>
          </a:bodyPr>
          <a:lstStyle/>
          <a:p>
            <a:pPr algn="ctr"/>
            <a:r>
              <a:rPr lang="en-US" b="1" dirty="0" smtClean="0">
                <a:latin typeface="Times New Roman" pitchFamily="18" charset="0"/>
                <a:cs typeface="Times New Roman" pitchFamily="18" charset="0"/>
              </a:rPr>
              <a:t>Fig4(</a:t>
            </a:r>
            <a:r>
              <a:rPr lang="en-US" b="1" dirty="0" err="1" smtClean="0">
                <a:latin typeface="Times New Roman" pitchFamily="18" charset="0"/>
                <a:cs typeface="Times New Roman" pitchFamily="18" charset="0"/>
              </a:rPr>
              <a:t>a,b</a:t>
            </a:r>
            <a:r>
              <a:rPr lang="en-US" b="1" dirty="0" smtClean="0">
                <a:latin typeface="Times New Roman" pitchFamily="18" charset="0"/>
                <a:cs typeface="Times New Roman" pitchFamily="18" charset="0"/>
              </a:rPr>
              <a:t>) :Structural partitioning</a:t>
            </a:r>
            <a:endParaRPr lang="en-US"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39762"/>
          </a:xfrm>
        </p:spPr>
        <p:txBody>
          <a:bodyPr>
            <a:normAutofit/>
          </a:bodyPr>
          <a:lstStyle/>
          <a:p>
            <a:r>
              <a:rPr lang="en-US" sz="3200" b="1" dirty="0" smtClean="0">
                <a:latin typeface="Times New Roman" pitchFamily="18" charset="0"/>
                <a:cs typeface="Times New Roman" pitchFamily="18" charset="0"/>
              </a:rPr>
              <a:t>Conti…</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762000"/>
            <a:ext cx="8610600" cy="5715000"/>
          </a:xfrm>
        </p:spPr>
        <p:txBody>
          <a:bodyPr>
            <a:normAutofit lnSpcReduction="10000"/>
          </a:bodyPr>
          <a:lstStyle/>
          <a:p>
            <a:pPr algn="just">
              <a:lnSpc>
                <a:spcPct val="150000"/>
              </a:lnSpc>
            </a:pPr>
            <a:r>
              <a:rPr lang="en-US" sz="2400" dirty="0" smtClean="0">
                <a:latin typeface="Times New Roman" pitchFamily="18" charset="0"/>
                <a:cs typeface="Times New Roman" pitchFamily="18" charset="0"/>
              </a:rPr>
              <a:t>Vertical partitioning (Figure 4b), often called factoring, suggests that control (decision making) and work should be distributed top-down in the program structure.</a:t>
            </a:r>
          </a:p>
          <a:p>
            <a:pPr algn="just">
              <a:lnSpc>
                <a:spcPct val="150000"/>
              </a:lnSpc>
            </a:pPr>
            <a:r>
              <a:rPr lang="en-US" sz="2400" dirty="0" smtClean="0">
                <a:latin typeface="Times New Roman" pitchFamily="18" charset="0"/>
                <a:cs typeface="Times New Roman" pitchFamily="18" charset="0"/>
              </a:rPr>
              <a:t>Top-level modules should perform control functions and do little actual processing work.</a:t>
            </a:r>
          </a:p>
          <a:p>
            <a:pPr algn="just">
              <a:lnSpc>
                <a:spcPct val="150000"/>
              </a:lnSpc>
            </a:pPr>
            <a:r>
              <a:rPr lang="en-US" sz="2400" dirty="0" smtClean="0">
                <a:latin typeface="Times New Roman" pitchFamily="18" charset="0"/>
                <a:cs typeface="Times New Roman" pitchFamily="18" charset="0"/>
              </a:rPr>
              <a:t>Modules that reside low in the structure should be the workers, performing all input, computation, and output tasks.</a:t>
            </a:r>
          </a:p>
          <a:p>
            <a:pPr algn="just">
              <a:lnSpc>
                <a:spcPct val="150000"/>
              </a:lnSpc>
              <a:buFont typeface="Wingdings" pitchFamily="2" charset="2"/>
              <a:buChar char="v"/>
            </a:pPr>
            <a:r>
              <a:rPr lang="en-US" sz="2400" b="1" dirty="0" smtClean="0">
                <a:latin typeface="Times New Roman" pitchFamily="18" charset="0"/>
                <a:cs typeface="Times New Roman" pitchFamily="18" charset="0"/>
              </a:rPr>
              <a:t>Data Structure</a:t>
            </a:r>
          </a:p>
          <a:p>
            <a:pPr algn="just">
              <a:lnSpc>
                <a:spcPct val="150000"/>
              </a:lnSpc>
              <a:buFont typeface="Wingdings" pitchFamily="2" charset="2"/>
              <a:buChar char="v"/>
            </a:pPr>
            <a:r>
              <a:rPr lang="en-US" sz="2400" b="1" dirty="0" smtClean="0">
                <a:latin typeface="Times New Roman" pitchFamily="18" charset="0"/>
                <a:cs typeface="Times New Roman" pitchFamily="18" charset="0"/>
              </a:rPr>
              <a:t>Software Procedure</a:t>
            </a:r>
          </a:p>
          <a:p>
            <a:pPr algn="just">
              <a:lnSpc>
                <a:spcPct val="150000"/>
              </a:lnSpc>
              <a:buFont typeface="Wingdings" pitchFamily="2" charset="2"/>
              <a:buChar char="v"/>
            </a:pPr>
            <a:r>
              <a:rPr lang="en-US" sz="2400" b="1" dirty="0" smtClean="0">
                <a:latin typeface="Times New Roman" pitchFamily="18" charset="0"/>
                <a:cs typeface="Times New Roman" pitchFamily="18" charset="0"/>
              </a:rPr>
              <a:t>Information Hiding</a:t>
            </a:r>
            <a:endParaRPr lang="en-US" sz="24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pPr algn="ctr"/>
            <a:r>
              <a:rPr lang="en-US" sz="3200" b="1" dirty="0" smtClean="0">
                <a:latin typeface="Times New Roman" pitchFamily="18" charset="0"/>
                <a:cs typeface="Times New Roman" pitchFamily="18" charset="0"/>
              </a:rPr>
              <a:t>SOFTWARE DESIGN AND SOFTWARE ENGINEERING</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447800"/>
            <a:ext cx="8686800" cy="5181600"/>
          </a:xfrm>
        </p:spPr>
        <p:txBody>
          <a:bodyPr>
            <a:normAutofit/>
          </a:bodyPr>
          <a:lstStyle/>
          <a:p>
            <a:pPr algn="just">
              <a:lnSpc>
                <a:spcPct val="150000"/>
              </a:lnSpc>
            </a:pPr>
            <a:r>
              <a:rPr lang="en-US" sz="2400" dirty="0" smtClean="0">
                <a:latin typeface="Times New Roman" pitchFamily="18" charset="0"/>
                <a:cs typeface="Times New Roman" pitchFamily="18" charset="0"/>
              </a:rPr>
              <a:t>Software design sits at the technical kernel of software engineering and is applied regardless of the software process model that is used. </a:t>
            </a:r>
          </a:p>
          <a:p>
            <a:pPr algn="just">
              <a:lnSpc>
                <a:spcPct val="150000"/>
              </a:lnSpc>
            </a:pPr>
            <a:r>
              <a:rPr lang="en-US" sz="2400" dirty="0" smtClean="0">
                <a:latin typeface="Times New Roman" pitchFamily="18" charset="0"/>
                <a:cs typeface="Times New Roman" pitchFamily="18" charset="0"/>
              </a:rPr>
              <a:t>Beginning once software requirements have been analyzed and specified, software design is the first of three technical activities—design, code generation, and test—that are required to build and verify the software.</a:t>
            </a:r>
          </a:p>
          <a:p>
            <a:pPr algn="just">
              <a:lnSpc>
                <a:spcPct val="150000"/>
              </a:lnSpc>
            </a:pPr>
            <a:r>
              <a:rPr lang="en-US" sz="2400" dirty="0" smtClean="0">
                <a:latin typeface="Times New Roman" pitchFamily="18" charset="0"/>
                <a:cs typeface="Times New Roman" pitchFamily="18" charset="0"/>
              </a:rPr>
              <a:t>Each activity transforms information in a manner that ultimately results in validated computer software.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normAutofit/>
          </a:bodyPr>
          <a:lstStyle/>
          <a:p>
            <a:pPr algn="ctr"/>
            <a:r>
              <a:rPr lang="en-US" sz="3200" b="1" dirty="0" smtClean="0">
                <a:latin typeface="Times New Roman" pitchFamily="18" charset="0"/>
                <a:cs typeface="Times New Roman" pitchFamily="18" charset="0"/>
              </a:rPr>
              <a:t>EFFECTIVE MODULAR DESIGN</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685800"/>
            <a:ext cx="8686800" cy="5943600"/>
          </a:xfrm>
        </p:spPr>
        <p:txBody>
          <a:bodyPr>
            <a:noAutofit/>
          </a:bodyPr>
          <a:lstStyle/>
          <a:p>
            <a:pPr algn="just"/>
            <a:r>
              <a:rPr lang="en-US" sz="2400" dirty="0" smtClean="0">
                <a:latin typeface="Times New Roman" pitchFamily="18" charset="0"/>
                <a:cs typeface="Times New Roman" pitchFamily="18" charset="0"/>
              </a:rPr>
              <a:t>All the fundamental design concepts described in the preceding section serve to precipitate modular designs. In fact, modularity has become an accepted approach in all engineering disciplines.</a:t>
            </a:r>
          </a:p>
          <a:p>
            <a:pPr algn="just"/>
            <a:r>
              <a:rPr lang="en-US" sz="2400" dirty="0" smtClean="0">
                <a:latin typeface="Times New Roman" pitchFamily="18" charset="0"/>
                <a:cs typeface="Times New Roman" pitchFamily="18" charset="0"/>
              </a:rPr>
              <a:t> A modular design reduces complexity ,facilitates change (a critical aspect of software maintainability), and results in easier implementation by encouraging parallel development of different parts of a system.</a:t>
            </a:r>
          </a:p>
          <a:p>
            <a:pPr algn="just">
              <a:buFont typeface="Wingdings" pitchFamily="2" charset="2"/>
              <a:buChar char="v"/>
            </a:pPr>
            <a:r>
              <a:rPr lang="en-US" sz="2400" b="1" dirty="0" smtClean="0">
                <a:latin typeface="Times New Roman" pitchFamily="18" charset="0"/>
                <a:cs typeface="Times New Roman" pitchFamily="18" charset="0"/>
              </a:rPr>
              <a:t>Functional Independence</a:t>
            </a:r>
          </a:p>
          <a:p>
            <a:pPr algn="just"/>
            <a:r>
              <a:rPr lang="en-US" sz="2400" dirty="0" smtClean="0">
                <a:latin typeface="Times New Roman" pitchFamily="18" charset="0"/>
                <a:cs typeface="Times New Roman" pitchFamily="18" charset="0"/>
              </a:rPr>
              <a:t>The concept of functional independence is a direct outgrowth of modularity and the concepts of abstraction and information hiding.</a:t>
            </a:r>
          </a:p>
          <a:p>
            <a:pPr algn="just"/>
            <a:r>
              <a:rPr lang="en-US" sz="2400" dirty="0" smtClean="0">
                <a:latin typeface="Times New Roman" pitchFamily="18" charset="0"/>
                <a:cs typeface="Times New Roman" pitchFamily="18" charset="0"/>
              </a:rPr>
              <a:t>Functional independence is achieved by developing modules with "single-minded“ function and an "aversion" to excessive interaction with other modules.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p:spPr>
        <p:txBody>
          <a:bodyPr>
            <a:no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762000"/>
            <a:ext cx="8686800" cy="5715000"/>
          </a:xfrm>
        </p:spPr>
        <p:txBody>
          <a:bodyPr/>
          <a:lstStyle/>
          <a:p>
            <a:pPr algn="just"/>
            <a:r>
              <a:rPr lang="en-US" sz="2400" dirty="0" smtClean="0">
                <a:latin typeface="Times New Roman" pitchFamily="18" charset="0"/>
                <a:cs typeface="Times New Roman" pitchFamily="18" charset="0"/>
              </a:rPr>
              <a:t>Stated another way, we want to design software so that each module addresses a specific subfunction of requirements and has a simple interface when viewed from other parts of the program structure.</a:t>
            </a:r>
          </a:p>
          <a:p>
            <a:pPr algn="just"/>
            <a:r>
              <a:rPr lang="en-US" sz="2400" dirty="0" smtClean="0">
                <a:latin typeface="Times New Roman" pitchFamily="18" charset="0"/>
                <a:cs typeface="Times New Roman" pitchFamily="18" charset="0"/>
              </a:rPr>
              <a:t> It is fair to ask why independence is important.</a:t>
            </a:r>
          </a:p>
          <a:p>
            <a:pPr algn="just"/>
            <a:r>
              <a:rPr lang="en-US" sz="2400" dirty="0" smtClean="0">
                <a:latin typeface="Times New Roman" pitchFamily="18" charset="0"/>
                <a:cs typeface="Times New Roman" pitchFamily="18" charset="0"/>
              </a:rPr>
              <a:t>To summarize, functional independence is a key to good design, and design is the key to software quality.</a:t>
            </a:r>
          </a:p>
          <a:p>
            <a:pPr algn="just"/>
            <a:r>
              <a:rPr lang="en-US" sz="2400" dirty="0" smtClean="0">
                <a:latin typeface="Times New Roman" pitchFamily="18" charset="0"/>
                <a:cs typeface="Times New Roman" pitchFamily="18" charset="0"/>
              </a:rPr>
              <a:t>Independence is measured using two qualitative criteria: cohesion and coupling.</a:t>
            </a:r>
          </a:p>
          <a:p>
            <a:pPr algn="just"/>
            <a:r>
              <a:rPr lang="en-US" sz="2400" b="1" dirty="0" smtClean="0">
                <a:latin typeface="Times New Roman" pitchFamily="18" charset="0"/>
                <a:cs typeface="Times New Roman" pitchFamily="18" charset="0"/>
              </a:rPr>
              <a:t>Cohesion</a:t>
            </a:r>
            <a:r>
              <a:rPr lang="en-US" sz="2400" dirty="0" smtClean="0">
                <a:latin typeface="Times New Roman" pitchFamily="18" charset="0"/>
                <a:cs typeface="Times New Roman" pitchFamily="18" charset="0"/>
              </a:rPr>
              <a:t> is a measure of the relative functional strength of a module. </a:t>
            </a:r>
          </a:p>
          <a:p>
            <a:pPr algn="just"/>
            <a:r>
              <a:rPr lang="en-US" sz="2400" b="1" dirty="0" smtClean="0">
                <a:latin typeface="Times New Roman" pitchFamily="18" charset="0"/>
                <a:cs typeface="Times New Roman" pitchFamily="18" charset="0"/>
              </a:rPr>
              <a:t>Coupling</a:t>
            </a:r>
            <a:r>
              <a:rPr lang="en-US" sz="2400" dirty="0" smtClean="0">
                <a:latin typeface="Times New Roman" pitchFamily="18" charset="0"/>
                <a:cs typeface="Times New Roman" pitchFamily="18" charset="0"/>
              </a:rPr>
              <a:t> is a measure of the relative interdependence among modules</a:t>
            </a:r>
            <a:endParaRPr lang="en-US" sz="2400" b="1" dirty="0" smtClean="0">
              <a:latin typeface="Times New Roman" pitchFamily="18" charset="0"/>
              <a:cs typeface="Times New Roman" pitchFamily="18" charset="0"/>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normAutofit fontScale="90000"/>
          </a:bodyPr>
          <a:lstStyle/>
          <a:p>
            <a:r>
              <a:rPr lang="en-US" dirty="0" smtClean="0"/>
              <a:t>Conti…</a:t>
            </a:r>
            <a:endParaRPr lang="en-US" dirty="0"/>
          </a:p>
        </p:txBody>
      </p:sp>
      <p:sp>
        <p:nvSpPr>
          <p:cNvPr id="3" name="Content Placeholder 2"/>
          <p:cNvSpPr>
            <a:spLocks noGrp="1"/>
          </p:cNvSpPr>
          <p:nvPr>
            <p:ph sz="quarter" idx="1"/>
          </p:nvPr>
        </p:nvSpPr>
        <p:spPr>
          <a:xfrm>
            <a:off x="228600" y="609600"/>
            <a:ext cx="8610600" cy="6248400"/>
          </a:xfrm>
        </p:spPr>
        <p:txBody>
          <a:bodyPr>
            <a:normAutofit/>
          </a:bodyPr>
          <a:lstStyle/>
          <a:p>
            <a:pPr>
              <a:buFont typeface="Wingdings" pitchFamily="2" charset="2"/>
              <a:buChar char="v"/>
            </a:pPr>
            <a:r>
              <a:rPr lang="en-US" b="1" dirty="0" smtClean="0">
                <a:latin typeface="Times New Roman" pitchFamily="18" charset="0"/>
                <a:cs typeface="Times New Roman" pitchFamily="18" charset="0"/>
              </a:rPr>
              <a:t>Cohesion</a:t>
            </a:r>
          </a:p>
          <a:p>
            <a:pPr>
              <a:buNone/>
            </a:pPr>
            <a:endParaRPr lang="en-US" b="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cohesive module performs a single task within a software procedure, requiring little interaction with procedures being performed in other parts of a program.</a:t>
            </a:r>
          </a:p>
          <a:p>
            <a:pPr algn="just"/>
            <a:r>
              <a:rPr lang="en-US" sz="2400" dirty="0" smtClean="0">
                <a:latin typeface="Times New Roman" pitchFamily="18" charset="0"/>
                <a:cs typeface="Times New Roman" pitchFamily="18" charset="0"/>
              </a:rPr>
              <a:t>Stated simply, a cohesive module should (ideally) do just one thing.</a:t>
            </a:r>
          </a:p>
          <a:p>
            <a:pPr algn="just"/>
            <a:r>
              <a:rPr lang="en-US" sz="2400" dirty="0" smtClean="0">
                <a:latin typeface="Times New Roman" pitchFamily="18" charset="0"/>
                <a:cs typeface="Times New Roman" pitchFamily="18" charset="0"/>
              </a:rPr>
              <a:t>Cohesion may be represented as a "spectrum." We always strive for high cohesion, although the mid-range of the spectrum is often acceptable. </a:t>
            </a:r>
          </a:p>
          <a:p>
            <a:pPr algn="just"/>
            <a:r>
              <a:rPr lang="en-US" sz="2400" dirty="0" smtClean="0">
                <a:latin typeface="Times New Roman" pitchFamily="18" charset="0"/>
                <a:cs typeface="Times New Roman" pitchFamily="18" charset="0"/>
              </a:rPr>
              <a:t>The scale for cohesion is nonlinear.</a:t>
            </a:r>
          </a:p>
          <a:p>
            <a:pPr algn="just"/>
            <a:r>
              <a:rPr lang="en-US" sz="2400" dirty="0" smtClean="0">
                <a:latin typeface="Times New Roman" pitchFamily="18" charset="0"/>
                <a:cs typeface="Times New Roman" pitchFamily="18" charset="0"/>
              </a:rPr>
              <a:t>At the low (undesirable) end of the spectrum, we encounter a module that performs a set of tasks that relate to each other loosely, if at all. </a:t>
            </a:r>
            <a:endParaRPr lang="en-US" sz="2400"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39762"/>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90600"/>
            <a:ext cx="8610600" cy="5486400"/>
          </a:xfrm>
        </p:spPr>
        <p:txBody>
          <a:bodyPr>
            <a:normAutofit/>
          </a:bodyPr>
          <a:lstStyle/>
          <a:p>
            <a:pPr algn="just">
              <a:lnSpc>
                <a:spcPct val="150000"/>
              </a:lnSpc>
            </a:pPr>
            <a:r>
              <a:rPr lang="en-US" sz="2400" dirty="0" smtClean="0">
                <a:latin typeface="Times New Roman" pitchFamily="18" charset="0"/>
                <a:cs typeface="Times New Roman" pitchFamily="18" charset="0"/>
              </a:rPr>
              <a:t>When processing elements of a module are related and must be executed in a specific order, procedural cohesion exists. </a:t>
            </a:r>
          </a:p>
          <a:p>
            <a:pPr algn="just">
              <a:lnSpc>
                <a:spcPct val="150000"/>
              </a:lnSpc>
            </a:pPr>
            <a:r>
              <a:rPr lang="en-US" sz="2400" dirty="0" smtClean="0">
                <a:latin typeface="Times New Roman" pitchFamily="18" charset="0"/>
                <a:cs typeface="Times New Roman" pitchFamily="18" charset="0"/>
              </a:rPr>
              <a:t>When all processing elements concentrate on one area of a data structure, communicational cohesion is present.</a:t>
            </a:r>
          </a:p>
          <a:p>
            <a:pPr algn="just">
              <a:lnSpc>
                <a:spcPct val="150000"/>
              </a:lnSpc>
            </a:pPr>
            <a:r>
              <a:rPr lang="en-US" sz="2400" dirty="0" smtClean="0">
                <a:latin typeface="Times New Roman" pitchFamily="18" charset="0"/>
                <a:cs typeface="Times New Roman" pitchFamily="18" charset="0"/>
              </a:rPr>
              <a:t>High cohesion is characterized by a module that performs one distinct procedural task.</a:t>
            </a:r>
          </a:p>
          <a:p>
            <a:pPr algn="just">
              <a:lnSpc>
                <a:spcPct val="150000"/>
              </a:lnSpc>
            </a:pPr>
            <a:r>
              <a:rPr lang="en-US" sz="2400" dirty="0" smtClean="0">
                <a:latin typeface="Times New Roman" pitchFamily="18" charset="0"/>
                <a:cs typeface="Times New Roman" pitchFamily="18" charset="0"/>
              </a:rPr>
              <a:t>Such modules are termed coincidentally cohesive. A module that performs tasks that are related logically (e.g., a module that produces all output regardless of type) is logically cohesive.</a:t>
            </a:r>
            <a:endParaRPr lang="en-US"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39762"/>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14400"/>
            <a:ext cx="8686800" cy="5638800"/>
          </a:xfrm>
        </p:spPr>
        <p:txBody>
          <a:bodyPr>
            <a:normAutofit/>
          </a:bodyPr>
          <a:lstStyle/>
          <a:p>
            <a:pPr>
              <a:buFont typeface="Wingdings" pitchFamily="2" charset="2"/>
              <a:buChar char="v"/>
            </a:pPr>
            <a:r>
              <a:rPr lang="en-US" sz="2400" b="1" dirty="0" smtClean="0">
                <a:latin typeface="Times New Roman" pitchFamily="18" charset="0"/>
                <a:cs typeface="Times New Roman" pitchFamily="18" charset="0"/>
              </a:rPr>
              <a:t>Coupling</a:t>
            </a:r>
          </a:p>
          <a:p>
            <a:pPr algn="just"/>
            <a:r>
              <a:rPr lang="en-US" sz="2400" dirty="0" smtClean="0">
                <a:latin typeface="Times New Roman" pitchFamily="18" charset="0"/>
                <a:cs typeface="Times New Roman" pitchFamily="18" charset="0"/>
              </a:rPr>
              <a:t>Coupling is a measure of interconnection among modules in a software structure.</a:t>
            </a:r>
          </a:p>
          <a:p>
            <a:pPr algn="just"/>
            <a:r>
              <a:rPr lang="en-US" sz="2400" dirty="0" smtClean="0">
                <a:latin typeface="Times New Roman" pitchFamily="18" charset="0"/>
                <a:cs typeface="Times New Roman" pitchFamily="18" charset="0"/>
              </a:rPr>
              <a:t>Coupling depends on the interface complexity between modules, the point at which entry or reference is made to a module, and what data pass across the interface.</a:t>
            </a:r>
          </a:p>
          <a:p>
            <a:pPr algn="just"/>
            <a:r>
              <a:rPr lang="en-US" sz="2400" dirty="0" smtClean="0">
                <a:latin typeface="Times New Roman" pitchFamily="18" charset="0"/>
                <a:cs typeface="Times New Roman" pitchFamily="18" charset="0"/>
              </a:rPr>
              <a:t>As long as a simple argument list is present (i.e., simple data are passed; a one-to-one correspondence of items exists), low coupling (called data coupling) is exhibited in this portion of structure. </a:t>
            </a:r>
          </a:p>
          <a:p>
            <a:pPr algn="just"/>
            <a:r>
              <a:rPr lang="en-US" sz="2400" dirty="0" smtClean="0">
                <a:latin typeface="Times New Roman" pitchFamily="18" charset="0"/>
                <a:cs typeface="Times New Roman" pitchFamily="18" charset="0"/>
              </a:rPr>
              <a:t>A variation of data coupling, called stamp coupling, is found when a portion of a data structure (rather than simple arguments) is passed via a module interface. </a:t>
            </a:r>
          </a:p>
          <a:p>
            <a:endParaRPr lang="en-US" sz="2400" b="1"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639762"/>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762000"/>
            <a:ext cx="8610600" cy="5791200"/>
          </a:xfrm>
        </p:spPr>
        <p:txBody>
          <a:bodyPr>
            <a:normAutofit lnSpcReduction="10000"/>
          </a:bodyPr>
          <a:lstStyle/>
          <a:p>
            <a:pPr algn="just"/>
            <a:r>
              <a:rPr lang="en-US" sz="2400" dirty="0" smtClean="0">
                <a:latin typeface="Times New Roman" pitchFamily="18" charset="0"/>
                <a:cs typeface="Times New Roman" pitchFamily="18" charset="0"/>
              </a:rPr>
              <a:t>At moderate levels, coupling is characterized by passage of control between modules.</a:t>
            </a:r>
          </a:p>
          <a:p>
            <a:pPr algn="just"/>
            <a:r>
              <a:rPr lang="en-US" sz="2400" dirty="0" smtClean="0">
                <a:latin typeface="Times New Roman" pitchFamily="18" charset="0"/>
                <a:cs typeface="Times New Roman" pitchFamily="18" charset="0"/>
              </a:rPr>
              <a:t>Control coupling is very common in most software designs and is shown in Figure 5. </a:t>
            </a:r>
          </a:p>
          <a:p>
            <a:pPr algn="just"/>
            <a:r>
              <a:rPr lang="en-US" sz="2400" dirty="0" smtClean="0">
                <a:latin typeface="Times New Roman" pitchFamily="18" charset="0"/>
                <a:cs typeface="Times New Roman" pitchFamily="18" charset="0"/>
              </a:rPr>
              <a:t>where a “control flag” (a variable that controls decisions in a subordinate or super ordinate module) is passed between modules d and e.</a:t>
            </a:r>
          </a:p>
          <a:p>
            <a:pPr algn="just"/>
            <a:r>
              <a:rPr lang="en-US" sz="2400" dirty="0" smtClean="0">
                <a:latin typeface="Times New Roman" pitchFamily="18" charset="0"/>
                <a:cs typeface="Times New Roman" pitchFamily="18" charset="0"/>
              </a:rPr>
              <a:t>External coupling is essential, but should be limited to a small number of modules with a structure. </a:t>
            </a:r>
          </a:p>
          <a:p>
            <a:pPr algn="just"/>
            <a:r>
              <a:rPr lang="en-US" sz="2400" dirty="0" smtClean="0">
                <a:latin typeface="Times New Roman" pitchFamily="18" charset="0"/>
                <a:cs typeface="Times New Roman" pitchFamily="18" charset="0"/>
              </a:rPr>
              <a:t>High coupling also occurs when a number of modules reference a global data area. Common coupling, as this mode is called, is shown in 5.</a:t>
            </a:r>
          </a:p>
          <a:p>
            <a:pPr algn="just"/>
            <a:r>
              <a:rPr lang="en-US" sz="2400" dirty="0" smtClean="0">
                <a:latin typeface="Times New Roman" pitchFamily="18" charset="0"/>
                <a:cs typeface="Times New Roman" pitchFamily="18" charset="0"/>
              </a:rPr>
              <a:t>The highest degree of coupling, content coupling, occurs when one module makes use of data or control information maintained within the boundary of another module.</a:t>
            </a:r>
            <a:endParaRPr lang="en-US"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7620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a:srcRect l="21250" t="6667" r="12500" b="40000"/>
          <a:stretch>
            <a:fillRect/>
          </a:stretch>
        </p:blipFill>
        <p:spPr bwMode="auto">
          <a:xfrm>
            <a:off x="1524000" y="914400"/>
            <a:ext cx="6934200" cy="4572000"/>
          </a:xfrm>
          <a:prstGeom prst="rect">
            <a:avLst/>
          </a:prstGeom>
          <a:noFill/>
          <a:ln w="9525">
            <a:noFill/>
            <a:miter lim="800000"/>
            <a:headEnd/>
            <a:tailEnd/>
          </a:ln>
          <a:effectLst/>
        </p:spPr>
      </p:pic>
      <p:sp>
        <p:nvSpPr>
          <p:cNvPr id="5" name="Rectangle 4"/>
          <p:cNvSpPr/>
          <p:nvPr/>
        </p:nvSpPr>
        <p:spPr>
          <a:xfrm>
            <a:off x="2743200" y="5562600"/>
            <a:ext cx="4572000" cy="369332"/>
          </a:xfrm>
          <a:prstGeom prst="rect">
            <a:avLst/>
          </a:prstGeom>
        </p:spPr>
        <p:txBody>
          <a:bodyPr>
            <a:spAutoFit/>
          </a:bodyPr>
          <a:lstStyle/>
          <a:p>
            <a:pPr algn="ctr"/>
            <a:r>
              <a:rPr lang="en-US" b="1" dirty="0" smtClean="0">
                <a:latin typeface="Times New Roman" pitchFamily="18" charset="0"/>
                <a:cs typeface="Times New Roman" pitchFamily="18" charset="0"/>
              </a:rPr>
              <a:t>Fg5:Types of coupling</a:t>
            </a:r>
            <a:endParaRPr lang="en-US" b="1"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noAutofit/>
          </a:bodyPr>
          <a:lstStyle/>
          <a:p>
            <a:pPr algn="ctr"/>
            <a:r>
              <a:rPr lang="en-US" sz="3200" b="1" dirty="0" smtClean="0">
                <a:latin typeface="Times New Roman" pitchFamily="18" charset="0"/>
                <a:cs typeface="Times New Roman" pitchFamily="18" charset="0"/>
              </a:rPr>
              <a:t>Data Design at the Component Level</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838200"/>
            <a:ext cx="8610600" cy="6019800"/>
          </a:xfrm>
        </p:spPr>
        <p:txBody>
          <a:bodyPr>
            <a:noAutofit/>
          </a:bodyPr>
          <a:lstStyle/>
          <a:p>
            <a:pPr algn="just">
              <a:lnSpc>
                <a:spcPct val="150000"/>
              </a:lnSpc>
            </a:pPr>
            <a:r>
              <a:rPr lang="en-US" sz="2400" dirty="0" smtClean="0">
                <a:latin typeface="Times New Roman" pitchFamily="18" charset="0"/>
                <a:cs typeface="Times New Roman" pitchFamily="18" charset="0"/>
              </a:rPr>
              <a:t>Data design at the component level focuses on the representation of data structures that are directly accessed by one or more software components.</a:t>
            </a:r>
          </a:p>
          <a:p>
            <a:pPr algn="just">
              <a:lnSpc>
                <a:spcPct val="150000"/>
              </a:lnSpc>
            </a:pPr>
            <a:r>
              <a:rPr lang="en-US" sz="2400" dirty="0" smtClean="0">
                <a:latin typeface="Times New Roman" pitchFamily="18" charset="0"/>
                <a:cs typeface="Times New Roman" pitchFamily="18" charset="0"/>
              </a:rPr>
              <a:t>The systematic analysis principles applied to function and behavior should also be applied to data.</a:t>
            </a:r>
          </a:p>
          <a:p>
            <a:pPr algn="just">
              <a:lnSpc>
                <a:spcPct val="150000"/>
              </a:lnSpc>
            </a:pPr>
            <a:r>
              <a:rPr lang="en-US" sz="2400" dirty="0" smtClean="0">
                <a:latin typeface="Times New Roman" pitchFamily="18" charset="0"/>
                <a:cs typeface="Times New Roman" pitchFamily="18" charset="0"/>
              </a:rPr>
              <a:t>All data structures and the operations to be performed on each should be identified.</a:t>
            </a:r>
          </a:p>
          <a:p>
            <a:pPr algn="just">
              <a:lnSpc>
                <a:spcPct val="150000"/>
              </a:lnSpc>
            </a:pPr>
            <a:r>
              <a:rPr lang="en-US" sz="2400" dirty="0" smtClean="0">
                <a:latin typeface="Times New Roman" pitchFamily="18" charset="0"/>
                <a:cs typeface="Times New Roman" pitchFamily="18" charset="0"/>
              </a:rPr>
              <a:t>A data dictionary should be established and used to define both data and program design</a:t>
            </a:r>
            <a:r>
              <a:rPr lang="en-US" sz="2400" dirty="0" smtClean="0">
                <a:latin typeface="Times New Roman" pitchFamily="18" charset="0"/>
                <a:cs typeface="Times New Roman" pitchFamily="18" charset="0"/>
              </a:rPr>
              <a:t>.</a:t>
            </a:r>
            <a:endParaRPr lang="en-US" sz="2400" i="1" dirty="0" smtClean="0">
              <a:latin typeface="Times New Roman" pitchFamily="18" charset="0"/>
              <a:cs typeface="Times New Roman" pitchFamily="18" charset="0"/>
            </a:endParaRPr>
          </a:p>
          <a:p>
            <a:pPr>
              <a:lnSpc>
                <a:spcPct val="150000"/>
              </a:lnSpc>
              <a:buNone/>
            </a:pP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33400"/>
          </a:xfrm>
        </p:spPr>
        <p:txBody>
          <a:bodyPr>
            <a:no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609600"/>
            <a:ext cx="8686800" cy="5943600"/>
          </a:xfrm>
        </p:spPr>
        <p:txBody>
          <a:bodyPr>
            <a:normAutofit/>
          </a:bodyPr>
          <a:lstStyle/>
          <a:p>
            <a:pPr marL="0" indent="0" algn="just">
              <a:lnSpc>
                <a:spcPct val="150000"/>
              </a:lnSpc>
              <a:buNone/>
            </a:pP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Low-level data design decisions should be deferred until late in the design process</a:t>
            </a:r>
          </a:p>
          <a:p>
            <a:pPr algn="just">
              <a:lnSpc>
                <a:spcPct val="150000"/>
              </a:lnSpc>
            </a:pPr>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representation of data structure should be known only to those modules that must make direct use of the data contained within the structure.</a:t>
            </a:r>
          </a:p>
          <a:p>
            <a:pPr algn="just">
              <a:lnSpc>
                <a:spcPct val="150000"/>
              </a:lnSpc>
            </a:pPr>
            <a:r>
              <a:rPr lang="en-US" sz="2400" dirty="0" smtClean="0">
                <a:latin typeface="Times New Roman" pitchFamily="18" charset="0"/>
                <a:cs typeface="Times New Roman" pitchFamily="18" charset="0"/>
              </a:rPr>
              <a:t>A library of useful data structures and the operations that may be applied to them should be developed.</a:t>
            </a:r>
          </a:p>
          <a:p>
            <a:pPr algn="just">
              <a:lnSpc>
                <a:spcPct val="150000"/>
              </a:lnSpc>
            </a:pPr>
            <a:r>
              <a:rPr lang="en-US" sz="2400" dirty="0" smtClean="0">
                <a:latin typeface="Times New Roman" pitchFamily="18" charset="0"/>
                <a:cs typeface="Times New Roman" pitchFamily="18" charset="0"/>
              </a:rPr>
              <a:t>A software design and programming language should support the specification and realization of abstract data types</a:t>
            </a:r>
            <a:r>
              <a:rPr lang="en-US" sz="2400" i="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609600"/>
          </a:xfrm>
        </p:spPr>
        <p:txBody>
          <a:bodyPr>
            <a:noAutofit/>
          </a:bodyPr>
          <a:lstStyle/>
          <a:p>
            <a:pPr algn="ctr"/>
            <a:r>
              <a:rPr lang="en-US" sz="3200" dirty="0" smtClean="0">
                <a:latin typeface="Times New Roman" pitchFamily="18" charset="0"/>
                <a:cs typeface="Times New Roman" pitchFamily="18" charset="0"/>
              </a:rPr>
              <a:t>ARCHITECTURAL STYLES</a:t>
            </a:r>
            <a:endParaRPr lang="en-US"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990600"/>
            <a:ext cx="8763000" cy="5562600"/>
          </a:xfrm>
        </p:spPr>
        <p:txBody>
          <a:bodyPr>
            <a:noAutofit/>
          </a:bodyPr>
          <a:lstStyle/>
          <a:p>
            <a:pPr algn="just"/>
            <a:r>
              <a:rPr lang="en-US" sz="2400" dirty="0" smtClean="0">
                <a:latin typeface="Times New Roman" pitchFamily="18" charset="0"/>
                <a:cs typeface="Times New Roman" pitchFamily="18" charset="0"/>
              </a:rPr>
              <a:t>When a builder uses the phrase “center hall colonial” to describe a house, most people familiar with houses in the United States will be able to conjure a general image of what the house will look like and what the floor plan is likely to be. </a:t>
            </a:r>
          </a:p>
          <a:p>
            <a:pPr algn="just"/>
            <a:r>
              <a:rPr lang="en-US" sz="2400" dirty="0" smtClean="0">
                <a:latin typeface="Times New Roman" pitchFamily="18" charset="0"/>
                <a:cs typeface="Times New Roman" pitchFamily="18" charset="0"/>
              </a:rPr>
              <a:t>The builder has used an architectural style as a descriptive mechanism to differentiate the house from other styles (e.g., A-frame, raised ranch, Cape Cod).</a:t>
            </a:r>
          </a:p>
          <a:p>
            <a:pPr algn="just"/>
            <a:r>
              <a:rPr lang="en-US" sz="2400" dirty="0" smtClean="0">
                <a:latin typeface="Times New Roman" pitchFamily="18" charset="0"/>
                <a:cs typeface="Times New Roman" pitchFamily="18" charset="0"/>
              </a:rPr>
              <a:t>The software that is built for computer-based systems also exhibits one of many architectural styles. Each style describes a system category that encompasses </a:t>
            </a:r>
          </a:p>
          <a:p>
            <a:pPr algn="just">
              <a:buNone/>
            </a:pPr>
            <a:r>
              <a:rPr lang="en-US" sz="2400" dirty="0" smtClean="0">
                <a:latin typeface="Times New Roman" pitchFamily="18" charset="0"/>
                <a:cs typeface="Times New Roman" pitchFamily="18" charset="0"/>
              </a:rPr>
              <a:t>   (1) a set of components (e.g., a database, computational modules) that perform a function required by a system; </a:t>
            </a:r>
          </a:p>
          <a:p>
            <a:pPr algn="just">
              <a:buNone/>
            </a:pPr>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8610600" cy="5562600"/>
          </a:xfrm>
        </p:spPr>
        <p:txBody>
          <a:bodyPr/>
          <a:lstStyle/>
          <a:p>
            <a:r>
              <a:rPr lang="en-US" sz="2800" b="1" dirty="0" smtClean="0">
                <a:latin typeface="Times New Roman" pitchFamily="18" charset="0"/>
                <a:cs typeface="Times New Roman" pitchFamily="18" charset="0"/>
              </a:rPr>
              <a:t>The design task produces a </a:t>
            </a:r>
          </a:p>
          <a:p>
            <a:pPr>
              <a:buNone/>
            </a:pPr>
            <a:endParaRPr lang="en-US" sz="2800" b="1" dirty="0" smtClean="0">
              <a:latin typeface="Times New Roman" pitchFamily="18" charset="0"/>
              <a:cs typeface="Times New Roman" pitchFamily="18" charset="0"/>
            </a:endParaRPr>
          </a:p>
          <a:p>
            <a:pPr>
              <a:lnSpc>
                <a:spcPct val="150000"/>
              </a:lnSpc>
              <a:buFont typeface="Wingdings" pitchFamily="2" charset="2"/>
              <a:buChar char="v"/>
            </a:pPr>
            <a:r>
              <a:rPr lang="en-US" sz="2800" dirty="0" smtClean="0">
                <a:latin typeface="Times New Roman" pitchFamily="18" charset="0"/>
                <a:cs typeface="Times New Roman" pitchFamily="18" charset="0"/>
              </a:rPr>
              <a:t>Data design.</a:t>
            </a:r>
          </a:p>
          <a:p>
            <a:pPr>
              <a:lnSpc>
                <a:spcPct val="150000"/>
              </a:lnSpc>
              <a:buFont typeface="Wingdings" pitchFamily="2" charset="2"/>
              <a:buChar char="v"/>
            </a:pPr>
            <a:r>
              <a:rPr lang="en-US" sz="2800" dirty="0" smtClean="0">
                <a:latin typeface="Times New Roman" pitchFamily="18" charset="0"/>
                <a:cs typeface="Times New Roman" pitchFamily="18" charset="0"/>
              </a:rPr>
              <a:t>An architectural design.</a:t>
            </a:r>
          </a:p>
          <a:p>
            <a:pPr>
              <a:lnSpc>
                <a:spcPct val="150000"/>
              </a:lnSpc>
              <a:buFont typeface="Wingdings" pitchFamily="2" charset="2"/>
              <a:buChar char="v"/>
            </a:pPr>
            <a:r>
              <a:rPr lang="en-US" sz="2800" dirty="0" smtClean="0">
                <a:latin typeface="Times New Roman" pitchFamily="18" charset="0"/>
                <a:cs typeface="Times New Roman" pitchFamily="18" charset="0"/>
              </a:rPr>
              <a:t>An interface design, and </a:t>
            </a:r>
          </a:p>
          <a:p>
            <a:pPr>
              <a:lnSpc>
                <a:spcPct val="150000"/>
              </a:lnSpc>
              <a:buFont typeface="Wingdings" pitchFamily="2" charset="2"/>
              <a:buChar char="v"/>
            </a:pPr>
            <a:r>
              <a:rPr lang="en-US" sz="2800" dirty="0" smtClean="0">
                <a:latin typeface="Times New Roman" pitchFamily="18" charset="0"/>
                <a:cs typeface="Times New Roman" pitchFamily="18" charset="0"/>
              </a:rPr>
              <a:t>A component design.</a:t>
            </a:r>
          </a:p>
          <a:p>
            <a:pPr>
              <a:lnSpc>
                <a:spcPct val="150000"/>
              </a:lnSpc>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90600"/>
            <a:ext cx="8534400" cy="5562600"/>
          </a:xfrm>
        </p:spPr>
        <p:txBody>
          <a:bodyPr/>
          <a:lstStyle/>
          <a:p>
            <a:pPr algn="just">
              <a:buNone/>
            </a:pPr>
            <a:r>
              <a:rPr lang="en-US" sz="28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2)A set of connectors that enable “communication, coordination and cooperation” among components; </a:t>
            </a:r>
          </a:p>
          <a:p>
            <a:pPr algn="just">
              <a:buNone/>
            </a:pPr>
            <a:r>
              <a:rPr lang="en-US" sz="2400" dirty="0" smtClean="0">
                <a:latin typeface="Times New Roman" pitchFamily="18" charset="0"/>
                <a:cs typeface="Times New Roman" pitchFamily="18" charset="0"/>
              </a:rPr>
              <a:t>(3)Constraints that define how components can be integrated to form the system; and </a:t>
            </a:r>
          </a:p>
          <a:p>
            <a:pPr algn="just">
              <a:buNone/>
            </a:pPr>
            <a:r>
              <a:rPr lang="en-US" sz="2400" dirty="0" smtClean="0">
                <a:latin typeface="Times New Roman" pitchFamily="18" charset="0"/>
                <a:cs typeface="Times New Roman" pitchFamily="18" charset="0"/>
              </a:rPr>
              <a:t>(4)Semantic models that enable a designer to understand the overall properties of a system by analyzing the known properties of its constituent parts.</a:t>
            </a:r>
          </a:p>
          <a:p>
            <a:pPr algn="just">
              <a:buFont typeface="Wingdings" pitchFamily="2" charset="2"/>
              <a:buChar char="v"/>
            </a:pPr>
            <a:r>
              <a:rPr lang="en-US" sz="2400" b="1" dirty="0" smtClean="0">
                <a:latin typeface="Times New Roman" pitchFamily="18" charset="0"/>
                <a:cs typeface="Times New Roman" pitchFamily="18" charset="0"/>
              </a:rPr>
              <a:t>A Brief Taxonomy of Styles and Patterns</a:t>
            </a:r>
            <a:endParaRPr lang="en-US" sz="2400" b="1"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63562"/>
          </a:xfrm>
        </p:spPr>
        <p:txBody>
          <a:bodyPr>
            <a:normAutofit fontScale="90000"/>
          </a:bodyPr>
          <a:lstStyle/>
          <a:p>
            <a:r>
              <a:rPr lang="en-US" sz="3100" dirty="0" smtClean="0">
                <a:latin typeface="Times New Roman" pitchFamily="18" charset="0"/>
                <a:cs typeface="Times New Roman" pitchFamily="18" charset="0"/>
              </a:rPr>
              <a:t>Conti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609600"/>
            <a:ext cx="8610600" cy="5867400"/>
          </a:xfrm>
        </p:spPr>
        <p:txBody>
          <a:bodyPr>
            <a:normAutofit fontScale="92500" lnSpcReduction="20000"/>
          </a:bodyPr>
          <a:lstStyle/>
          <a:p>
            <a:pPr>
              <a:buFont typeface="Wingdings" pitchFamily="2" charset="2"/>
              <a:buChar char="v"/>
            </a:pPr>
            <a:r>
              <a:rPr lang="en-US" sz="2400" b="1" dirty="0" smtClean="0">
                <a:latin typeface="Times New Roman" pitchFamily="18" charset="0"/>
                <a:cs typeface="Times New Roman" pitchFamily="18" charset="0"/>
              </a:rPr>
              <a:t>Data-centered architectures. </a:t>
            </a:r>
          </a:p>
          <a:p>
            <a:pPr algn="just">
              <a:lnSpc>
                <a:spcPct val="150000"/>
              </a:lnSpc>
            </a:pPr>
            <a:r>
              <a:rPr lang="en-US" dirty="0" smtClean="0">
                <a:latin typeface="Times New Roman" pitchFamily="18" charset="0"/>
                <a:cs typeface="Times New Roman" pitchFamily="18" charset="0"/>
              </a:rPr>
              <a:t>A data store (e.g., a file or database) resides at the center of this architecture and is accessed frequently by other components that update, add, delete, or otherwise modify data within the store.</a:t>
            </a:r>
          </a:p>
          <a:p>
            <a:pPr algn="just">
              <a:lnSpc>
                <a:spcPct val="150000"/>
              </a:lnSpc>
            </a:pPr>
            <a:r>
              <a:rPr lang="en-US" dirty="0" smtClean="0">
                <a:latin typeface="Times New Roman" pitchFamily="18" charset="0"/>
                <a:cs typeface="Times New Roman" pitchFamily="18" charset="0"/>
              </a:rPr>
              <a:t> Figure 6 illustrates a typical data-centered style. Client software accesses a central repository. </a:t>
            </a:r>
          </a:p>
          <a:p>
            <a:pPr algn="just">
              <a:lnSpc>
                <a:spcPct val="150000"/>
              </a:lnSpc>
            </a:pPr>
            <a:r>
              <a:rPr lang="en-US" dirty="0" smtClean="0">
                <a:latin typeface="Times New Roman" pitchFamily="18" charset="0"/>
                <a:cs typeface="Times New Roman" pitchFamily="18" charset="0"/>
              </a:rPr>
              <a:t>In some cases the data repository is passive.</a:t>
            </a:r>
          </a:p>
          <a:p>
            <a:pPr algn="just">
              <a:lnSpc>
                <a:spcPct val="150000"/>
              </a:lnSpc>
            </a:pPr>
            <a:r>
              <a:rPr lang="en-US" dirty="0" smtClean="0">
                <a:latin typeface="Times New Roman" pitchFamily="18" charset="0"/>
                <a:cs typeface="Times New Roman" pitchFamily="18" charset="0"/>
              </a:rPr>
              <a:t>A variation on this approach transforms the repository into a “blackboard” that sends</a:t>
            </a:r>
          </a:p>
          <a:p>
            <a:pPr algn="just">
              <a:lnSpc>
                <a:spcPct val="150000"/>
              </a:lnSpc>
            </a:pPr>
            <a:r>
              <a:rPr lang="en-US" dirty="0" smtClean="0">
                <a:latin typeface="Times New Roman" pitchFamily="18" charset="0"/>
                <a:cs typeface="Times New Roman" pitchFamily="18" charset="0"/>
              </a:rPr>
              <a:t>notifications to client software when data of interest to the client change.</a:t>
            </a:r>
            <a:endParaRPr lang="en-US"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normAutofit/>
          </a:bodyPr>
          <a:lstStyle/>
          <a:p>
            <a:r>
              <a:rPr lang="en-US" sz="2800" b="1" dirty="0" smtClean="0">
                <a:latin typeface="Times New Roman" pitchFamily="18" charset="0"/>
                <a:cs typeface="Times New Roman" pitchFamily="18" charset="0"/>
              </a:rPr>
              <a:t>Conti…</a:t>
            </a:r>
            <a:endParaRPr lang="en-US" sz="2800" b="1" dirty="0">
              <a:latin typeface="Times New Roman" pitchFamily="18" charset="0"/>
              <a:cs typeface="Times New Roman" pitchFamily="18" charset="0"/>
            </a:endParaRPr>
          </a:p>
        </p:txBody>
      </p:sp>
      <p:pic>
        <p:nvPicPr>
          <p:cNvPr id="2050" name="Picture 2"/>
          <p:cNvPicPr>
            <a:picLocks noGrp="1" noChangeAspect="1" noChangeArrowheads="1"/>
          </p:cNvPicPr>
          <p:nvPr>
            <p:ph sz="quarter" idx="1"/>
          </p:nvPr>
        </p:nvPicPr>
        <p:blipFill>
          <a:blip r:embed="rId2"/>
          <a:srcRect l="27500" t="11667" r="26250" b="48333"/>
          <a:stretch>
            <a:fillRect/>
          </a:stretch>
        </p:blipFill>
        <p:spPr bwMode="auto">
          <a:xfrm>
            <a:off x="1600200" y="762000"/>
            <a:ext cx="6781800" cy="4953000"/>
          </a:xfrm>
          <a:prstGeom prst="rect">
            <a:avLst/>
          </a:prstGeom>
          <a:noFill/>
          <a:ln w="9525">
            <a:noFill/>
            <a:miter lim="800000"/>
            <a:headEnd/>
            <a:tailEnd/>
          </a:ln>
          <a:effectLst/>
        </p:spPr>
      </p:pic>
      <p:sp>
        <p:nvSpPr>
          <p:cNvPr id="5" name="Rectangle 4"/>
          <p:cNvSpPr/>
          <p:nvPr/>
        </p:nvSpPr>
        <p:spPr>
          <a:xfrm>
            <a:off x="2819400" y="5715000"/>
            <a:ext cx="4572000" cy="369332"/>
          </a:xfrm>
          <a:prstGeom prst="rect">
            <a:avLst/>
          </a:prstGeom>
        </p:spPr>
        <p:txBody>
          <a:bodyPr>
            <a:spAutoFit/>
          </a:bodyPr>
          <a:lstStyle/>
          <a:p>
            <a:pPr algn="ctr"/>
            <a:r>
              <a:rPr lang="en-US" b="1" dirty="0" smtClean="0">
                <a:latin typeface="Times New Roman" pitchFamily="18" charset="0"/>
                <a:cs typeface="Times New Roman" pitchFamily="18" charset="0"/>
              </a:rPr>
              <a:t>Fig6:Data-centered  architecture</a:t>
            </a:r>
            <a:endParaRPr lang="en-US" b="1"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10600" cy="5715000"/>
          </a:xfrm>
        </p:spPr>
        <p:txBody>
          <a:bodyPr>
            <a:normAutofit/>
          </a:bodyPr>
          <a:lstStyle/>
          <a:p>
            <a:pPr>
              <a:buFont typeface="Wingdings" pitchFamily="2" charset="2"/>
              <a:buChar char="v"/>
            </a:pPr>
            <a:r>
              <a:rPr lang="en-US" sz="2400" b="1" dirty="0" smtClean="0">
                <a:latin typeface="Times New Roman" pitchFamily="18" charset="0"/>
                <a:cs typeface="Times New Roman" pitchFamily="18" charset="0"/>
              </a:rPr>
              <a:t>Data-flow architectures. </a:t>
            </a:r>
          </a:p>
          <a:p>
            <a:pPr>
              <a:buNone/>
            </a:pPr>
            <a:endParaRPr lang="en-US" sz="2400" b="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This architecture is applied when input data are to be  transformed through a series of computational or manipulative components into output data. </a:t>
            </a:r>
          </a:p>
          <a:p>
            <a:pPr algn="just"/>
            <a:r>
              <a:rPr lang="en-US" sz="2400" dirty="0" smtClean="0">
                <a:latin typeface="Times New Roman" pitchFamily="18" charset="0"/>
                <a:cs typeface="Times New Roman" pitchFamily="18" charset="0"/>
              </a:rPr>
              <a:t>If the data flow degenerates into a single line of transforms, it is termed batch sequential. </a:t>
            </a:r>
          </a:p>
          <a:p>
            <a:pPr algn="just"/>
            <a:r>
              <a:rPr lang="en-US" sz="2400" dirty="0" smtClean="0">
                <a:latin typeface="Times New Roman" pitchFamily="18" charset="0"/>
                <a:cs typeface="Times New Roman" pitchFamily="18" charset="0"/>
              </a:rPr>
              <a:t>A pipe and filter pattern (Figure 7 a) has a set of components, called filters, connected by pipes that transmit data from one component to the next.</a:t>
            </a:r>
          </a:p>
          <a:p>
            <a:pPr algn="just"/>
            <a:r>
              <a:rPr lang="en-US" sz="2400" dirty="0" smtClean="0">
                <a:latin typeface="Times New Roman" pitchFamily="18" charset="0"/>
                <a:cs typeface="Times New Roman" pitchFamily="18" charset="0"/>
              </a:rPr>
              <a:t>This pattern (Figure 7 b) accepts a batch of data and then applies a series of sequential components (filters) to transform it.</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normAutofit fontScale="90000"/>
          </a:bodyPr>
          <a:lstStyle/>
          <a:p>
            <a:r>
              <a:rPr lang="en-US" dirty="0" smtClean="0"/>
              <a:t>Conti…</a:t>
            </a:r>
            <a:endParaRPr lang="en-US" dirty="0"/>
          </a:p>
        </p:txBody>
      </p:sp>
      <p:pic>
        <p:nvPicPr>
          <p:cNvPr id="3074" name="Picture 2"/>
          <p:cNvPicPr>
            <a:picLocks noGrp="1" noChangeAspect="1" noChangeArrowheads="1"/>
          </p:cNvPicPr>
          <p:nvPr>
            <p:ph sz="quarter" idx="1"/>
          </p:nvPr>
        </p:nvPicPr>
        <p:blipFill>
          <a:blip r:embed="rId2"/>
          <a:srcRect l="33854" t="6944" r="14063" b="43056"/>
          <a:stretch>
            <a:fillRect/>
          </a:stretch>
        </p:blipFill>
        <p:spPr bwMode="auto">
          <a:xfrm>
            <a:off x="1219200" y="914400"/>
            <a:ext cx="7010400" cy="4572000"/>
          </a:xfrm>
          <a:prstGeom prst="rect">
            <a:avLst/>
          </a:prstGeom>
          <a:noFill/>
          <a:ln w="9525">
            <a:noFill/>
            <a:miter lim="800000"/>
            <a:headEnd/>
            <a:tailEnd/>
          </a:ln>
          <a:effectLst/>
        </p:spPr>
      </p:pic>
      <p:sp>
        <p:nvSpPr>
          <p:cNvPr id="5" name="Rectangle 4"/>
          <p:cNvSpPr/>
          <p:nvPr/>
        </p:nvSpPr>
        <p:spPr>
          <a:xfrm>
            <a:off x="2743200" y="5867400"/>
            <a:ext cx="4572000" cy="369332"/>
          </a:xfrm>
          <a:prstGeom prst="rect">
            <a:avLst/>
          </a:prstGeom>
        </p:spPr>
        <p:txBody>
          <a:bodyPr>
            <a:spAutoFit/>
          </a:bodyPr>
          <a:lstStyle/>
          <a:p>
            <a:pPr algn="ctr"/>
            <a:r>
              <a:rPr lang="en-US" b="1" dirty="0" smtClean="0">
                <a:latin typeface="Times New Roman" pitchFamily="18" charset="0"/>
                <a:cs typeface="Times New Roman" pitchFamily="18" charset="0"/>
              </a:rPr>
              <a:t>Fig7 a,b:Data flow architectures</a:t>
            </a:r>
            <a:endParaRPr lang="en-US" b="1"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533400"/>
          </a:xfrm>
        </p:spPr>
        <p:txBody>
          <a:bodyPr>
            <a:no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838200"/>
            <a:ext cx="8610600" cy="5562600"/>
          </a:xfrm>
        </p:spPr>
        <p:txBody>
          <a:bodyPr/>
          <a:lstStyle/>
          <a:p>
            <a:pPr>
              <a:buFont typeface="Wingdings" pitchFamily="2" charset="2"/>
              <a:buChar char="v"/>
            </a:pPr>
            <a:r>
              <a:rPr lang="en-US" sz="2400" b="1" dirty="0" smtClean="0">
                <a:latin typeface="Times New Roman" pitchFamily="18" charset="0"/>
                <a:cs typeface="Times New Roman" pitchFamily="18" charset="0"/>
              </a:rPr>
              <a:t>Call and return architectures</a:t>
            </a:r>
            <a:r>
              <a:rPr lang="en-US" b="1" dirty="0" smtClean="0"/>
              <a:t>.</a:t>
            </a:r>
          </a:p>
          <a:p>
            <a:pPr algn="just"/>
            <a:r>
              <a:rPr lang="en-US" sz="2400" dirty="0" smtClean="0">
                <a:latin typeface="Times New Roman" pitchFamily="18" charset="0"/>
                <a:cs typeface="Times New Roman" pitchFamily="18" charset="0"/>
              </a:rPr>
              <a:t>This architectural style enables a software designer (system    architect) to achieve a program structure that is relatively easy to  modify and scale.</a:t>
            </a:r>
          </a:p>
          <a:p>
            <a:pPr algn="just"/>
            <a:r>
              <a:rPr lang="en-US" sz="2400" dirty="0" smtClean="0">
                <a:latin typeface="Times New Roman" pitchFamily="18" charset="0"/>
                <a:cs typeface="Times New Roman" pitchFamily="18" charset="0"/>
              </a:rPr>
              <a:t>Main program/subprogram architectures. </a:t>
            </a:r>
          </a:p>
          <a:p>
            <a:pPr algn="just"/>
            <a:r>
              <a:rPr lang="en-US" sz="2400" dirty="0" smtClean="0">
                <a:latin typeface="Times New Roman" pitchFamily="18" charset="0"/>
                <a:cs typeface="Times New Roman" pitchFamily="18" charset="0"/>
              </a:rPr>
              <a:t>This classic program structure decomposes function into a control hierarchy where a “main” program invokes a number of program components, which in turn may invoke still other components.</a:t>
            </a:r>
          </a:p>
          <a:p>
            <a:pPr algn="just"/>
            <a:r>
              <a:rPr lang="en-US" sz="2400" dirty="0" smtClean="0">
                <a:latin typeface="Times New Roman" pitchFamily="18" charset="0"/>
                <a:cs typeface="Times New Roman" pitchFamily="18" charset="0"/>
              </a:rPr>
              <a:t> Figure 3 illustrates an architecture of this type.</a:t>
            </a:r>
          </a:p>
          <a:p>
            <a:pPr algn="just"/>
            <a:r>
              <a:rPr lang="en-US" sz="2400" dirty="0" smtClean="0">
                <a:latin typeface="Times New Roman" pitchFamily="18" charset="0"/>
                <a:cs typeface="Times New Roman" pitchFamily="18" charset="0"/>
              </a:rPr>
              <a:t>Remote procedure call architectures. The components of a main program/ subprogram architecture are distributed across multiple computers on a network.</a:t>
            </a:r>
            <a:endParaRPr lang="en-US" sz="24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39762"/>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86800" cy="5715000"/>
          </a:xfrm>
        </p:spPr>
        <p:txBody>
          <a:bodyPr/>
          <a:lstStyle/>
          <a:p>
            <a:r>
              <a:rPr lang="en-US" b="1" dirty="0" smtClean="0"/>
              <a:t>Object-oriented architectures. </a:t>
            </a:r>
          </a:p>
          <a:p>
            <a:pPr algn="just">
              <a:lnSpc>
                <a:spcPct val="150000"/>
              </a:lnSpc>
            </a:pPr>
            <a:r>
              <a:rPr lang="en-US" sz="2400" dirty="0" smtClean="0">
                <a:latin typeface="Times New Roman" pitchFamily="18" charset="0"/>
                <a:cs typeface="Times New Roman" pitchFamily="18" charset="0"/>
              </a:rPr>
              <a:t>The components of a system encapsulate data and the operations that must be applied to manipulate the data. </a:t>
            </a:r>
          </a:p>
          <a:p>
            <a:pPr algn="just">
              <a:lnSpc>
                <a:spcPct val="150000"/>
              </a:lnSpc>
            </a:pPr>
            <a:r>
              <a:rPr lang="en-US" sz="2400" dirty="0" smtClean="0">
                <a:latin typeface="Times New Roman" pitchFamily="18" charset="0"/>
                <a:cs typeface="Times New Roman" pitchFamily="18" charset="0"/>
              </a:rPr>
              <a:t>Communication and coordination between components is accomplished via message passing.</a:t>
            </a:r>
            <a:endParaRPr lang="en-US" sz="24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33400"/>
          </a:xfrm>
        </p:spPr>
        <p:txBody>
          <a:bodyPr>
            <a:no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14400"/>
            <a:ext cx="8686800" cy="5638800"/>
          </a:xfrm>
        </p:spPr>
        <p:txBody>
          <a:bodyPr/>
          <a:lstStyle/>
          <a:p>
            <a:pPr>
              <a:buFont typeface="Wingdings" pitchFamily="2" charset="2"/>
              <a:buChar char="v"/>
            </a:pPr>
            <a:r>
              <a:rPr lang="en-US" sz="2400" b="1" dirty="0" smtClean="0">
                <a:latin typeface="Times New Roman" pitchFamily="18" charset="0"/>
                <a:cs typeface="Times New Roman" pitchFamily="18" charset="0"/>
              </a:rPr>
              <a:t>Layered architectures</a:t>
            </a:r>
            <a:r>
              <a:rPr lang="en-US" b="1" dirty="0" smtClean="0"/>
              <a:t>. </a:t>
            </a:r>
          </a:p>
          <a:p>
            <a:pPr algn="just"/>
            <a:r>
              <a:rPr lang="en-US" sz="2400" dirty="0" smtClean="0">
                <a:latin typeface="Times New Roman" pitchFamily="18" charset="0"/>
                <a:cs typeface="Times New Roman" pitchFamily="18" charset="0"/>
              </a:rPr>
              <a:t>The basic structure of a layered architecture is illustrated in Figure 8.</a:t>
            </a:r>
          </a:p>
          <a:p>
            <a:pPr algn="just"/>
            <a:r>
              <a:rPr lang="en-US" sz="2400" dirty="0" smtClean="0">
                <a:latin typeface="Times New Roman" pitchFamily="18" charset="0"/>
                <a:cs typeface="Times New Roman" pitchFamily="18" charset="0"/>
              </a:rPr>
              <a:t> A number of different layers are defined, each accomplishing operations that progressively become closer to the machine instruction set.</a:t>
            </a:r>
          </a:p>
          <a:p>
            <a:pPr algn="just"/>
            <a:r>
              <a:rPr lang="en-US" sz="2400" dirty="0" smtClean="0">
                <a:latin typeface="Times New Roman" pitchFamily="18" charset="0"/>
                <a:cs typeface="Times New Roman" pitchFamily="18" charset="0"/>
              </a:rPr>
              <a:t>At the outer layer, components service user interface operations. At the inner layer, components perform operating system interfacing. </a:t>
            </a:r>
          </a:p>
          <a:p>
            <a:pPr algn="just"/>
            <a:r>
              <a:rPr lang="en-US" sz="2400" dirty="0" smtClean="0">
                <a:latin typeface="Times New Roman" pitchFamily="18" charset="0"/>
                <a:cs typeface="Times New Roman" pitchFamily="18" charset="0"/>
              </a:rPr>
              <a:t>Intermediate layers provide utility services and application software functions.</a:t>
            </a:r>
          </a:p>
          <a:p>
            <a:pPr algn="just"/>
            <a:r>
              <a:rPr lang="en-US" sz="2400" dirty="0" smtClean="0">
                <a:latin typeface="Times New Roman" pitchFamily="18" charset="0"/>
                <a:cs typeface="Times New Roman" pitchFamily="18" charset="0"/>
              </a:rPr>
              <a:t>In many cases, more than one pattern might be appropriate and alternative architectural styles might be designed and evaluated.</a:t>
            </a:r>
            <a:endParaRPr lang="en-US" sz="24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pic>
        <p:nvPicPr>
          <p:cNvPr id="4098" name="Picture 2"/>
          <p:cNvPicPr>
            <a:picLocks noGrp="1" noChangeAspect="1" noChangeArrowheads="1"/>
          </p:cNvPicPr>
          <p:nvPr>
            <p:ph sz="quarter" idx="1"/>
          </p:nvPr>
        </p:nvPicPr>
        <p:blipFill>
          <a:blip r:embed="rId2"/>
          <a:srcRect l="27703" t="39189" r="23649" b="6757"/>
          <a:stretch>
            <a:fillRect/>
          </a:stretch>
        </p:blipFill>
        <p:spPr bwMode="auto">
          <a:xfrm>
            <a:off x="1600200" y="685800"/>
            <a:ext cx="6096000" cy="5181600"/>
          </a:xfrm>
          <a:prstGeom prst="rect">
            <a:avLst/>
          </a:prstGeom>
          <a:noFill/>
          <a:ln w="9525">
            <a:noFill/>
            <a:miter lim="800000"/>
            <a:headEnd/>
            <a:tailEnd/>
          </a:ln>
          <a:effectLst/>
        </p:spPr>
      </p:pic>
      <p:sp>
        <p:nvSpPr>
          <p:cNvPr id="5" name="Rectangle 4"/>
          <p:cNvSpPr/>
          <p:nvPr/>
        </p:nvSpPr>
        <p:spPr>
          <a:xfrm>
            <a:off x="2667000" y="5943600"/>
            <a:ext cx="42672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Fig8:Layered architecture</a:t>
            </a:r>
            <a:endParaRPr lang="en-US" b="1"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a:normAutofit fontScale="90000"/>
          </a:bodyPr>
          <a:lstStyle/>
          <a:p>
            <a:pPr algn="ctr"/>
            <a:r>
              <a:rPr lang="en-US" sz="3200" b="1" dirty="0" smtClean="0">
                <a:latin typeface="Times New Roman" pitchFamily="18" charset="0"/>
                <a:cs typeface="Times New Roman" pitchFamily="18" charset="0"/>
              </a:rPr>
              <a:t>ANALYZING ALTERNATIVE ARCHITECTURAL DESIGNS</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914400"/>
            <a:ext cx="8839200" cy="5943600"/>
          </a:xfrm>
        </p:spPr>
        <p:txBody>
          <a:bodyPr>
            <a:noAutofit/>
          </a:bodyPr>
          <a:lstStyle/>
          <a:p>
            <a:pPr algn="just">
              <a:lnSpc>
                <a:spcPct val="150000"/>
              </a:lnSpc>
            </a:pPr>
            <a:r>
              <a:rPr lang="en-US" sz="2400" dirty="0" smtClean="0">
                <a:latin typeface="Times New Roman" pitchFamily="18" charset="0"/>
                <a:cs typeface="Times New Roman" pitchFamily="18" charset="0"/>
              </a:rPr>
              <a:t>The questions posed in the preceding section provide a preliminary assessment of the architectural style chosen for a given system. </a:t>
            </a:r>
          </a:p>
          <a:p>
            <a:pPr algn="just">
              <a:lnSpc>
                <a:spcPct val="150000"/>
              </a:lnSpc>
            </a:pPr>
            <a:r>
              <a:rPr lang="en-US" sz="2400" dirty="0" smtClean="0">
                <a:latin typeface="Times New Roman" pitchFamily="18" charset="0"/>
                <a:cs typeface="Times New Roman" pitchFamily="18" charset="0"/>
              </a:rPr>
              <a:t>However, a more complete method for evaluating the quality of an architecture is essential if design is to be accomplished effectively.</a:t>
            </a:r>
          </a:p>
          <a:p>
            <a:pPr algn="just">
              <a:lnSpc>
                <a:spcPct val="150000"/>
              </a:lnSpc>
            </a:pPr>
            <a:r>
              <a:rPr lang="en-US" sz="2400" dirty="0" smtClean="0">
                <a:latin typeface="Times New Roman" pitchFamily="18" charset="0"/>
                <a:cs typeface="Times New Roman" pitchFamily="18" charset="0"/>
              </a:rPr>
              <a:t>we consider two different approaches for the analysis of alternative architectural designs. </a:t>
            </a:r>
          </a:p>
          <a:p>
            <a:pPr algn="just">
              <a:lnSpc>
                <a:spcPct val="150000"/>
              </a:lnSpc>
            </a:pPr>
            <a:r>
              <a:rPr lang="en-US" sz="2400" dirty="0" smtClean="0">
                <a:latin typeface="Times New Roman" pitchFamily="18" charset="0"/>
                <a:cs typeface="Times New Roman" pitchFamily="18" charset="0"/>
              </a:rPr>
              <a:t>The first method uses an iterative method to assess design trade-offs.</a:t>
            </a:r>
          </a:p>
          <a:p>
            <a:pPr algn="just">
              <a:lnSpc>
                <a:spcPct val="150000"/>
              </a:lnSpc>
            </a:pPr>
            <a:r>
              <a:rPr lang="en-US" sz="2400" dirty="0" smtClean="0">
                <a:latin typeface="Times New Roman" pitchFamily="18" charset="0"/>
                <a:cs typeface="Times New Roman" pitchFamily="18" charset="0"/>
              </a:rPr>
              <a:t> The second approach applies a pseudo-quantitative technique for assessing design quality.</a:t>
            </a:r>
            <a:endParaRPr lang="en-US"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no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609600"/>
            <a:ext cx="8686800" cy="6019800"/>
          </a:xfrm>
        </p:spPr>
        <p:txBody>
          <a:bodyPr>
            <a:normAutofit fontScale="92500" lnSpcReduction="20000"/>
          </a:bodyPr>
          <a:lstStyle/>
          <a:p>
            <a:pPr algn="just">
              <a:lnSpc>
                <a:spcPct val="150000"/>
              </a:lnSpc>
              <a:buFont typeface="Wingdings" pitchFamily="2" charset="2"/>
              <a:buChar char="v"/>
            </a:pPr>
            <a:r>
              <a:rPr lang="en-US" b="1" dirty="0" smtClean="0">
                <a:latin typeface="Times New Roman" pitchFamily="18" charset="0"/>
                <a:cs typeface="Times New Roman" pitchFamily="18" charset="0"/>
              </a:rPr>
              <a:t>Data design</a:t>
            </a:r>
          </a:p>
          <a:p>
            <a:pPr algn="just">
              <a:lnSpc>
                <a:spcPct val="150000"/>
              </a:lnSpc>
            </a:pP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data design </a:t>
            </a:r>
            <a:r>
              <a:rPr lang="en-US" dirty="0" smtClean="0">
                <a:latin typeface="Times New Roman" pitchFamily="18" charset="0"/>
                <a:cs typeface="Times New Roman" pitchFamily="18" charset="0"/>
              </a:rPr>
              <a:t>transforms the information domain model created during analysis into the data structures that will be required to implement the software. </a:t>
            </a:r>
          </a:p>
          <a:p>
            <a:pPr algn="just">
              <a:lnSpc>
                <a:spcPct val="150000"/>
              </a:lnSpc>
            </a:pPr>
            <a:r>
              <a:rPr lang="en-US" dirty="0" smtClean="0">
                <a:latin typeface="Times New Roman" pitchFamily="18" charset="0"/>
                <a:cs typeface="Times New Roman" pitchFamily="18" charset="0"/>
              </a:rPr>
              <a:t>The data objects and relationships defined in the entity relationship diagram and the detailed data content depicted in the data dictionary provide the basis for the data design activity.</a:t>
            </a:r>
          </a:p>
          <a:p>
            <a:pPr algn="just">
              <a:lnSpc>
                <a:spcPct val="150000"/>
              </a:lnSpc>
            </a:pPr>
            <a:r>
              <a:rPr lang="en-US" dirty="0" smtClean="0">
                <a:latin typeface="Times New Roman" pitchFamily="18" charset="0"/>
                <a:cs typeface="Times New Roman" pitchFamily="18" charset="0"/>
              </a:rPr>
              <a:t>Part of data design may occur in conjunction with the design of software architecture.</a:t>
            </a:r>
          </a:p>
          <a:p>
            <a:pPr algn="just">
              <a:lnSpc>
                <a:spcPct val="150000"/>
              </a:lnSpc>
            </a:pPr>
            <a:r>
              <a:rPr lang="en-US" dirty="0" smtClean="0">
                <a:latin typeface="Times New Roman" pitchFamily="18" charset="0"/>
                <a:cs typeface="Times New Roman" pitchFamily="18" charset="0"/>
              </a:rPr>
              <a:t>More detailed data design occurs as each software component is designed.</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6858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609600"/>
            <a:ext cx="8991600" cy="6248400"/>
          </a:xfrm>
        </p:spPr>
        <p:txBody>
          <a:bodyPr>
            <a:normAutofit fontScale="92500"/>
          </a:bodyPr>
          <a:lstStyle/>
          <a:p>
            <a:pPr>
              <a:buFont typeface="Wingdings" pitchFamily="2" charset="2"/>
              <a:buChar char="v"/>
            </a:pPr>
            <a:r>
              <a:rPr lang="en-US" sz="2400" b="1" dirty="0" smtClean="0">
                <a:latin typeface="Times New Roman" pitchFamily="18" charset="0"/>
                <a:cs typeface="Times New Roman" pitchFamily="18" charset="0"/>
              </a:rPr>
              <a:t>An Architecture Trade-off Analysis Method</a:t>
            </a:r>
          </a:p>
          <a:p>
            <a:pPr algn="just"/>
            <a:r>
              <a:rPr lang="en-US" dirty="0" smtClean="0">
                <a:latin typeface="Times New Roman" pitchFamily="18" charset="0"/>
                <a:cs typeface="Times New Roman" pitchFamily="18" charset="0"/>
              </a:rPr>
              <a:t>The Software Engineering Institute (SEI) has developed an architecture trade-off analysis method  that establishes an iterative evaluation process for software architectures. </a:t>
            </a:r>
          </a:p>
          <a:p>
            <a:pPr algn="just"/>
            <a:r>
              <a:rPr lang="en-US" dirty="0" smtClean="0">
                <a:latin typeface="Times New Roman" pitchFamily="18" charset="0"/>
                <a:cs typeface="Times New Roman" pitchFamily="18" charset="0"/>
              </a:rPr>
              <a:t>The design analysis activities that follow are performed iteratively:</a:t>
            </a:r>
          </a:p>
          <a:p>
            <a:pPr algn="just"/>
            <a:r>
              <a:rPr lang="en-US" b="1" i="1" dirty="0" smtClean="0">
                <a:latin typeface="Times New Roman" pitchFamily="18" charset="0"/>
                <a:cs typeface="Times New Roman" pitchFamily="18" charset="0"/>
              </a:rPr>
              <a:t>Collect scenarios.</a:t>
            </a:r>
          </a:p>
          <a:p>
            <a:pPr algn="just"/>
            <a:r>
              <a:rPr lang="en-US" b="1" i="1" dirty="0" smtClean="0">
                <a:latin typeface="Times New Roman" pitchFamily="18" charset="0"/>
                <a:cs typeface="Times New Roman" pitchFamily="18" charset="0"/>
              </a:rPr>
              <a:t>Elicit requirements, constraints, and environment description.</a:t>
            </a:r>
          </a:p>
          <a:p>
            <a:pPr algn="just"/>
            <a:r>
              <a:rPr lang="en-US" b="1" i="1" dirty="0" smtClean="0">
                <a:latin typeface="Times New Roman" pitchFamily="18" charset="0"/>
                <a:cs typeface="Times New Roman" pitchFamily="18" charset="0"/>
              </a:rPr>
              <a:t>Describe the architectural styles/patterns that have been chosen to address the scenarios and requirements.</a:t>
            </a:r>
          </a:p>
          <a:p>
            <a:pPr algn="just"/>
            <a:r>
              <a:rPr lang="en-US" b="1" i="1" dirty="0" smtClean="0">
                <a:latin typeface="Times New Roman" pitchFamily="18" charset="0"/>
                <a:cs typeface="Times New Roman" pitchFamily="18" charset="0"/>
              </a:rPr>
              <a:t>Evaluate quality attributes by considering each attribute in isolation.</a:t>
            </a:r>
          </a:p>
          <a:p>
            <a:pPr algn="just"/>
            <a:r>
              <a:rPr lang="en-US" b="1" i="1" dirty="0" smtClean="0">
                <a:latin typeface="Times New Roman" pitchFamily="18" charset="0"/>
                <a:cs typeface="Times New Roman" pitchFamily="18" charset="0"/>
              </a:rPr>
              <a:t>Identify the sensitivity of quality attributes to various architectural attributes for a specific architectural style.</a:t>
            </a:r>
          </a:p>
          <a:p>
            <a:pPr algn="just"/>
            <a:r>
              <a:rPr lang="en-US" b="1" i="1" dirty="0" smtClean="0">
                <a:latin typeface="Times New Roman" pitchFamily="18" charset="0"/>
                <a:cs typeface="Times New Roman" pitchFamily="18" charset="0"/>
              </a:rPr>
              <a:t>Critique candidate architectures (developed in step 3) using the sensitivity analysis conducted in step 5.</a:t>
            </a:r>
          </a:p>
          <a:p>
            <a:endParaRPr lang="en-US" sz="2400" i="1" dirty="0" smtClean="0"/>
          </a:p>
          <a:p>
            <a:pPr>
              <a:buNone/>
            </a:pPr>
            <a:endParaRPr lang="en-US" sz="2400" i="1" dirty="0" smtClean="0"/>
          </a:p>
          <a:p>
            <a:pPr>
              <a:buNone/>
            </a:pPr>
            <a:endParaRPr lang="en-US" sz="2400" i="1" dirty="0" smtClean="0"/>
          </a:p>
          <a:p>
            <a:pPr algn="just"/>
            <a:endParaRPr lang="en-US" sz="2400" b="1"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86800" cy="5715000"/>
          </a:xfrm>
        </p:spPr>
        <p:txBody>
          <a:bodyPr>
            <a:normAutofit/>
          </a:bodyPr>
          <a:lstStyle/>
          <a:p>
            <a:pPr algn="just"/>
            <a:r>
              <a:rPr lang="en-US" sz="2400" dirty="0" smtClean="0">
                <a:latin typeface="Times New Roman" pitchFamily="18" charset="0"/>
                <a:cs typeface="Times New Roman" pitchFamily="18" charset="0"/>
              </a:rPr>
              <a:t>One of the many problems faced by software engineers during the design process is a general lack of quantitative methods for assessing the quality of proposed designs.</a:t>
            </a:r>
          </a:p>
          <a:p>
            <a:pPr algn="just"/>
            <a:r>
              <a:rPr lang="en-US" sz="2400" dirty="0" smtClean="0">
                <a:latin typeface="Times New Roman" pitchFamily="18" charset="0"/>
                <a:cs typeface="Times New Roman" pitchFamily="18" charset="0"/>
              </a:rPr>
              <a:t>Asada proposes a number of simple models that assist a designer in determining the degree to which a particular architecture meets predefined “goodness” criteria. </a:t>
            </a:r>
          </a:p>
          <a:p>
            <a:pPr algn="just"/>
            <a:r>
              <a:rPr lang="en-US" sz="2400" dirty="0" smtClean="0">
                <a:latin typeface="Times New Roman" pitchFamily="18" charset="0"/>
                <a:cs typeface="Times New Roman" pitchFamily="18" charset="0"/>
              </a:rPr>
              <a:t>These criteria, sometimes called design dimensions, often encompass the quality attributes defined in the last section: reliability, performance, security, maintainability, flexibility, testability, portability, reusability, and interoperability, among others.</a:t>
            </a:r>
          </a:p>
          <a:p>
            <a:pPr algn="just"/>
            <a:r>
              <a:rPr lang="en-US" sz="2400" dirty="0" smtClean="0">
                <a:latin typeface="Times New Roman" pitchFamily="18" charset="0"/>
                <a:cs typeface="Times New Roman" pitchFamily="18" charset="0"/>
              </a:rPr>
              <a:t>The QDS (Quantified Design Space ) is relatively easy to implement as a spreadsheet model and can be used to isolate why one set of design choices gets a lower score than another.</a:t>
            </a:r>
            <a:endParaRPr lang="en-US" sz="24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096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400"/>
            <a:ext cx="8534400" cy="5638800"/>
          </a:xfrm>
        </p:spPr>
        <p:txBody>
          <a:bodyPr>
            <a:normAutofit lnSpcReduction="10000"/>
          </a:bodyPr>
          <a:lstStyle/>
          <a:p>
            <a:pPr>
              <a:buFont typeface="Wingdings" pitchFamily="2" charset="2"/>
              <a:buChar char="v"/>
            </a:pPr>
            <a:r>
              <a:rPr lang="en-US" sz="2400" b="1" dirty="0" smtClean="0">
                <a:latin typeface="Times New Roman" pitchFamily="18" charset="0"/>
                <a:cs typeface="Times New Roman" pitchFamily="18" charset="0"/>
              </a:rPr>
              <a:t>Architectural Complexity</a:t>
            </a:r>
          </a:p>
          <a:p>
            <a:pPr algn="just">
              <a:lnSpc>
                <a:spcPct val="150000"/>
              </a:lnSpc>
            </a:pPr>
            <a:r>
              <a:rPr lang="en-US" sz="2400" dirty="0" smtClean="0">
                <a:latin typeface="Times New Roman" pitchFamily="18" charset="0"/>
                <a:cs typeface="Times New Roman" pitchFamily="18" charset="0"/>
              </a:rPr>
              <a:t>A useful technique for assessing the overall complexity of a proposed architecture is to consider dependencies between components within the architecture. </a:t>
            </a:r>
          </a:p>
          <a:p>
            <a:pPr algn="just">
              <a:lnSpc>
                <a:spcPct val="150000"/>
              </a:lnSpc>
            </a:pPr>
            <a:r>
              <a:rPr lang="en-US" sz="2400" dirty="0" smtClean="0">
                <a:latin typeface="Times New Roman" pitchFamily="18" charset="0"/>
                <a:cs typeface="Times New Roman" pitchFamily="18" charset="0"/>
              </a:rPr>
              <a:t>These dependencies are driven by information/control flow within the system.</a:t>
            </a:r>
          </a:p>
          <a:p>
            <a:pPr algn="just">
              <a:lnSpc>
                <a:spcPct val="150000"/>
              </a:lnSpc>
            </a:pPr>
            <a:r>
              <a:rPr lang="en-US" sz="2400" dirty="0" smtClean="0">
                <a:latin typeface="Times New Roman" pitchFamily="18" charset="0"/>
                <a:cs typeface="Times New Roman" pitchFamily="18" charset="0"/>
              </a:rPr>
              <a:t>Zhao </a:t>
            </a:r>
            <a:r>
              <a:rPr lang="en-US" sz="2400" dirty="0" smtClean="0">
                <a:latin typeface="Times New Roman" pitchFamily="18" charset="0"/>
                <a:cs typeface="Times New Roman" pitchFamily="18" charset="0"/>
              </a:rPr>
              <a:t>suggests </a:t>
            </a:r>
            <a:r>
              <a:rPr lang="en-US" sz="2400" dirty="0" smtClean="0">
                <a:latin typeface="Times New Roman" pitchFamily="18" charset="0"/>
                <a:cs typeface="Times New Roman" pitchFamily="18" charset="0"/>
              </a:rPr>
              <a:t>three types of dependencies:</a:t>
            </a:r>
            <a:endParaRPr lang="en-US" sz="2400" b="1"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Sharing dependencies.</a:t>
            </a:r>
          </a:p>
          <a:p>
            <a:pPr algn="just">
              <a:lnSpc>
                <a:spcPct val="150000"/>
              </a:lnSpc>
            </a:pPr>
            <a:r>
              <a:rPr lang="en-US" sz="2400" dirty="0" smtClean="0">
                <a:latin typeface="Times New Roman" pitchFamily="18" charset="0"/>
                <a:cs typeface="Times New Roman" pitchFamily="18" charset="0"/>
              </a:rPr>
              <a:t>Flow dependencies.</a:t>
            </a:r>
          </a:p>
          <a:p>
            <a:pPr algn="just">
              <a:lnSpc>
                <a:spcPct val="150000"/>
              </a:lnSpc>
            </a:pPr>
            <a:r>
              <a:rPr lang="en-US" sz="2400" dirty="0" smtClean="0">
                <a:latin typeface="Times New Roman" pitchFamily="18" charset="0"/>
                <a:cs typeface="Times New Roman" pitchFamily="18" charset="0"/>
              </a:rPr>
              <a:t>Constrained dependencies</a:t>
            </a:r>
          </a:p>
          <a:p>
            <a:endParaRPr lang="en-US" sz="2400" b="1"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685800"/>
          </a:xfrm>
        </p:spPr>
        <p:txBody>
          <a:bodyPr>
            <a:normAutofit/>
          </a:bodyPr>
          <a:lstStyle/>
          <a:p>
            <a:pPr algn="ctr"/>
            <a:r>
              <a:rPr lang="en-IN" sz="3200" b="1" dirty="0" smtClean="0">
                <a:latin typeface="Times New Roman" pitchFamily="18" charset="0"/>
                <a:cs typeface="Times New Roman" pitchFamily="18" charset="0"/>
              </a:rPr>
              <a:t>User Interface Design</a:t>
            </a:r>
            <a:endParaRPr lang="en-US"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838200"/>
            <a:ext cx="8839200" cy="5791200"/>
          </a:xfrm>
        </p:spPr>
        <p:txBody>
          <a:bodyPr>
            <a:normAutofit/>
          </a:bodyPr>
          <a:lstStyle/>
          <a:p>
            <a:r>
              <a:rPr lang="en-US" sz="2400" b="1" dirty="0" smtClean="0">
                <a:latin typeface="Times New Roman" pitchFamily="18" charset="0"/>
                <a:cs typeface="Times New Roman" pitchFamily="18" charset="0"/>
              </a:rPr>
              <a:t>Interface design focuses on three areas of concern: </a:t>
            </a:r>
          </a:p>
          <a:p>
            <a:pPr algn="just">
              <a:buNone/>
            </a:pPr>
            <a:r>
              <a:rPr lang="en-US" sz="2400" dirty="0" smtClean="0">
                <a:latin typeface="Times New Roman" pitchFamily="18" charset="0"/>
                <a:cs typeface="Times New Roman" pitchFamily="18" charset="0"/>
              </a:rPr>
              <a:t>   (1) The design of interfaces between software components,</a:t>
            </a:r>
          </a:p>
          <a:p>
            <a:pPr algn="just">
              <a:buNone/>
            </a:pPr>
            <a:r>
              <a:rPr lang="en-US" sz="2400" dirty="0" smtClean="0">
                <a:latin typeface="Times New Roman" pitchFamily="18" charset="0"/>
                <a:cs typeface="Times New Roman" pitchFamily="18" charset="0"/>
              </a:rPr>
              <a:t>   (2) The design of interfaces between the software and other nonhuman producers and consumers of information (i.e., other external entities), and </a:t>
            </a:r>
          </a:p>
          <a:p>
            <a:pPr algn="just">
              <a:buNone/>
            </a:pPr>
            <a:r>
              <a:rPr lang="en-US" sz="2400" dirty="0" smtClean="0">
                <a:latin typeface="Times New Roman" pitchFamily="18" charset="0"/>
                <a:cs typeface="Times New Roman" pitchFamily="18" charset="0"/>
              </a:rPr>
              <a:t>   (3) The design of the interface between a human (i.e., the user) and the computer.</a:t>
            </a:r>
          </a:p>
          <a:p>
            <a:pPr algn="just">
              <a:buFont typeface="Wingdings" pitchFamily="2" charset="2"/>
              <a:buChar char="v"/>
            </a:pPr>
            <a:r>
              <a:rPr lang="en-US" sz="2400" b="1" dirty="0" smtClean="0">
                <a:latin typeface="Times New Roman" pitchFamily="18" charset="0"/>
                <a:cs typeface="Times New Roman" pitchFamily="18" charset="0"/>
              </a:rPr>
              <a:t>THE GOLDEN RULES</a:t>
            </a:r>
          </a:p>
          <a:p>
            <a:pPr algn="just">
              <a:buNone/>
            </a:pPr>
            <a:r>
              <a:rPr lang="en-US" sz="2400" b="1" dirty="0" smtClean="0"/>
              <a:t>1. </a:t>
            </a:r>
            <a:r>
              <a:rPr lang="en-US" sz="2400" b="1" dirty="0" smtClean="0">
                <a:latin typeface="Times New Roman" pitchFamily="18" charset="0"/>
                <a:cs typeface="Times New Roman" pitchFamily="18" charset="0"/>
              </a:rPr>
              <a:t>Place the user in control.</a:t>
            </a:r>
          </a:p>
          <a:p>
            <a:pPr algn="just">
              <a:buNone/>
            </a:pPr>
            <a:r>
              <a:rPr lang="en-US" sz="2400" b="1" dirty="0" smtClean="0">
                <a:latin typeface="Times New Roman" pitchFamily="18" charset="0"/>
                <a:cs typeface="Times New Roman" pitchFamily="18" charset="0"/>
              </a:rPr>
              <a:t>2. Reduce the user’s memory load.</a:t>
            </a:r>
          </a:p>
          <a:p>
            <a:pPr algn="just">
              <a:buNone/>
            </a:pPr>
            <a:r>
              <a:rPr lang="en-US" sz="2400" b="1" dirty="0" smtClean="0">
                <a:latin typeface="Times New Roman" pitchFamily="18" charset="0"/>
                <a:cs typeface="Times New Roman" pitchFamily="18" charset="0"/>
              </a:rPr>
              <a:t>3. Make the interface consistent.</a:t>
            </a:r>
          </a:p>
          <a:p>
            <a:pPr algn="just"/>
            <a:r>
              <a:rPr lang="en-US" sz="2400" dirty="0" smtClean="0">
                <a:latin typeface="Times New Roman" pitchFamily="18" charset="0"/>
                <a:cs typeface="Times New Roman" pitchFamily="18" charset="0"/>
              </a:rPr>
              <a:t>These golden rules actually form the basis for a set of user interface design principles that guide this important software design activity.</a:t>
            </a:r>
            <a:endParaRPr lang="en-US" sz="2400" b="1"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096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685800"/>
            <a:ext cx="8610600" cy="5943600"/>
          </a:xfrm>
        </p:spPr>
        <p:txBody>
          <a:bodyPr>
            <a:normAutofit lnSpcReduction="10000"/>
          </a:bodyPr>
          <a:lstStyle/>
          <a:p>
            <a:pPr>
              <a:buFont typeface="Wingdings" pitchFamily="2" charset="2"/>
              <a:buChar char="v"/>
            </a:pPr>
            <a:r>
              <a:rPr lang="en-US" sz="2400" b="1" dirty="0" smtClean="0">
                <a:latin typeface="Times New Roman" pitchFamily="18" charset="0"/>
                <a:cs typeface="Times New Roman" pitchFamily="18" charset="0"/>
              </a:rPr>
              <a:t>Place the User in Control</a:t>
            </a:r>
          </a:p>
          <a:p>
            <a:pPr algn="just"/>
            <a:r>
              <a:rPr lang="en-US" sz="2400" dirty="0" smtClean="0">
                <a:latin typeface="Times New Roman" pitchFamily="18" charset="0"/>
                <a:cs typeface="Times New Roman" pitchFamily="18" charset="0"/>
              </a:rPr>
              <a:t>During a requirements-gathering session for a major new information system, a key user was asked about the attributes of the window-oriented graphical interface.</a:t>
            </a:r>
          </a:p>
          <a:p>
            <a:r>
              <a:rPr lang="en-US" sz="2400" dirty="0" smtClean="0"/>
              <a:t>Mandel [MAN97] defines a number of design principles that allow the user to maintain control.</a:t>
            </a:r>
          </a:p>
          <a:p>
            <a:pPr algn="just"/>
            <a:r>
              <a:rPr lang="en-US" sz="2400" b="1" dirty="0" smtClean="0">
                <a:latin typeface="Times New Roman" pitchFamily="18" charset="0"/>
                <a:cs typeface="Times New Roman" pitchFamily="18" charset="0"/>
              </a:rPr>
              <a:t>Define interaction modes in a way that does not force a user into unnecessary or undesired actions.</a:t>
            </a:r>
          </a:p>
          <a:p>
            <a:pPr algn="just"/>
            <a:r>
              <a:rPr lang="en-US" sz="2400" b="1" dirty="0" smtClean="0">
                <a:latin typeface="Times New Roman" pitchFamily="18" charset="0"/>
                <a:cs typeface="Times New Roman" pitchFamily="18" charset="0"/>
              </a:rPr>
              <a:t>Provide for flexible interaction.</a:t>
            </a:r>
          </a:p>
          <a:p>
            <a:pPr algn="just"/>
            <a:r>
              <a:rPr lang="en-US" sz="2400" b="1" dirty="0" smtClean="0">
                <a:latin typeface="Times New Roman" pitchFamily="18" charset="0"/>
                <a:cs typeface="Times New Roman" pitchFamily="18" charset="0"/>
              </a:rPr>
              <a:t>Allow user interaction to be interruptible and undoable.</a:t>
            </a:r>
          </a:p>
          <a:p>
            <a:pPr algn="just"/>
            <a:r>
              <a:rPr lang="en-US" sz="2400" b="1" dirty="0" smtClean="0">
                <a:latin typeface="Times New Roman" pitchFamily="18" charset="0"/>
                <a:cs typeface="Times New Roman" pitchFamily="18" charset="0"/>
              </a:rPr>
              <a:t>Streamline interaction as skill levels advance and allow the interaction to be customized.</a:t>
            </a:r>
          </a:p>
          <a:p>
            <a:pPr algn="just"/>
            <a:r>
              <a:rPr lang="en-US" sz="2400" b="1" dirty="0" smtClean="0">
                <a:latin typeface="Times New Roman" pitchFamily="18" charset="0"/>
                <a:cs typeface="Times New Roman" pitchFamily="18" charset="0"/>
              </a:rPr>
              <a:t>Hide technical internals from the casual user.</a:t>
            </a:r>
          </a:p>
          <a:p>
            <a:pPr algn="just"/>
            <a:r>
              <a:rPr lang="en-US" sz="2400" b="1" dirty="0" smtClean="0">
                <a:latin typeface="Times New Roman" pitchFamily="18" charset="0"/>
                <a:cs typeface="Times New Roman" pitchFamily="18" charset="0"/>
              </a:rPr>
              <a:t>Design for direct interaction with objects that appear on the screen.</a:t>
            </a:r>
            <a:endParaRPr lang="en-US" sz="2400" b="1"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838200"/>
            <a:ext cx="8610600" cy="5715000"/>
          </a:xfrm>
        </p:spPr>
        <p:txBody>
          <a:bodyPr>
            <a:normAutofit/>
          </a:bodyPr>
          <a:lstStyle/>
          <a:p>
            <a:pPr>
              <a:buFont typeface="Wingdings" pitchFamily="2" charset="2"/>
              <a:buChar char="v"/>
            </a:pPr>
            <a:r>
              <a:rPr lang="en-US" sz="2400" b="1" dirty="0" smtClean="0">
                <a:latin typeface="Times New Roman" pitchFamily="18" charset="0"/>
                <a:cs typeface="Times New Roman" pitchFamily="18" charset="0"/>
              </a:rPr>
              <a:t>Reduce the User’s Memory Load</a:t>
            </a:r>
          </a:p>
          <a:p>
            <a:pPr algn="just"/>
            <a:r>
              <a:rPr lang="en-US" sz="2400" dirty="0" smtClean="0">
                <a:latin typeface="Times New Roman" pitchFamily="18" charset="0"/>
                <a:cs typeface="Times New Roman" pitchFamily="18" charset="0"/>
              </a:rPr>
              <a:t>The more a user has to remember, the more error-prone will be the interaction with the system. It is for this reason that a well-designed user interface does not tax the user’s memory .Mandel </a:t>
            </a:r>
            <a:r>
              <a:rPr lang="en-US" sz="2400" dirty="0" smtClean="0">
                <a:latin typeface="Times New Roman" pitchFamily="18" charset="0"/>
                <a:cs typeface="Times New Roman" pitchFamily="18" charset="0"/>
              </a:rPr>
              <a:t>defines </a:t>
            </a:r>
            <a:r>
              <a:rPr lang="en-US" sz="2400" dirty="0" smtClean="0">
                <a:latin typeface="Times New Roman" pitchFamily="18" charset="0"/>
                <a:cs typeface="Times New Roman" pitchFamily="18" charset="0"/>
              </a:rPr>
              <a:t>design principles that enable an interface to reduce the user’s memory load:</a:t>
            </a:r>
          </a:p>
          <a:p>
            <a:pPr algn="just">
              <a:buNone/>
            </a:pPr>
            <a:endParaRPr lang="en-US" sz="2400"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Reduce demand on short-term memory.</a:t>
            </a:r>
          </a:p>
          <a:p>
            <a:pPr algn="just"/>
            <a:r>
              <a:rPr lang="en-US" sz="2400" b="1" dirty="0" smtClean="0">
                <a:latin typeface="Times New Roman" pitchFamily="18" charset="0"/>
                <a:cs typeface="Times New Roman" pitchFamily="18" charset="0"/>
              </a:rPr>
              <a:t>Establish meaningful defaults.</a:t>
            </a:r>
          </a:p>
          <a:p>
            <a:pPr algn="just"/>
            <a:r>
              <a:rPr lang="en-US" sz="2400" b="1" dirty="0" smtClean="0">
                <a:latin typeface="Times New Roman" pitchFamily="18" charset="0"/>
                <a:cs typeface="Times New Roman" pitchFamily="18" charset="0"/>
              </a:rPr>
              <a:t>Define shortcuts that are intuitive.</a:t>
            </a:r>
          </a:p>
          <a:p>
            <a:pPr algn="just"/>
            <a:r>
              <a:rPr lang="en-US" sz="2400" b="1" dirty="0" smtClean="0">
                <a:latin typeface="Times New Roman" pitchFamily="18" charset="0"/>
                <a:cs typeface="Times New Roman" pitchFamily="18" charset="0"/>
              </a:rPr>
              <a:t>The visual layout of the interface should be based on a real world metaphor.</a:t>
            </a:r>
          </a:p>
          <a:p>
            <a:pPr algn="just"/>
            <a:r>
              <a:rPr lang="en-US" sz="2400" b="1" dirty="0" smtClean="0">
                <a:latin typeface="Times New Roman" pitchFamily="18" charset="0"/>
                <a:cs typeface="Times New Roman" pitchFamily="18" charset="0"/>
              </a:rPr>
              <a:t>Disclose information in a progressive fashion</a:t>
            </a:r>
            <a:endParaRPr lang="en-US" sz="2400" b="1"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Autofit/>
          </a:bodyPr>
          <a:lstStyle/>
          <a:p>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762000"/>
            <a:ext cx="8686800" cy="5867400"/>
          </a:xfrm>
        </p:spPr>
        <p:txBody>
          <a:bodyPr>
            <a:normAutofit lnSpcReduction="10000"/>
          </a:bodyPr>
          <a:lstStyle/>
          <a:p>
            <a:pPr>
              <a:buFont typeface="Wingdings" pitchFamily="2" charset="2"/>
              <a:buChar char="v"/>
            </a:pPr>
            <a:r>
              <a:rPr lang="en-US" sz="2400" b="1" dirty="0" smtClean="0">
                <a:latin typeface="Times New Roman" pitchFamily="18" charset="0"/>
                <a:cs typeface="Times New Roman" pitchFamily="18" charset="0"/>
              </a:rPr>
              <a:t>Make the Interface Consistent</a:t>
            </a:r>
          </a:p>
          <a:p>
            <a:pPr algn="just"/>
            <a:r>
              <a:rPr lang="en-US" sz="2400" dirty="0" smtClean="0">
                <a:latin typeface="Times New Roman" pitchFamily="18" charset="0"/>
                <a:cs typeface="Times New Roman" pitchFamily="18" charset="0"/>
              </a:rPr>
              <a:t>The interface should present and acquire information in a consistent fashion.</a:t>
            </a:r>
          </a:p>
          <a:p>
            <a:pPr algn="just"/>
            <a:r>
              <a:rPr lang="en-US" sz="2400" dirty="0" smtClean="0">
                <a:latin typeface="Times New Roman" pitchFamily="18" charset="0"/>
                <a:cs typeface="Times New Roman" pitchFamily="18" charset="0"/>
              </a:rPr>
              <a:t>This implies that (1) </a:t>
            </a:r>
            <a:r>
              <a:rPr lang="en-US" sz="2400" dirty="0" smtClean="0">
                <a:latin typeface="Times New Roman" pitchFamily="18" charset="0"/>
                <a:cs typeface="Times New Roman" pitchFamily="18" charset="0"/>
              </a:rPr>
              <a:t>All </a:t>
            </a:r>
            <a:r>
              <a:rPr lang="en-US" sz="2400" dirty="0" smtClean="0">
                <a:latin typeface="Times New Roman" pitchFamily="18" charset="0"/>
                <a:cs typeface="Times New Roman" pitchFamily="18" charset="0"/>
              </a:rPr>
              <a:t>visual information is organized according to a design standard that is maintained throughout all screen displays, (2) </a:t>
            </a:r>
            <a:r>
              <a:rPr lang="en-US" sz="2400" dirty="0" smtClean="0">
                <a:latin typeface="Times New Roman" pitchFamily="18" charset="0"/>
                <a:cs typeface="Times New Roman" pitchFamily="18" charset="0"/>
              </a:rPr>
              <a:t>Input </a:t>
            </a:r>
            <a:r>
              <a:rPr lang="en-US" sz="2400" dirty="0" smtClean="0">
                <a:latin typeface="Times New Roman" pitchFamily="18" charset="0"/>
                <a:cs typeface="Times New Roman" pitchFamily="18" charset="0"/>
              </a:rPr>
              <a:t>mechanisms are constrained to a limited set that are used consistently throughout the application, and </a:t>
            </a:r>
            <a:r>
              <a:rPr lang="en-US"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3) mechanisms for navigating from task to task are consistently defined and implemented. </a:t>
            </a:r>
          </a:p>
          <a:p>
            <a:pPr algn="just"/>
            <a:r>
              <a:rPr lang="en-US" sz="2400" dirty="0" smtClean="0">
                <a:latin typeface="Times New Roman" pitchFamily="18" charset="0"/>
                <a:cs typeface="Times New Roman" pitchFamily="18" charset="0"/>
              </a:rPr>
              <a:t>Mandel [MAN97] defines a set of design principles that help make the interface consistent:</a:t>
            </a:r>
          </a:p>
          <a:p>
            <a:pPr algn="just"/>
            <a:r>
              <a:rPr lang="en-US" sz="2400" b="1" dirty="0" smtClean="0">
                <a:latin typeface="Times New Roman" pitchFamily="18" charset="0"/>
                <a:cs typeface="Times New Roman" pitchFamily="18" charset="0"/>
              </a:rPr>
              <a:t>Allow the user to put the current task into a meaningful context.</a:t>
            </a:r>
          </a:p>
          <a:p>
            <a:pPr algn="just"/>
            <a:r>
              <a:rPr lang="en-US" sz="2400" b="1" dirty="0" smtClean="0">
                <a:latin typeface="Times New Roman" pitchFamily="18" charset="0"/>
                <a:cs typeface="Times New Roman" pitchFamily="18" charset="0"/>
              </a:rPr>
              <a:t>Maintain consistency across a family of applications.</a:t>
            </a:r>
          </a:p>
          <a:p>
            <a:pPr algn="just"/>
            <a:r>
              <a:rPr lang="en-US" sz="2400" b="1" dirty="0" smtClean="0">
                <a:latin typeface="Times New Roman" pitchFamily="18" charset="0"/>
                <a:cs typeface="Times New Roman" pitchFamily="18" charset="0"/>
              </a:rPr>
              <a:t>If past interactive models have created user expectations, do not make changes unless there is a compelling reason to do so.</a:t>
            </a:r>
            <a:endParaRPr lang="en-US" sz="24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9762"/>
          </a:xfrm>
        </p:spPr>
        <p:txBody>
          <a:bodyPr>
            <a:normAutofit/>
          </a:bodyPr>
          <a:lstStyle/>
          <a:p>
            <a:pPr algn="ctr"/>
            <a:r>
              <a:rPr lang="en-US" sz="3200" b="1" dirty="0" smtClean="0">
                <a:latin typeface="Times New Roman" pitchFamily="18" charset="0"/>
                <a:cs typeface="Times New Roman" pitchFamily="18" charset="0"/>
              </a:rPr>
              <a:t>USER INTERFACE DESIGN</a:t>
            </a: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219200"/>
            <a:ext cx="8686800" cy="5334000"/>
          </a:xfrm>
        </p:spPr>
        <p:txBody>
          <a:bodyPr>
            <a:normAutofit/>
          </a:bodyPr>
          <a:lstStyle/>
          <a:p>
            <a:pPr algn="just"/>
            <a:r>
              <a:rPr lang="en-US" sz="2400" dirty="0" smtClean="0">
                <a:latin typeface="Times New Roman" pitchFamily="18" charset="0"/>
                <a:cs typeface="Times New Roman" pitchFamily="18" charset="0"/>
              </a:rPr>
              <a:t>The overall process for designing a user interface begins with the creation of different models of system function (as perceived from the outside).</a:t>
            </a:r>
          </a:p>
          <a:p>
            <a:pPr algn="just">
              <a:buFont typeface="Wingdings" pitchFamily="2" charset="2"/>
              <a:buChar char="v"/>
            </a:pPr>
            <a:r>
              <a:rPr lang="en-US" sz="2400" dirty="0" smtClean="0">
                <a:latin typeface="Times New Roman" pitchFamily="18" charset="0"/>
                <a:cs typeface="Times New Roman" pitchFamily="18" charset="0"/>
              </a:rPr>
              <a:t>Interface Design Models</a:t>
            </a:r>
          </a:p>
          <a:p>
            <a:r>
              <a:rPr lang="en-US" sz="2400" dirty="0" smtClean="0"/>
              <a:t>Four different models come into play when a user interface is to be designed. </a:t>
            </a:r>
          </a:p>
          <a:p>
            <a:pPr algn="just"/>
            <a:r>
              <a:rPr lang="en-US" sz="2400" dirty="0" smtClean="0">
                <a:latin typeface="Times New Roman" pitchFamily="18" charset="0"/>
                <a:cs typeface="Times New Roman" pitchFamily="18" charset="0"/>
              </a:rPr>
              <a:t>The software engineer creates a </a:t>
            </a:r>
            <a:r>
              <a:rPr lang="en-US" sz="2400" b="1" dirty="0" smtClean="0">
                <a:latin typeface="Times New Roman" pitchFamily="18" charset="0"/>
                <a:cs typeface="Times New Roman" pitchFamily="18" charset="0"/>
              </a:rPr>
              <a:t>design model</a:t>
            </a:r>
            <a:r>
              <a:rPr lang="en-US" sz="2400" dirty="0" smtClean="0">
                <a:latin typeface="Times New Roman" pitchFamily="18" charset="0"/>
                <a:cs typeface="Times New Roman" pitchFamily="18" charset="0"/>
              </a:rPr>
              <a:t>, a human engineer (or the software engineer)establishes a </a:t>
            </a:r>
            <a:r>
              <a:rPr lang="en-US" sz="2400" b="1" dirty="0" smtClean="0">
                <a:latin typeface="Times New Roman" pitchFamily="18" charset="0"/>
                <a:cs typeface="Times New Roman" pitchFamily="18" charset="0"/>
              </a:rPr>
              <a:t>user model</a:t>
            </a:r>
            <a:r>
              <a:rPr lang="en-US" sz="2400" dirty="0" smtClean="0">
                <a:latin typeface="Times New Roman" pitchFamily="18" charset="0"/>
                <a:cs typeface="Times New Roman" pitchFamily="18" charset="0"/>
              </a:rPr>
              <a:t>, the end-user develops a mental image that is often called the user's model or the system perception, and the implementers of the system create a system image.</a:t>
            </a:r>
            <a:endParaRPr lang="en-US" sz="24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7620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86800" cy="5638800"/>
          </a:xfrm>
        </p:spPr>
        <p:txBody>
          <a:bodyPr>
            <a:normAutofit/>
          </a:bodyPr>
          <a:lstStyle/>
          <a:p>
            <a:pPr>
              <a:lnSpc>
                <a:spcPct val="150000"/>
              </a:lnSpc>
              <a:buFont typeface="Wingdings" pitchFamily="2" charset="2"/>
              <a:buChar char="v"/>
            </a:pPr>
            <a:r>
              <a:rPr lang="en-US" sz="2400" b="1" dirty="0" smtClean="0">
                <a:latin typeface="Times New Roman" pitchFamily="18" charset="0"/>
                <a:cs typeface="Times New Roman" pitchFamily="18" charset="0"/>
              </a:rPr>
              <a:t>The User Interface Design Process</a:t>
            </a:r>
          </a:p>
          <a:p>
            <a:pPr algn="just">
              <a:lnSpc>
                <a:spcPct val="150000"/>
              </a:lnSpc>
            </a:pPr>
            <a:r>
              <a:rPr lang="en-US" sz="2400" dirty="0" smtClean="0">
                <a:latin typeface="Times New Roman" pitchFamily="18" charset="0"/>
                <a:cs typeface="Times New Roman" pitchFamily="18" charset="0"/>
              </a:rPr>
              <a:t>The design process for user interfaces is iterative and can be represented using a spiral model .</a:t>
            </a:r>
          </a:p>
          <a:p>
            <a:pPr algn="just">
              <a:lnSpc>
                <a:spcPct val="150000"/>
              </a:lnSpc>
            </a:pPr>
            <a:r>
              <a:rPr lang="en-US" sz="2400" dirty="0" smtClean="0">
                <a:latin typeface="Times New Roman" pitchFamily="18" charset="0"/>
                <a:cs typeface="Times New Roman" pitchFamily="18" charset="0"/>
              </a:rPr>
              <a:t>The user interface design process encompasses four distinct framework </a:t>
            </a:r>
            <a:r>
              <a:rPr lang="en-US" sz="2400" dirty="0" smtClean="0">
                <a:latin typeface="Times New Roman" pitchFamily="18" charset="0"/>
                <a:cs typeface="Times New Roman" pitchFamily="18" charset="0"/>
              </a:rPr>
              <a:t>activities.</a:t>
            </a:r>
            <a:endParaRPr lang="en-US" sz="2400" dirty="0" smtClean="0">
              <a:latin typeface="Times New Roman" pitchFamily="18" charset="0"/>
              <a:cs typeface="Times New Roman" pitchFamily="18" charset="0"/>
            </a:endParaRPr>
          </a:p>
          <a:p>
            <a:pPr algn="just">
              <a:lnSpc>
                <a:spcPct val="150000"/>
              </a:lnSpc>
              <a:buNone/>
            </a:pPr>
            <a:r>
              <a:rPr lang="en-US" sz="2400" b="1" dirty="0" smtClean="0">
                <a:latin typeface="Times New Roman" pitchFamily="18" charset="0"/>
                <a:cs typeface="Times New Roman" pitchFamily="18" charset="0"/>
              </a:rPr>
              <a:t>1. User, task, and environment analysis and modeling</a:t>
            </a:r>
          </a:p>
          <a:p>
            <a:pPr algn="just">
              <a:lnSpc>
                <a:spcPct val="150000"/>
              </a:lnSpc>
              <a:buNone/>
            </a:pPr>
            <a:r>
              <a:rPr lang="en-US" sz="2400" b="1" dirty="0" smtClean="0">
                <a:latin typeface="Times New Roman" pitchFamily="18" charset="0"/>
                <a:cs typeface="Times New Roman" pitchFamily="18" charset="0"/>
              </a:rPr>
              <a:t>2. Interface design</a:t>
            </a:r>
          </a:p>
          <a:p>
            <a:pPr algn="just">
              <a:lnSpc>
                <a:spcPct val="150000"/>
              </a:lnSpc>
              <a:buNone/>
            </a:pPr>
            <a:r>
              <a:rPr lang="en-US" sz="2400" b="1" dirty="0" smtClean="0">
                <a:latin typeface="Times New Roman" pitchFamily="18" charset="0"/>
                <a:cs typeface="Times New Roman" pitchFamily="18" charset="0"/>
              </a:rPr>
              <a:t>3. Interface construction</a:t>
            </a:r>
          </a:p>
          <a:p>
            <a:pPr algn="just">
              <a:lnSpc>
                <a:spcPct val="150000"/>
              </a:lnSpc>
              <a:buNone/>
            </a:pPr>
            <a:r>
              <a:rPr lang="en-US" sz="2400" b="1" dirty="0" smtClean="0">
                <a:latin typeface="Times New Roman" pitchFamily="18" charset="0"/>
                <a:cs typeface="Times New Roman" pitchFamily="18" charset="0"/>
              </a:rPr>
              <a:t>4. Interface validation</a:t>
            </a:r>
            <a:endParaRPr lang="en-US" sz="2400" b="1"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6858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pic>
        <p:nvPicPr>
          <p:cNvPr id="5122" name="Picture 2"/>
          <p:cNvPicPr>
            <a:picLocks noGrp="1" noChangeAspect="1" noChangeArrowheads="1"/>
          </p:cNvPicPr>
          <p:nvPr>
            <p:ph sz="quarter" idx="1"/>
          </p:nvPr>
        </p:nvPicPr>
        <p:blipFill>
          <a:blip r:embed="rId2"/>
          <a:srcRect l="32500" t="35000" r="20000" b="28333"/>
          <a:stretch>
            <a:fillRect/>
          </a:stretch>
        </p:blipFill>
        <p:spPr bwMode="auto">
          <a:xfrm>
            <a:off x="1828800" y="609600"/>
            <a:ext cx="5181600" cy="5029200"/>
          </a:xfrm>
          <a:prstGeom prst="rect">
            <a:avLst/>
          </a:prstGeom>
          <a:noFill/>
          <a:ln w="9525">
            <a:noFill/>
            <a:miter lim="800000"/>
            <a:headEnd/>
            <a:tailEnd/>
          </a:ln>
          <a:effectLst/>
        </p:spPr>
      </p:pic>
      <p:sp>
        <p:nvSpPr>
          <p:cNvPr id="5" name="Rectangle 4"/>
          <p:cNvSpPr/>
          <p:nvPr/>
        </p:nvSpPr>
        <p:spPr>
          <a:xfrm>
            <a:off x="2286000" y="5867400"/>
            <a:ext cx="4572000" cy="369332"/>
          </a:xfrm>
          <a:prstGeom prst="rect">
            <a:avLst/>
          </a:prstGeom>
        </p:spPr>
        <p:txBody>
          <a:bodyPr>
            <a:spAutoFit/>
          </a:bodyPr>
          <a:lstStyle/>
          <a:p>
            <a:pPr algn="ctr"/>
            <a:r>
              <a:rPr lang="en-US" b="1" dirty="0" smtClean="0">
                <a:latin typeface="Times New Roman" pitchFamily="18" charset="0"/>
                <a:cs typeface="Times New Roman" pitchFamily="18" charset="0"/>
              </a:rPr>
              <a:t>Fig9:The user interface design process</a:t>
            </a:r>
            <a:endParaRPr lang="en-US"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838200"/>
          </a:xfrm>
        </p:spPr>
        <p:txBody>
          <a:bodyPr>
            <a:normAutofit/>
          </a:bodyPr>
          <a:lstStyle/>
          <a:p>
            <a:r>
              <a:rPr lang="en-US" sz="2800" dirty="0" smtClean="0">
                <a:latin typeface="Times New Roman" pitchFamily="18" charset="0"/>
                <a:cs typeface="Times New Roman" pitchFamily="18" charset="0"/>
              </a:rPr>
              <a:t>Conti</a:t>
            </a:r>
            <a:r>
              <a:rPr lang="en-US" dirty="0" smtClean="0"/>
              <a:t>…</a:t>
            </a:r>
            <a:endParaRPr lang="en-US" dirty="0"/>
          </a:p>
        </p:txBody>
      </p:sp>
      <p:sp>
        <p:nvSpPr>
          <p:cNvPr id="3" name="Content Placeholder 2"/>
          <p:cNvSpPr>
            <a:spLocks noGrp="1"/>
          </p:cNvSpPr>
          <p:nvPr>
            <p:ph sz="quarter" idx="1"/>
          </p:nvPr>
        </p:nvSpPr>
        <p:spPr>
          <a:xfrm>
            <a:off x="228600" y="914400"/>
            <a:ext cx="8686800" cy="5638800"/>
          </a:xfrm>
        </p:spPr>
        <p:txBody>
          <a:bodyPr>
            <a:normAutofit/>
          </a:bodyPr>
          <a:lstStyle/>
          <a:p>
            <a:r>
              <a:rPr lang="en-US" sz="2400" b="1" dirty="0" smtClean="0">
                <a:latin typeface="Times New Roman" pitchFamily="18" charset="0"/>
                <a:cs typeface="Times New Roman" pitchFamily="18" charset="0"/>
              </a:rPr>
              <a:t>Architectural design</a:t>
            </a:r>
          </a:p>
          <a:p>
            <a:pPr algn="just">
              <a:lnSpc>
                <a:spcPct val="150000"/>
              </a:lnSpc>
            </a:pPr>
            <a:r>
              <a:rPr lang="en-US" sz="2400" dirty="0" smtClean="0">
                <a:latin typeface="Times New Roman" pitchFamily="18" charset="0"/>
                <a:cs typeface="Times New Roman" pitchFamily="18" charset="0"/>
              </a:rPr>
              <a:t>The architectural design defines the relationship between major structural elements of the software, the “design patterns” that can be used to achieve the requirements that have been defined for the system, and the constraints that affect the way in which architectural design patterns can be applied [SHA96]. </a:t>
            </a:r>
          </a:p>
          <a:p>
            <a:pPr algn="just">
              <a:lnSpc>
                <a:spcPct val="150000"/>
              </a:lnSpc>
            </a:pPr>
            <a:r>
              <a:rPr lang="en-US" sz="2400" dirty="0" smtClean="0">
                <a:latin typeface="Times New Roman" pitchFamily="18" charset="0"/>
                <a:cs typeface="Times New Roman" pitchFamily="18" charset="0"/>
              </a:rPr>
              <a:t>The architectural design representation— the framework of a computer-based system—can be derived from the system specification, the analysis model, and the interaction of subsystems defined within the analysis model.</a:t>
            </a:r>
            <a:endParaRPr lang="en-US" sz="2400" b="1"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normAutofit/>
          </a:bodyPr>
          <a:lstStyle/>
          <a:p>
            <a:pPr algn="ctr"/>
            <a:r>
              <a:rPr lang="en-US" sz="3200" dirty="0" smtClean="0">
                <a:latin typeface="Times New Roman" pitchFamily="18" charset="0"/>
                <a:cs typeface="Times New Roman" pitchFamily="18" charset="0"/>
              </a:rPr>
              <a:t>INTERFACE DESIGN ACTIVITIES</a:t>
            </a:r>
            <a:endParaRPr lang="en-US"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400"/>
            <a:ext cx="8534400" cy="5943600"/>
          </a:xfrm>
        </p:spPr>
        <p:txBody>
          <a:bodyPr>
            <a:noAutofit/>
          </a:bodyPr>
          <a:lstStyle/>
          <a:p>
            <a:r>
              <a:rPr lang="en-US" sz="2400" dirty="0" smtClean="0">
                <a:latin typeface="Times New Roman" pitchFamily="18" charset="0"/>
                <a:cs typeface="Times New Roman" pitchFamily="18" charset="0"/>
              </a:rPr>
              <a:t>Once task analysis has been completed, all tasks (or objects and actions) required by the end-user have been identified in detail and the interface design activity commences.</a:t>
            </a:r>
          </a:p>
          <a:p>
            <a:r>
              <a:rPr lang="en-US" sz="2400" dirty="0" smtClean="0">
                <a:latin typeface="Times New Roman" pitchFamily="18" charset="0"/>
                <a:cs typeface="Times New Roman" pitchFamily="18" charset="0"/>
              </a:rPr>
              <a:t>The first interface design </a:t>
            </a:r>
            <a:r>
              <a:rPr lang="en-US" sz="2400" smtClean="0">
                <a:latin typeface="Times New Roman" pitchFamily="18" charset="0"/>
                <a:cs typeface="Times New Roman" pitchFamily="18" charset="0"/>
              </a:rPr>
              <a:t>steps </a:t>
            </a:r>
            <a:r>
              <a:rPr lang="en-US" sz="2400" smtClean="0">
                <a:latin typeface="Times New Roman" pitchFamily="18" charset="0"/>
                <a:cs typeface="Times New Roman" pitchFamily="18" charset="0"/>
              </a:rPr>
              <a:t>can </a:t>
            </a:r>
            <a:r>
              <a:rPr lang="en-US" sz="2400" dirty="0" smtClean="0">
                <a:latin typeface="Times New Roman" pitchFamily="18" charset="0"/>
                <a:cs typeface="Times New Roman" pitchFamily="18" charset="0"/>
              </a:rPr>
              <a:t>be accomplished using the following approach:</a:t>
            </a:r>
          </a:p>
          <a:p>
            <a:pPr algn="just">
              <a:buNone/>
            </a:pPr>
            <a:r>
              <a:rPr lang="en-US" sz="2400" b="1" dirty="0" smtClean="0">
                <a:latin typeface="Times New Roman" pitchFamily="18" charset="0"/>
                <a:cs typeface="Times New Roman" pitchFamily="18" charset="0"/>
              </a:rPr>
              <a:t>1. Establish the goals5 and intentions for each task.</a:t>
            </a:r>
          </a:p>
          <a:p>
            <a:pPr algn="just">
              <a:buNone/>
            </a:pPr>
            <a:r>
              <a:rPr lang="en-US" sz="2400" b="1" dirty="0" smtClean="0">
                <a:latin typeface="Times New Roman" pitchFamily="18" charset="0"/>
                <a:cs typeface="Times New Roman" pitchFamily="18" charset="0"/>
              </a:rPr>
              <a:t>2. Map each goal and intention to a sequence of specific actions.</a:t>
            </a:r>
          </a:p>
          <a:p>
            <a:pPr algn="just">
              <a:buNone/>
            </a:pPr>
            <a:r>
              <a:rPr lang="en-US" sz="2400" b="1" dirty="0" smtClean="0">
                <a:latin typeface="Times New Roman" pitchFamily="18" charset="0"/>
                <a:cs typeface="Times New Roman" pitchFamily="18" charset="0"/>
              </a:rPr>
              <a:t>3. Specify the action sequence of tasks and subtasks, also called a user scenario , as it will be executed at the interface level.</a:t>
            </a:r>
          </a:p>
          <a:p>
            <a:pPr algn="just">
              <a:buNone/>
            </a:pPr>
            <a:r>
              <a:rPr lang="en-US" sz="2400" b="1" dirty="0" smtClean="0">
                <a:latin typeface="Times New Roman" pitchFamily="18" charset="0"/>
                <a:cs typeface="Times New Roman" pitchFamily="18" charset="0"/>
              </a:rPr>
              <a:t>4.Indicate the state of the system; that is, what does the interface look like at the time that a user scenario is performed?</a:t>
            </a:r>
          </a:p>
          <a:p>
            <a:pPr algn="just">
              <a:buNone/>
            </a:pPr>
            <a:r>
              <a:rPr lang="en-US" sz="2400" b="1" dirty="0" smtClean="0">
                <a:latin typeface="Times New Roman" pitchFamily="18" charset="0"/>
                <a:cs typeface="Times New Roman" pitchFamily="18" charset="0"/>
              </a:rPr>
              <a:t>5. Define control mechanisms; that is, the objects and actions available to the user to alter the system state.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39762"/>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86800" cy="5715000"/>
          </a:xfrm>
        </p:spPr>
        <p:txBody>
          <a:bodyPr/>
          <a:lstStyle/>
          <a:p>
            <a:pPr algn="just">
              <a:lnSpc>
                <a:spcPct val="150000"/>
              </a:lnSpc>
              <a:buNone/>
            </a:pPr>
            <a:r>
              <a:rPr lang="en-US" sz="2800" b="1" dirty="0" smtClean="0">
                <a:latin typeface="Times New Roman" pitchFamily="18" charset="0"/>
                <a:cs typeface="Times New Roman" pitchFamily="18" charset="0"/>
              </a:rPr>
              <a:t>6. </a:t>
            </a:r>
            <a:r>
              <a:rPr lang="en-US" sz="2400" b="1" dirty="0" smtClean="0">
                <a:latin typeface="Times New Roman" pitchFamily="18" charset="0"/>
                <a:cs typeface="Times New Roman" pitchFamily="18" charset="0"/>
              </a:rPr>
              <a:t>Show how control mechanisms affect the state of the system.</a:t>
            </a:r>
          </a:p>
          <a:p>
            <a:pPr algn="just">
              <a:lnSpc>
                <a:spcPct val="150000"/>
              </a:lnSpc>
              <a:buNone/>
            </a:pPr>
            <a:r>
              <a:rPr lang="en-US" sz="2400" b="1" dirty="0" smtClean="0">
                <a:latin typeface="Times New Roman" pitchFamily="18" charset="0"/>
                <a:cs typeface="Times New Roman" pitchFamily="18" charset="0"/>
              </a:rPr>
              <a:t>7. Indicate how the user interprets the state of the system from information provided through the interface</a:t>
            </a:r>
          </a:p>
          <a:p>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pPr algn="ctr"/>
            <a:r>
              <a:rPr lang="en-US" sz="3200" b="1" dirty="0" smtClean="0">
                <a:latin typeface="Times New Roman" pitchFamily="18" charset="0"/>
                <a:cs typeface="Times New Roman" pitchFamily="18" charset="0"/>
              </a:rPr>
              <a:t>DESIGN EVALUATION</a:t>
            </a:r>
            <a:br>
              <a:rPr lang="en-US" sz="3200" b="1" dirty="0" smtClean="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219200"/>
            <a:ext cx="8763000" cy="5257800"/>
          </a:xfrm>
        </p:spPr>
        <p:txBody>
          <a:bodyPr>
            <a:normAutofit/>
          </a:bodyPr>
          <a:lstStyle/>
          <a:p>
            <a:pPr algn="just">
              <a:lnSpc>
                <a:spcPct val="150000"/>
              </a:lnSpc>
            </a:pPr>
            <a:r>
              <a:rPr lang="en-US" sz="2400" dirty="0" smtClean="0">
                <a:latin typeface="Times New Roman" pitchFamily="18" charset="0"/>
                <a:cs typeface="Times New Roman" pitchFamily="18" charset="0"/>
              </a:rPr>
              <a:t>Once an operational user interface prototype has been created, it must be evaluated to determine whether it meets the needs of the user. </a:t>
            </a:r>
          </a:p>
          <a:p>
            <a:pPr algn="just">
              <a:lnSpc>
                <a:spcPct val="150000"/>
              </a:lnSpc>
            </a:pPr>
            <a:r>
              <a:rPr lang="en-US" sz="2400" dirty="0" smtClean="0">
                <a:latin typeface="Times New Roman" pitchFamily="18" charset="0"/>
                <a:cs typeface="Times New Roman" pitchFamily="18" charset="0"/>
              </a:rPr>
              <a:t>Evaluation can span a formality spectrum that ranges from an informal "test drive," in which a user provides impromptu feedback to a formally designed study that uses statistical methods for the evaluation of questionnaires completed by a population of end-users.</a:t>
            </a:r>
            <a:endParaRPr lang="en-US" sz="24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pic>
        <p:nvPicPr>
          <p:cNvPr id="6146" name="Picture 2"/>
          <p:cNvPicPr>
            <a:picLocks noGrp="1" noChangeAspect="1" noChangeArrowheads="1"/>
          </p:cNvPicPr>
          <p:nvPr>
            <p:ph sz="quarter" idx="1"/>
          </p:nvPr>
        </p:nvPicPr>
        <p:blipFill>
          <a:blip r:embed="rId2"/>
          <a:srcRect l="27464" t="12676" r="31338" b="30986"/>
          <a:stretch>
            <a:fillRect/>
          </a:stretch>
        </p:blipFill>
        <p:spPr bwMode="auto">
          <a:xfrm>
            <a:off x="1905000" y="838200"/>
            <a:ext cx="5486400" cy="4953000"/>
          </a:xfrm>
          <a:prstGeom prst="rect">
            <a:avLst/>
          </a:prstGeom>
          <a:noFill/>
          <a:ln w="9525">
            <a:noFill/>
            <a:miter lim="800000"/>
            <a:headEnd/>
            <a:tailEnd/>
          </a:ln>
          <a:effectLst/>
        </p:spPr>
      </p:pic>
      <p:sp>
        <p:nvSpPr>
          <p:cNvPr id="5" name="Rectangle 4"/>
          <p:cNvSpPr/>
          <p:nvPr/>
        </p:nvSpPr>
        <p:spPr>
          <a:xfrm>
            <a:off x="2743200" y="5867400"/>
            <a:ext cx="4572000" cy="369332"/>
          </a:xfrm>
          <a:prstGeom prst="rect">
            <a:avLst/>
          </a:prstGeom>
        </p:spPr>
        <p:txBody>
          <a:bodyPr>
            <a:spAutoFit/>
          </a:bodyPr>
          <a:lstStyle/>
          <a:p>
            <a:pPr algn="ctr"/>
            <a:r>
              <a:rPr lang="en-US" b="1" dirty="0" smtClean="0">
                <a:latin typeface="Times New Roman" pitchFamily="18" charset="0"/>
                <a:cs typeface="Times New Roman" pitchFamily="18" charset="0"/>
              </a:rPr>
              <a:t>Fig10:The interface design evaluation cycle</a:t>
            </a:r>
            <a:endParaRPr lang="en-US"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09600"/>
          </a:xfrm>
        </p:spPr>
        <p:txBody>
          <a:bodyPr>
            <a:normAutofit/>
          </a:bodyPr>
          <a:lstStyle/>
          <a:p>
            <a:r>
              <a:rPr lang="en-US" sz="2800" dirty="0" smtClean="0">
                <a:latin typeface="Times New Roman" pitchFamily="18" charset="0"/>
                <a:cs typeface="Times New Roman" pitchFamily="18" charset="0"/>
              </a:rPr>
              <a:t>Conti</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a:srcRect l="13176" t="16216" r="10811" b="21622"/>
          <a:stretch>
            <a:fillRect/>
          </a:stretch>
        </p:blipFill>
        <p:spPr bwMode="auto">
          <a:xfrm>
            <a:off x="914400" y="762000"/>
            <a:ext cx="7543800" cy="4876800"/>
          </a:xfrm>
          <a:prstGeom prst="rect">
            <a:avLst/>
          </a:prstGeom>
          <a:noFill/>
          <a:ln w="9525">
            <a:noFill/>
            <a:miter lim="800000"/>
            <a:headEnd/>
            <a:tailEnd/>
          </a:ln>
          <a:effectLst/>
        </p:spPr>
      </p:pic>
      <p:sp>
        <p:nvSpPr>
          <p:cNvPr id="5" name="Rectangle 4"/>
          <p:cNvSpPr/>
          <p:nvPr/>
        </p:nvSpPr>
        <p:spPr>
          <a:xfrm>
            <a:off x="2057400" y="5867400"/>
            <a:ext cx="5902129" cy="369332"/>
          </a:xfrm>
          <a:prstGeom prst="rect">
            <a:avLst/>
          </a:prstGeom>
        </p:spPr>
        <p:txBody>
          <a:bodyPr wrap="square">
            <a:spAutoFit/>
          </a:bodyPr>
          <a:lstStyle/>
          <a:p>
            <a:r>
              <a:rPr lang="en-US" b="1" dirty="0" smtClean="0">
                <a:latin typeface="Times New Roman" pitchFamily="18" charset="0"/>
                <a:cs typeface="Times New Roman" pitchFamily="18" charset="0"/>
              </a:rPr>
              <a:t>Fig1:Translating </a:t>
            </a:r>
            <a:r>
              <a:rPr lang="en-US" b="1" dirty="0">
                <a:latin typeface="Times New Roman" pitchFamily="18" charset="0"/>
                <a:cs typeface="Times New Roman" pitchFamily="18" charset="0"/>
              </a:rPr>
              <a:t>the analysis model into a software design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609600"/>
          </a:xfrm>
        </p:spPr>
        <p:txBody>
          <a:bodyPr>
            <a:norm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8686800" cy="5562600"/>
          </a:xfrm>
        </p:spPr>
        <p:txBody>
          <a:bodyPr/>
          <a:lstStyle/>
          <a:p>
            <a:pPr>
              <a:buFont typeface="Wingdings" pitchFamily="2" charset="2"/>
              <a:buChar char="v"/>
            </a:pPr>
            <a:r>
              <a:rPr lang="en-US" sz="2400" b="1" dirty="0" smtClean="0">
                <a:latin typeface="Times New Roman" pitchFamily="18" charset="0"/>
                <a:cs typeface="Times New Roman" pitchFamily="18" charset="0"/>
              </a:rPr>
              <a:t>Interface design</a:t>
            </a:r>
          </a:p>
          <a:p>
            <a:pPr>
              <a:buNone/>
            </a:pPr>
            <a:endParaRPr lang="en-US" sz="2400" b="1"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interface design describes how the software communicates within itself, with systems that interoperate with it, and with humans who use it. </a:t>
            </a:r>
          </a:p>
          <a:p>
            <a:pPr algn="just">
              <a:lnSpc>
                <a:spcPct val="150000"/>
              </a:lnSpc>
            </a:pPr>
            <a:r>
              <a:rPr lang="en-US" sz="2400" dirty="0" smtClean="0">
                <a:latin typeface="Times New Roman" pitchFamily="18" charset="0"/>
                <a:cs typeface="Times New Roman" pitchFamily="18" charset="0"/>
              </a:rPr>
              <a:t>An interface implies a flow of information (e.g., data and/or control) and a specific type of behavior.</a:t>
            </a:r>
          </a:p>
          <a:p>
            <a:pPr algn="just">
              <a:lnSpc>
                <a:spcPct val="150000"/>
              </a:lnSpc>
            </a:pPr>
            <a:r>
              <a:rPr lang="en-US" sz="2400" dirty="0" smtClean="0">
                <a:latin typeface="Times New Roman" pitchFamily="18" charset="0"/>
                <a:cs typeface="Times New Roman" pitchFamily="18" charset="0"/>
              </a:rPr>
              <a:t>Therefore, data and control flow diagrams provide much of the information required for interface design.</a:t>
            </a:r>
            <a:endParaRPr 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09600"/>
          </a:xfrm>
        </p:spPr>
        <p:txBody>
          <a:bodyPr>
            <a:noAutofit/>
          </a:bodyPr>
          <a:lstStyle/>
          <a:p>
            <a:r>
              <a:rPr lang="en-US" sz="2800" dirty="0" smtClean="0">
                <a:latin typeface="Times New Roman" pitchFamily="18" charset="0"/>
                <a:cs typeface="Times New Roman" pitchFamily="18" charset="0"/>
              </a:rPr>
              <a:t>Conti…</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8686800" cy="5715000"/>
          </a:xfrm>
        </p:spPr>
        <p:txBody>
          <a:bodyPr>
            <a:normAutofit/>
          </a:bodyPr>
          <a:lstStyle/>
          <a:p>
            <a:pPr>
              <a:buFont typeface="Wingdings" pitchFamily="2" charset="2"/>
              <a:buChar char="v"/>
            </a:pPr>
            <a:r>
              <a:rPr lang="en-US" sz="2400" b="1" dirty="0" smtClean="0">
                <a:latin typeface="Times New Roman" pitchFamily="18" charset="0"/>
                <a:cs typeface="Times New Roman" pitchFamily="18" charset="0"/>
              </a:rPr>
              <a:t>Component design</a:t>
            </a:r>
          </a:p>
          <a:p>
            <a:pPr algn="just"/>
            <a:r>
              <a:rPr lang="en-US" sz="2400" dirty="0" smtClean="0">
                <a:latin typeface="Times New Roman" pitchFamily="18" charset="0"/>
                <a:cs typeface="Times New Roman" pitchFamily="18" charset="0"/>
              </a:rPr>
              <a:t>The component-level design transforms structural elements of the software architecture into a procedural description of software components. </a:t>
            </a:r>
          </a:p>
          <a:p>
            <a:pPr algn="just"/>
            <a:r>
              <a:rPr lang="en-US" sz="2400" dirty="0" smtClean="0">
                <a:latin typeface="Times New Roman" pitchFamily="18" charset="0"/>
                <a:cs typeface="Times New Roman" pitchFamily="18" charset="0"/>
              </a:rPr>
              <a:t>Information obtained from the PSPEC, CSPEC, and STD serve as the basis for component design.</a:t>
            </a:r>
          </a:p>
          <a:p>
            <a:pPr algn="just"/>
            <a:r>
              <a:rPr lang="en-US" sz="2400" dirty="0" smtClean="0">
                <a:latin typeface="Times New Roman" pitchFamily="18" charset="0"/>
                <a:cs typeface="Times New Roman" pitchFamily="18" charset="0"/>
              </a:rPr>
              <a:t>During design we make decisions that will ultimately affect the success of software construction and, as important, the ease with which software can be maintained.</a:t>
            </a:r>
          </a:p>
          <a:p>
            <a:pPr algn="just"/>
            <a:r>
              <a:rPr lang="en-US" sz="2400" dirty="0" smtClean="0">
                <a:latin typeface="Times New Roman" pitchFamily="18" charset="0"/>
                <a:cs typeface="Times New Roman" pitchFamily="18" charset="0"/>
              </a:rPr>
              <a:t>But why is design so important?</a:t>
            </a:r>
          </a:p>
          <a:p>
            <a:pPr algn="just"/>
            <a:r>
              <a:rPr lang="en-US" sz="2400" dirty="0" smtClean="0">
                <a:latin typeface="Times New Roman" pitchFamily="18" charset="0"/>
                <a:cs typeface="Times New Roman" pitchFamily="18" charset="0"/>
              </a:rPr>
              <a:t>The importance of software design can be stated with a single word—quality. Design is the place where quality is fostered in software engineering. Design provides us with representations of software that can be assessed for quality.</a:t>
            </a:r>
            <a:endParaRPr lang="en-US" sz="2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729</TotalTime>
  <Words>5347</Words>
  <Application>Microsoft Office PowerPoint</Application>
  <PresentationFormat>On-screen Show (4:3)</PresentationFormat>
  <Paragraphs>364</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Franklin Gothic Book</vt:lpstr>
      <vt:lpstr>Perpetua</vt:lpstr>
      <vt:lpstr>Times New Roman</vt:lpstr>
      <vt:lpstr>Wingdings</vt:lpstr>
      <vt:lpstr>Wingdings 2</vt:lpstr>
      <vt:lpstr>Equity</vt:lpstr>
      <vt:lpstr>Design</vt:lpstr>
      <vt:lpstr>Design</vt:lpstr>
      <vt:lpstr>SOFTWARE DESIGN AND SOFTWARE ENGINEERING</vt:lpstr>
      <vt:lpstr>Conti…</vt:lpstr>
      <vt:lpstr>Conti…</vt:lpstr>
      <vt:lpstr>Conti…</vt:lpstr>
      <vt:lpstr>Conti…</vt:lpstr>
      <vt:lpstr>Conti…</vt:lpstr>
      <vt:lpstr>Conti…</vt:lpstr>
      <vt:lpstr>THE DESIGN PROCESS</vt:lpstr>
      <vt:lpstr>Conti…</vt:lpstr>
      <vt:lpstr>Conti…</vt:lpstr>
      <vt:lpstr>Conti…</vt:lpstr>
      <vt:lpstr>DESIGN PRINCIPLES</vt:lpstr>
      <vt:lpstr>Conti…</vt:lpstr>
      <vt:lpstr>DESIGN CONCEPTS</vt:lpstr>
      <vt:lpstr>Conti…</vt:lpstr>
      <vt:lpstr>Conti…</vt:lpstr>
      <vt:lpstr>Conti…</vt:lpstr>
      <vt:lpstr>Conti…</vt:lpstr>
      <vt:lpstr>Conti…</vt:lpstr>
      <vt:lpstr>Software Architecture</vt:lpstr>
      <vt:lpstr>Conti…</vt:lpstr>
      <vt:lpstr>Conti…</vt:lpstr>
      <vt:lpstr>Conti…</vt:lpstr>
      <vt:lpstr>Conti…</vt:lpstr>
      <vt:lpstr>Conti…</vt:lpstr>
      <vt:lpstr>Conti…</vt:lpstr>
      <vt:lpstr>Conti…</vt:lpstr>
      <vt:lpstr>EFFECTIVE MODULAR DESIGN</vt:lpstr>
      <vt:lpstr>Conti…</vt:lpstr>
      <vt:lpstr>Conti…</vt:lpstr>
      <vt:lpstr>Conti…</vt:lpstr>
      <vt:lpstr>Conti…</vt:lpstr>
      <vt:lpstr>Conti…</vt:lpstr>
      <vt:lpstr>Conti…</vt:lpstr>
      <vt:lpstr>Data Design at the Component Level</vt:lpstr>
      <vt:lpstr>Conti…</vt:lpstr>
      <vt:lpstr>ARCHITECTURAL STYLES</vt:lpstr>
      <vt:lpstr>Conti…</vt:lpstr>
      <vt:lpstr>Conti…</vt:lpstr>
      <vt:lpstr>Conti…</vt:lpstr>
      <vt:lpstr>Conti…</vt:lpstr>
      <vt:lpstr>Conti…</vt:lpstr>
      <vt:lpstr>Conti…</vt:lpstr>
      <vt:lpstr>Conti…</vt:lpstr>
      <vt:lpstr>Conti…</vt:lpstr>
      <vt:lpstr>Conti…</vt:lpstr>
      <vt:lpstr>ANALYZING ALTERNATIVE ARCHITECTURAL DESIGNS</vt:lpstr>
      <vt:lpstr>Conti…</vt:lpstr>
      <vt:lpstr>Conti…</vt:lpstr>
      <vt:lpstr>Conti…</vt:lpstr>
      <vt:lpstr>User Interface Design</vt:lpstr>
      <vt:lpstr>Conti…</vt:lpstr>
      <vt:lpstr>Conti…</vt:lpstr>
      <vt:lpstr>   Conti…</vt:lpstr>
      <vt:lpstr>USER INTERFACE DESIGN</vt:lpstr>
      <vt:lpstr>Conti…</vt:lpstr>
      <vt:lpstr>Conti…</vt:lpstr>
      <vt:lpstr>INTERFACE DESIGN ACTIVITIES</vt:lpstr>
      <vt:lpstr>Conti…</vt:lpstr>
      <vt:lpstr>DESIGN EVALUATION </vt:lpstr>
      <vt:lpstr>Conti…</vt:lpstr>
    </vt:vector>
  </TitlesOfParts>
  <Company>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dc:title>
  <dc:creator>MSC</dc:creator>
  <cp:lastModifiedBy>HP</cp:lastModifiedBy>
  <cp:revision>88</cp:revision>
  <dcterms:created xsi:type="dcterms:W3CDTF">2017-02-17T18:31:08Z</dcterms:created>
  <dcterms:modified xsi:type="dcterms:W3CDTF">2017-04-18T08:36:35Z</dcterms:modified>
</cp:coreProperties>
</file>