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2" r:id="rId8"/>
    <p:sldId id="264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93" r:id="rId35"/>
    <p:sldId id="291" r:id="rId36"/>
    <p:sldId id="289" r:id="rId37"/>
    <p:sldId id="290" r:id="rId38"/>
    <p:sldId id="294" r:id="rId39"/>
    <p:sldId id="295" r:id="rId40"/>
    <p:sldId id="297" r:id="rId41"/>
    <p:sldId id="302" r:id="rId42"/>
    <p:sldId id="296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0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6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3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061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7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06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95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1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9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4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8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5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2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2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AE92-A2B6-4E04-86B0-2992BFFBC5DA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4C0A-839D-4639-B27E-C941CB741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462" y="352249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CLEANROOM SOFTWARE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799824"/>
            <a:ext cx="11951594" cy="5058176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philosophy of the “cleanroom” in hardware fabrication technologies is really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quite simple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It is cost-effective and time-effective to establish a fabrication approach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precludes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introduction of product defects.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fabricating a product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to remove defects, the cleanroom approach demands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 required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eliminate defects in specification and design and then fabricate in a “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clean” manner.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“pipeline of software increments”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developed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small independent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 teams. As each increment is certified,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integrated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whole. Hence, functionality of the system grows with time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functionality has been assigned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element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system, the pipeline of cleanroom increments is initiated.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 occur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gathering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75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58311"/>
            <a:ext cx="8610600" cy="484878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CLEANROOM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7425" y="1481071"/>
            <a:ext cx="11912958" cy="5376929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and tactics of cleanroom testing are fundamentally different from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testing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derive a set of test cases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uncover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coding errors.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cleanroom testing is to validate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requirements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demonstrating that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of use-cases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successfully.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Use Testing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user of a computer program rarely needs to understand the technical details of the design. The user-visible behavior of the program is driven by inputs and events that are often produced by the user.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context of the cleanroom software engineering approach, certification implies that the reliability (measured by mean-time-to-failure, MTTF) can be specified for each component.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5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45432"/>
            <a:ext cx="9296400" cy="66518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519707"/>
            <a:ext cx="11668259" cy="533829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certification approach involves five steps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Usage scenarios must be created.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usage profile is specified.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cases are generated from the profile.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are executed and failure data are recorded and analyzed.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is computed and certified.</a:t>
            </a:r>
          </a:p>
        </p:txBody>
      </p:sp>
    </p:spTree>
    <p:extLst>
      <p:ext uri="{BB962C8B-B14F-4D97-AF65-F5344CB8AC3E}">
        <p14:creationId xmlns:p14="http://schemas.microsoft.com/office/powerpoint/2010/main" val="341743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09826"/>
            <a:ext cx="8610600" cy="49775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918"/>
            <a:ext cx="12192000" cy="54670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for cleanroom software engineering requires the creation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Models.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model.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testing executes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test cases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certified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failures or a specified numbers of failures occur. The value of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mathematically to ensure that required reliability is achieved.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model.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composed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is to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certified.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model enables the analyst to determine the probability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component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fail prior to completion.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 model.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reliability of the system is projected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certified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06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71190"/>
            <a:ext cx="8610600" cy="74245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ENGINEERING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19707"/>
            <a:ext cx="12015989" cy="5190186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Engineering (WebE) is concerned with the establishment and use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scientific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engineering, and management principles and disciplined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the successful development, deployment, and maintenance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Web-based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WEB-BASED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attributes are encountered in the vast majority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WebApps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intensive.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nature, a WebApp is network intensive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resides 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network and must serve the needs of a diverse community of clients.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WebApp may reside on the Internet (thereby enabling open worldwide communication).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42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854" y="558311"/>
            <a:ext cx="9146146" cy="4719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83" y="1455313"/>
            <a:ext cx="11887200" cy="54026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driven.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many cases, the primary function of a WebApp is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hypermedia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present text, graphics, audio, and video content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user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evolution.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conventional application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evolves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a series of planned, chronologically spaced releases, Web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evolve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continuously. It is not unusual for some WebApps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specifically, 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content) to be updated on an hourly schedule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WebApp characteristics drive the process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Immediacy.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Web-based applications have an immediacy [NOR99] that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found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any other type of software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WebApps are available via network access, it is difficult,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impossible, to limit the population of end-users who may access the application.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3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338" y="532553"/>
            <a:ext cx="9197662" cy="44624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8192"/>
            <a:ext cx="12067504" cy="5389808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Aesthetics.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undeniable part of the appeal of a WebApp is its look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feel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When an application has been designed to market or sell products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ideas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aesthetics may have as much to do with success as technical design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Attributes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person who has surfed the Web or used a corporate intranet has 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opinion about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makes a “good” WebApp. Individual viewpoints vary widely.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users enjoy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flashy graphics, others want simple text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demand copious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information, others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desire an abbreviated presentation.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fact, the user’s perception of “goodness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resultant acceptance or rejection of the WebApp as a consequence)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 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important that any technical discussion of WebApp quality.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7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96" y="584069"/>
            <a:ext cx="9171904" cy="4719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455313"/>
            <a:ext cx="11925835" cy="51773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16114" t="17489" r="48441" b="43788"/>
          <a:stretch/>
        </p:blipFill>
        <p:spPr>
          <a:xfrm>
            <a:off x="4018207" y="1275008"/>
            <a:ext cx="7237928" cy="4816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97002" y="6190219"/>
            <a:ext cx="4778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Futura-CondensedExtraBold"/>
              </a:rPr>
              <a:t>Figure06:</a:t>
            </a:r>
            <a:r>
              <a:rPr lang="en-US" dirty="0" smtClean="0">
                <a:latin typeface="LubalinGraph-Book"/>
              </a:rPr>
              <a:t>Quality requirements tree </a:t>
            </a:r>
            <a:r>
              <a:rPr lang="en-US" dirty="0">
                <a:latin typeface="LubalinGraph-Book"/>
              </a:rPr>
              <a:t>[OLS99]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7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611" y="558311"/>
            <a:ext cx="9120389" cy="4719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Component-Based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9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378006"/>
            <a:ext cx="8610600" cy="88412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FRAMEWORK FOR WEBE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1455313"/>
            <a:ext cx="11848564" cy="589852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WebApps evolve from static, content-directed information sources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, user-directed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environments, the need to apply solid management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engineering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grows in importance.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 this, it is necessary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WebE framework that encompasses an effective process model,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populated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activities4 and engineering tasks.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model for WebE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WebE process begins with a formulation—an activity that identifies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WebApp and establishes the scope for the first increment.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estimates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project cost, evaluates risks associated with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effort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defines a finely granulated development schedule for the initial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App increment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more coarsely granulated schedule for subsequent increments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establishes technical requirements for the WebApp and identifies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items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will be incorporated. Requirements for graphic design (aesthetics)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85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84068"/>
            <a:ext cx="8610600" cy="536394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1" y="1519707"/>
            <a:ext cx="11732653" cy="522882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engineering activity incorporates two parallel tasks illustrated on the right side of Figure 07.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production are tasks performed by nontechnical members of the WebE team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generation is a construction activity that makes heavy use of automated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WebApp creation. The content defined in the engineering activity is merged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architectural, navigation, and interface designs to produce executable Web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pages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HTML, XML, and other process-oriented languages (e.g., Java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component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middleware (i.e., CORBA, DCOM, or JavaBeans) is also accomplished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activity. Testing exercises WebApp navigation; attempts to uncover errors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applets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scripts, and forms; and helps ensure that the WebApp will operate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environments (e.g., with different browsers).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increment produced as part of the WebE process is reviewed during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evaluation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the point at which changes are requested (scope extensions occur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are integrated into the next path through the incremental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flow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2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93915"/>
            <a:ext cx="8610600" cy="4333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918"/>
            <a:ext cx="12192000" cy="546708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 structure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design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Correctness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generation,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and 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test planning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use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40" t="20906" r="19843" b="5678"/>
          <a:stretch/>
        </p:blipFill>
        <p:spPr>
          <a:xfrm>
            <a:off x="4464676" y="1107584"/>
            <a:ext cx="7727324" cy="4829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78913" y="6220495"/>
            <a:ext cx="5153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01:The cleanroom process model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47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45432"/>
            <a:ext cx="9296400" cy="5492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55" t="15569" r="42142" b="42187"/>
          <a:stretch/>
        </p:blipFill>
        <p:spPr>
          <a:xfrm>
            <a:off x="2266682" y="1094703"/>
            <a:ext cx="8487176" cy="4906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6785" y="6241734"/>
            <a:ext cx="400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Futura-CondensedExtraBold"/>
              </a:rPr>
              <a:t>Figure 07: </a:t>
            </a:r>
            <a:r>
              <a:rPr lang="en-US" dirty="0">
                <a:latin typeface="LubalinGraph-Book"/>
              </a:rPr>
              <a:t>The WebE process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76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32553"/>
            <a:ext cx="8610600" cy="85836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REENGINEERING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390918"/>
            <a:ext cx="12050332" cy="53704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REENGINEERING.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process reengineering (BPR) extends far beyond the scope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technologies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software engineering.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many definitions (most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somewhat abstract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that have been suggested for BPR is one published in Fortune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magazine: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search for, and the implementation of, radical change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process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breakthrough results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business process is “a set of logically related tasks performed to achieve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 business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business process, people, equipment,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resources, and business procedures are combined to produce a specified result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business is segmented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manner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business.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Business systems.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Business process.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Business sub processes.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5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975" y="422635"/>
            <a:ext cx="9159025" cy="4333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390918"/>
            <a:ext cx="11912958" cy="5331854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business system (also called business function) is composed of one or more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 processes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each business process is defined by a set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 processes.</a:t>
            </a:r>
          </a:p>
        </p:txBody>
      </p:sp>
    </p:spTree>
    <p:extLst>
      <p:ext uri="{BB962C8B-B14F-4D97-AF65-F5344CB8AC3E}">
        <p14:creationId xmlns:p14="http://schemas.microsoft.com/office/powerpoint/2010/main" val="295850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443" y="712858"/>
            <a:ext cx="9474557" cy="1293028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Business Process Reengineering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005886"/>
            <a:ext cx="12015989" cy="4755522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many ways, BPR is identical in focus and scope to business process engineering.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ideal setting, BPR should occur in a top-down manner, beginning with the identification of major business objectives and goals and culminating with a much more detailed specification of the tasks that define a specific business process.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around outcomes, not tasks.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those who use the output of the process perform the process.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information processing work into the real work that produces the raw information.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geographically dispersed resources as though they were centralized.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the decision point where the work is performed, and build control into the process.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 data once, at its source.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4974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338" y="429522"/>
            <a:ext cx="9197662" cy="961396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BPR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918"/>
            <a:ext cx="12192000" cy="5467082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most engineering activities, business process reengineering is iterative.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goals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processes that achieve them must be adapted to a changing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environment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reason, there is no start and end to BPR—it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evolutionary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for business process reengineering is depicted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08.</a:t>
            </a: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defines six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definition.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goals are identified within the context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key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drivers: cost reduction, time reduction, quality improvement,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personnel development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empowerment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identification.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that are critical to achieving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 defined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business definition are identified. They may then be ranked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importance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need for change, or in any other way that is appropriate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reengineering activity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evaluation.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existing process is thoroughly analyzed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measured. Process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 are identified; the costs and time consumed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tasks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noted; and quality/performance problems are isolated.</a:t>
            </a:r>
          </a:p>
        </p:txBody>
      </p:sp>
    </p:spTree>
    <p:extLst>
      <p:ext uri="{BB962C8B-B14F-4D97-AF65-F5344CB8AC3E}">
        <p14:creationId xmlns:p14="http://schemas.microsoft.com/office/powerpoint/2010/main" val="2808936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45433"/>
            <a:ext cx="9296400" cy="34320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460463"/>
            <a:ext cx="11977352" cy="53975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specification and design.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information obtained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three BPR activities, use-cases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prepared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process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to be redesigned.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context of BPR, use-cases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that delivers some outcome to a customer. With the use-case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of the process, a new set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designed for the process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redesigned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process must be prototyped before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fully integrated into the business. This activity “tests” the process so that refinements can be made.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Refinement and instantiation.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feedback from the prototype,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business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is refined and then instantiated within a business system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BPR activities are sometimes used in conjunction with workflow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tools.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intent of these tools is to build a model of existing workflow in an effort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better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existing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3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71190"/>
            <a:ext cx="9296400" cy="587909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52" t="19896" r="50484" b="28509"/>
          <a:stretch/>
        </p:blipFill>
        <p:spPr>
          <a:xfrm>
            <a:off x="2343955" y="1043189"/>
            <a:ext cx="7984902" cy="5125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8406" y="61561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Futura-CondensedExtraBold"/>
              </a:rPr>
              <a:t>Figure 08: </a:t>
            </a:r>
            <a:r>
              <a:rPr lang="en-US" dirty="0" smtClean="0">
                <a:latin typeface="LubalinGraph-Book"/>
              </a:rPr>
              <a:t>A </a:t>
            </a:r>
            <a:r>
              <a:rPr lang="en-US" dirty="0">
                <a:latin typeface="LubalinGraph-Book"/>
              </a:rPr>
              <a:t>BPR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91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187" y="553791"/>
            <a:ext cx="8481813" cy="150360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Software Reengineering Process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057400"/>
            <a:ext cx="12080383" cy="4800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Reengineering takes time; it costs significant amounts of money; and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 resources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might be otherwise occupied on immediate concerns.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reasons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reengineering is not accomplished in a few months or even a few years.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Reengineering of information systems is an activity that will absorb information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resources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many years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every organization needs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pragmatic strategy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software reengineering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Reengineering is a rebuilding activity, and we can better understand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reengineering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cycle, the process can terminate after any one of these activities.</a:t>
            </a:r>
          </a:p>
        </p:txBody>
      </p:sp>
    </p:spTree>
    <p:extLst>
      <p:ext uri="{BB962C8B-B14F-4D97-AF65-F5344CB8AC3E}">
        <p14:creationId xmlns:p14="http://schemas.microsoft.com/office/powerpoint/2010/main" val="1197763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217" y="532554"/>
            <a:ext cx="9184783" cy="54927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070"/>
            <a:ext cx="12028868" cy="537693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Inventory analysis.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software organization should have an inventory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applications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inventory can be nothing more than a spreadsheet model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 information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provides a detailed description (e.g.,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age, business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criticality)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active application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note that the inventory should be revisited on a regular cycle.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status of applications (e.g., business criticality) can change as a function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priorities for reengineering will shift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50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68159"/>
            <a:ext cx="9296400" cy="4719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52" t="25491" r="49160" b="32586"/>
          <a:stretch/>
        </p:blipFill>
        <p:spPr>
          <a:xfrm>
            <a:off x="3644721" y="940157"/>
            <a:ext cx="6053071" cy="5185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2552" y="61258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Futura-CondensedExtraBold"/>
              </a:rPr>
              <a:t>Figure 09: </a:t>
            </a:r>
            <a:r>
              <a:rPr lang="en-US" dirty="0" smtClean="0">
                <a:latin typeface="LubalinGraph-Book"/>
              </a:rPr>
              <a:t>A software reengineering process </a:t>
            </a:r>
            <a:r>
              <a:rPr lang="en-US" dirty="0">
                <a:latin typeface="LubalinGraph-Book"/>
              </a:rPr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3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431" y="429522"/>
            <a:ext cx="8610600" cy="1293028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Makes Cleanroom Different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571224"/>
            <a:ext cx="11938715" cy="5164428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Cleanroom represents the first practical attempt at putting the software development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under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quality control with a well-defined strategy for continuous process improvement.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reach this goal, a cleanroom unique life cycle was defined which focused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mathematics- based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 for correct software designs and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statistics-based software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for certification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procedures are essential if high quality is to result. But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cleanroom engineering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diverges from conventional software practices by deemphasizing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would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say, eliminating) the role of unit testing and debugging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dramatically reducing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eliminating) the amount of testing performed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conventional software development, errors are accepted as a fact of life.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errors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deemed to be inevitable, each program module should be unit tested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uncover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errors) and then debugged (to remove errors).</a:t>
            </a:r>
          </a:p>
        </p:txBody>
      </p:sp>
    </p:spTree>
    <p:extLst>
      <p:ext uri="{BB962C8B-B14F-4D97-AF65-F5344CB8AC3E}">
        <p14:creationId xmlns:p14="http://schemas.microsoft.com/office/powerpoint/2010/main" val="499765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29523"/>
            <a:ext cx="8610600" cy="67806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9708"/>
            <a:ext cx="12192000" cy="53382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restructuring.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documentation is the trademark of many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legacy systems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what do we do about it? What are our options?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documentation is far too time consuming. If the system works, we’ll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have. In some cases, this is the correct approach. It is not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re-create documentation for hundreds of computer programs. If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static, is coming to the end of its useful life, and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unlikely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undergo significant change, let it be!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must be updated, but we have limited resources. We’ll use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“document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touched” approach. It may not be necessary to fully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document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application. Rather, those portions of the system that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undergoing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are fully documented. Over time, a collection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documentation will evolve.</a:t>
            </a:r>
          </a:p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is business critical and must be fully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documented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Even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intelligent approach is to pare documentation to an essential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minimum. 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these options is viable. A software organization must choose the one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for each case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43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93183"/>
            <a:ext cx="8610600" cy="103031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1" y="1468192"/>
            <a:ext cx="12076090" cy="5389808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reverse engineering has its origins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world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company disassembles a competitive hardware product in an effort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its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competitor's design and manufacturing "secrets."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secrets could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easily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understood if the competitor's design and manufacturing specifications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obtained.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these documents are proprietary and unavailable to the company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reverse engineering.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essence, successful reverse engineering derives one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more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manufacturing specifications for a product by examining actual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specimens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product. Reverse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for software is quite similar. In most cases, however, the program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reverse engineered is not a competitor's. Rather, it is the company's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 work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(often done many years earlier).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"secrets" to be understood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obscure because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specification was ever developed.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16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93916"/>
            <a:ext cx="9296400" cy="7682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09" y="1416676"/>
            <a:ext cx="11900080" cy="534473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reverse engineering for software is the process of analyzing a program in an effort to create a representation of the program at a higher level of abstraction than source code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is a process of design recovery.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tools extract data, architectural, and procedural design information from an existing program.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engineering can extract design information from source code, but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 level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completeness of the documentation, the degree to which tools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human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analyst work together, 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process are highly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 level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reverse engineering process and the tools used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it refers to the sophistication of the design information that can be extracted from source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code. Ideally, the abstraction level should be as high as possible.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reverse engineering process should be capable of deriving procedural design representations (a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low-level abstraction), program and data structure information (a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somewhat higher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abstraction), data and control flow models (a relatively high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abstraction), and entity relationship models (a high level of abstraction).</a:t>
            </a:r>
          </a:p>
        </p:txBody>
      </p:sp>
    </p:spTree>
    <p:extLst>
      <p:ext uri="{BB962C8B-B14F-4D97-AF65-F5344CB8AC3E}">
        <p14:creationId xmlns:p14="http://schemas.microsoft.com/office/powerpoint/2010/main" val="1007078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71189"/>
            <a:ext cx="8610600" cy="5621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162"/>
            <a:ext cx="12192000" cy="5492838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completeness of a reverse engineering process refers to the level of detail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at an abstraction level. In most cases, the completeness decreases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abstraction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increases.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given a source code listing, it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easy to develop a complete procedural design representation.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data flow representations may also be derived, but it is far more difficult to develop a complete set of data flow diagrams or entity-relationship models.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refers to the degree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is "integrated" with automated tools to create an effective reverse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process.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most cases, as the abstraction level increases, interactivity must increase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completeness will suffer.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directionality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reverse engineering process is one way,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extracted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source code is provided to the software engineer who can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during any maintenance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07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58311"/>
            <a:ext cx="8610600" cy="53639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93949"/>
            <a:ext cx="12054625" cy="5364051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of reverse engineering is an activity called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abstractions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engineer must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old program and from the (often undocumented) source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code, extract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meaningful specification of the processing that is performed, the user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applied, and the program data structures or database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is used.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25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81038"/>
            <a:ext cx="8610600" cy="72957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94" t="24531" r="66697" b="23946"/>
          <a:stretch/>
        </p:blipFill>
        <p:spPr>
          <a:xfrm>
            <a:off x="3671552" y="876893"/>
            <a:ext cx="6004354" cy="5104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25729" y="61922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Futura-CondensedExtraBold"/>
              </a:rPr>
              <a:t>Figure 10: </a:t>
            </a:r>
            <a:r>
              <a:rPr lang="en-US" dirty="0" smtClean="0">
                <a:latin typeface="LubalinGraph-Book"/>
              </a:rPr>
              <a:t>The reverse engineering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38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32554"/>
            <a:ext cx="8610600" cy="87124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engineering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519707"/>
            <a:ext cx="11944081" cy="533829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ideal world, applications would be rebuilt using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“reengineering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engine.”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program would be fed into the engine,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analyzed, restructured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then regenerated in a form that exhibited the best aspects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software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short term, it is unlikely that such an “engine” will appear,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CASE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vendors have introduced tools that provide a limited subset of these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addresses specific application domains (e.g., applications that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using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specific database system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important, these reengineering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increasingly more sophisticated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engineering, also called renovation or reclamation [CHI90], not only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recovers design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from existing software, but uses this information to alter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reconstitute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existing system in an effort to improve its overall quality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cases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reengineered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implements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the existing system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also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adds new functions and/or improves overall performance.</a:t>
            </a:r>
          </a:p>
        </p:txBody>
      </p:sp>
    </p:spTree>
    <p:extLst>
      <p:ext uri="{BB962C8B-B14F-4D97-AF65-F5344CB8AC3E}">
        <p14:creationId xmlns:p14="http://schemas.microsoft.com/office/powerpoint/2010/main" val="1585341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16643"/>
            <a:ext cx="8610600" cy="6780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455314"/>
            <a:ext cx="11925836" cy="5280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engineering, also called renovation or reclamation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only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recovers design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from existing software, but uses this information to alter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reconstitute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existing system in an effort to improve its overall quality.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most cases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reengineered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implements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of the existing system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also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adds new functions and/or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17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454" y="283335"/>
            <a:ext cx="7774546" cy="94015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COMPUTER-AIDED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481070"/>
            <a:ext cx="12101848" cy="5280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CASE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workshop for any craftsperson—a mechanic, a carpenter, or a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engineer—has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primary characteristics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collection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useful tools that will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step of building a product,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layout that enables tools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found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quickly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efficiently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skilled artisan who understands how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tools in an effective manner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now recognize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need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and varied tools along with an organized and efficient workshop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the tools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workshop for software engineering has been called an integrated project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environment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tools that fill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collectively called computer-aided software engineering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provides the software engineer with the ability to automate manual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and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engineering insight.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computer-aided engineering 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tools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used by engineers in other disciplines, CASE tools help to ensure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quality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designed in before the product is built.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90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05306"/>
            <a:ext cx="8610600" cy="64394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BLOCKS FOR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5" y="1390918"/>
            <a:ext cx="11900079" cy="5357612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aided software engineering can be as simple as a single tool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software engineering activity or as complex as a complete "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environment“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encompasses tools, a database, people, hardware, a network, operating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standards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myriad other components.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blocks for CASE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illustrated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 forms a foundation for the next, with tools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sitting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 of the heap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interesting to note that the foundation for effective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environments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relatively little to do with software engineering tools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themselves.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architecture, composed of the hardware platform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support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networking software, database management, and object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services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lays the ground work for CASE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portability services provides a bridge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CASE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and their integration framework and the environment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65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455281"/>
            <a:ext cx="8610600" cy="948516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506828"/>
            <a:ext cx="11938716" cy="5351172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Cleanroom software engineering complies with the operational analysis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method called box structure specification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“box” encapsulates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some aspect of the system) at some level of detail. Through a process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stepwise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refinement, boxes are refined into a hierarchy where each box has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referential transparency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“the information content of each box specification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its refinement, without depending on the implementation of any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box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enables the analyst to partition a system hierarchically,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representation at the top to implementation-specific detail at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bottom.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boxes are used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93917"/>
            <a:ext cx="9296400" cy="4719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1390919"/>
            <a:ext cx="11938716" cy="5344734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is a collection of specialized programs that enables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CASE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to communicate with one another, to create a project database,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exhibit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look and feel to the end-user (the software engineer).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Portability services allow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tools and their integration framework to migrate across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hardware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platforms and operating systems without significant adaptive maintenance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fact, some CASE tools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 "point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solutions." That is, a tool is used to assist in a particular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activity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analysis modeling) but does not directly communicate with other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tools,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tied into a project database, is not part of an integrated CASE environment (ICASE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situation is not ideal, a CASE tool can be used quite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effectively, even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a point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Single-source integration occurs when a single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tools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vendor integrates a number of different tools and sells them as a package.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42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2554"/>
            <a:ext cx="9296400" cy="48487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493949"/>
            <a:ext cx="11912958" cy="5364051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this approach is quite effective, the closed architecture of most single-source environments precludes easy addition of tools from other vendors.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high end of the integration spectrum is the integrated project support environment (IPSE).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9437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217" y="545432"/>
            <a:ext cx="9184783" cy="40760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73" t="16208" r="56816" b="49548"/>
          <a:stretch/>
        </p:blipFill>
        <p:spPr>
          <a:xfrm>
            <a:off x="3167270" y="1056067"/>
            <a:ext cx="6337338" cy="5215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1493" y="60873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Futura-CondensedExtraBold"/>
              </a:rPr>
              <a:t>Figure 11:</a:t>
            </a:r>
            <a:r>
              <a:rPr lang="en-US" dirty="0" smtClean="0">
                <a:latin typeface="LubalinGraph-Book"/>
              </a:rPr>
              <a:t>CASE building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65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28034"/>
            <a:ext cx="9296400" cy="42500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94" t="52052" r="48620" b="10825"/>
          <a:stretch/>
        </p:blipFill>
        <p:spPr>
          <a:xfrm>
            <a:off x="3048000" y="953037"/>
            <a:ext cx="7688686" cy="55198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4343" y="64728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Futura-CondensedExtraBold"/>
              </a:rPr>
              <a:t>Figure 12: </a:t>
            </a:r>
            <a:r>
              <a:rPr lang="en-US" dirty="0" smtClean="0">
                <a:latin typeface="LubalinGraph-Book"/>
              </a:rPr>
              <a:t>Integration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2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32553"/>
            <a:ext cx="8610600" cy="76821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TAXONOMY OF CASE TOOLS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596980"/>
            <a:ext cx="12076090" cy="526102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of risks are inherent whenever we attempt to categorize CASE tools.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subtle implication that to create an effective CASE environment, one must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tools—this is simply not true.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Confusion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antagonism)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by placing a specific tool within one category when others might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believe 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belongs in another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tools can be classified by function, by their role as instruments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people, by their use in the various steps of the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process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the environment architecture (hardware and software) that supports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them,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by their origin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cost.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taxonomy presented here uses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primary criterion.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28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338" y="532553"/>
            <a:ext cx="9197662" cy="58790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918"/>
            <a:ext cx="12192000" cy="5370490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process engineering tools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modeling and management tools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planning tools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analysis tools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tracing tools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 and management tools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tools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software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management tools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897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338" y="519674"/>
            <a:ext cx="9197662" cy="25305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532586"/>
            <a:ext cx="11951594" cy="52159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configuration management tools.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design tools.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design and development tools.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Prototyping tools.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tools.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development tools.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and testing tools.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681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58311"/>
            <a:ext cx="8610600" cy="61366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52" t="36691" r="45202" b="24265"/>
          <a:stretch/>
        </p:blipFill>
        <p:spPr>
          <a:xfrm>
            <a:off x="2279561" y="1326524"/>
            <a:ext cx="8628845" cy="43076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5487" y="6172095"/>
            <a:ext cx="3973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Futura-CondensedExtraBold"/>
              </a:rPr>
              <a:t>Figure02: </a:t>
            </a:r>
            <a:r>
              <a:rPr lang="en-US" dirty="0" smtClean="0">
                <a:latin typeface="LubalinGraph-Book"/>
              </a:rPr>
              <a:t>Box structure refinement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3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732" y="489397"/>
            <a:ext cx="2073499" cy="57954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2434"/>
            <a:ext cx="11990231" cy="5415566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box.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 box specifies the behavior of a system or a part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system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system (or part) responds to specific stimuli (events)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transition rules that map the stimulus into a response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/>
          <a:srcRect l="18812" t="74154" r="60304" b="10183"/>
          <a:stretch/>
        </p:blipFill>
        <p:spPr>
          <a:xfrm>
            <a:off x="4797379" y="2203897"/>
            <a:ext cx="6156102" cy="42017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50039" y="6249084"/>
            <a:ext cx="4082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LubalinGraph-Book"/>
              </a:rPr>
              <a:t>Figure 03:</a:t>
            </a:r>
            <a:r>
              <a:rPr lang="en-US" dirty="0" smtClean="0">
                <a:latin typeface="LubalinGraph-Book"/>
              </a:rPr>
              <a:t>A</a:t>
            </a:r>
            <a:r>
              <a:rPr lang="en-US" b="1" dirty="0" smtClean="0">
                <a:latin typeface="LubalinGraph-Book"/>
              </a:rPr>
              <a:t> </a:t>
            </a:r>
            <a:r>
              <a:rPr lang="en-US" dirty="0" smtClean="0">
                <a:latin typeface="LubalinGraph-Book"/>
              </a:rPr>
              <a:t>black-box 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3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428" y="545432"/>
            <a:ext cx="3598572" cy="57503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48496"/>
            <a:ext cx="12067504" cy="5209504"/>
          </a:xfrm>
        </p:spPr>
        <p:txBody>
          <a:bodyPr/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box.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box encapsulates state data and services (operations) in a manner that is analogous to objects.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specification view, inputs to the state box (stimuli) and outputs (responses) are represented.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box also represents the “stimulus history” of the black box; that is, the data encapsulated in the state box that must be retained between the transitions implied.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7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58311"/>
            <a:ext cx="8610600" cy="45912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728" t="24805" r="59099" b="45508"/>
          <a:stretch/>
        </p:blipFill>
        <p:spPr>
          <a:xfrm>
            <a:off x="2562895" y="1133339"/>
            <a:ext cx="9775066" cy="5027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6946" y="60925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Futura-CondensedExtraBold"/>
              </a:rPr>
              <a:t>Figure04: </a:t>
            </a:r>
            <a:r>
              <a:rPr lang="en-US" dirty="0" smtClean="0">
                <a:latin typeface="LubalinGraph-Book"/>
              </a:rPr>
              <a:t>A </a:t>
            </a:r>
            <a:r>
              <a:rPr lang="en-US" dirty="0">
                <a:latin typeface="LubalinGraph-Book"/>
              </a:rPr>
              <a:t>state </a:t>
            </a:r>
            <a:r>
              <a:rPr lang="en-US" dirty="0" smtClean="0">
                <a:latin typeface="LubalinGraph-Book"/>
              </a:rPr>
              <a:t>box 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2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571190"/>
            <a:ext cx="8610600" cy="53639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455314"/>
            <a:ext cx="11938715" cy="5280338"/>
          </a:xfrm>
        </p:spPr>
        <p:txBody>
          <a:bodyPr/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transition functions that are implied by the state box are defined in the clear box. Stated simply, a clear box contains the procedural design for the state box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/>
          <a:srcRect l="20252" t="21986" r="63704" b="49229"/>
          <a:stretch/>
        </p:blipFill>
        <p:spPr>
          <a:xfrm>
            <a:off x="4340180" y="2392858"/>
            <a:ext cx="6568226" cy="3973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6315" y="6366320"/>
            <a:ext cx="6915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Futura-CondensedExtraBold"/>
              </a:rPr>
              <a:t>                  Figure 05: </a:t>
            </a:r>
            <a:r>
              <a:rPr lang="en-US" dirty="0" smtClean="0">
                <a:latin typeface="LubalinGraph-Book"/>
              </a:rPr>
              <a:t>A clear-box specification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645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427</TotalTime>
  <Words>4383</Words>
  <Application>Microsoft Office PowerPoint</Application>
  <PresentationFormat>Widescreen</PresentationFormat>
  <Paragraphs>251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Century Gothic</vt:lpstr>
      <vt:lpstr>Futura-CondensedExtraBold</vt:lpstr>
      <vt:lpstr>LubalinGraph-Book</vt:lpstr>
      <vt:lpstr>Times New Roman</vt:lpstr>
      <vt:lpstr>Wingdings</vt:lpstr>
      <vt:lpstr>Vapor Trail</vt:lpstr>
      <vt:lpstr>CLEANROOM SOFTWARE ENGINEERING</vt:lpstr>
      <vt:lpstr>Conti…</vt:lpstr>
      <vt:lpstr>What Makes Cleanroom Different</vt:lpstr>
      <vt:lpstr>FUNCTIONAL SPECIFICATION</vt:lpstr>
      <vt:lpstr>Conti…</vt:lpstr>
      <vt:lpstr>Conti…</vt:lpstr>
      <vt:lpstr>Conti…</vt:lpstr>
      <vt:lpstr>Conti…</vt:lpstr>
      <vt:lpstr>Conti…</vt:lpstr>
      <vt:lpstr>CLEANROOM TESTING</vt:lpstr>
      <vt:lpstr>Conti…</vt:lpstr>
      <vt:lpstr>Conti…</vt:lpstr>
      <vt:lpstr>WEB ENGINEERING</vt:lpstr>
      <vt:lpstr>Conti…</vt:lpstr>
      <vt:lpstr>Conti…</vt:lpstr>
      <vt:lpstr>Conti…</vt:lpstr>
      <vt:lpstr>Conti…</vt:lpstr>
      <vt:lpstr>A FRAMEWORK FOR WEBE</vt:lpstr>
      <vt:lpstr>Conti…</vt:lpstr>
      <vt:lpstr>Conti…</vt:lpstr>
      <vt:lpstr>REENGINEERING</vt:lpstr>
      <vt:lpstr>Conti…</vt:lpstr>
      <vt:lpstr>Principles of Business Process Reengineering</vt:lpstr>
      <vt:lpstr>A BPR Model</vt:lpstr>
      <vt:lpstr>Conti…</vt:lpstr>
      <vt:lpstr>Conti…</vt:lpstr>
      <vt:lpstr>A Software Reengineering Process Model</vt:lpstr>
      <vt:lpstr>Conti…</vt:lpstr>
      <vt:lpstr>Conti…</vt:lpstr>
      <vt:lpstr>Conti…</vt:lpstr>
      <vt:lpstr>Reverse engineering</vt:lpstr>
      <vt:lpstr>Conti…</vt:lpstr>
      <vt:lpstr>Conti…</vt:lpstr>
      <vt:lpstr>Conti…</vt:lpstr>
      <vt:lpstr>Conti…</vt:lpstr>
      <vt:lpstr>Forward engineering</vt:lpstr>
      <vt:lpstr>Conti…</vt:lpstr>
      <vt:lpstr>COMPUTER-AIDED SOFTWARE ENGINEERING</vt:lpstr>
      <vt:lpstr>BUILDING BLOCKS FOR CASE</vt:lpstr>
      <vt:lpstr>Conti…</vt:lpstr>
      <vt:lpstr>Conti…</vt:lpstr>
      <vt:lpstr>Conti…</vt:lpstr>
      <vt:lpstr>Conti…</vt:lpstr>
      <vt:lpstr>A TAXONOMY OF CASE TOOLS</vt:lpstr>
      <vt:lpstr>Conti…</vt:lpstr>
      <vt:lpstr>Conti…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77</cp:revision>
  <dcterms:created xsi:type="dcterms:W3CDTF">2017-03-31T16:48:22Z</dcterms:created>
  <dcterms:modified xsi:type="dcterms:W3CDTF">2017-04-07T06:19:22Z</dcterms:modified>
</cp:coreProperties>
</file>