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8" r:id="rId12"/>
    <p:sldId id="270" r:id="rId13"/>
    <p:sldId id="269" r:id="rId14"/>
    <p:sldId id="266" r:id="rId15"/>
    <p:sldId id="271" r:id="rId16"/>
    <p:sldId id="272" r:id="rId17"/>
    <p:sldId id="267" r:id="rId18"/>
    <p:sldId id="273" r:id="rId19"/>
    <p:sldId id="274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1446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F0237-B484-408B-9004-351E00F94F34}" type="datetimeFigureOut">
              <a:rPr lang="en-US" smtClean="0"/>
              <a:t>9/4/2018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BAAEE3-ADCE-42CC-A9FE-F62756A6E57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F0237-B484-408B-9004-351E00F94F34}" type="datetimeFigureOut">
              <a:rPr lang="en-US" smtClean="0"/>
              <a:t>9/4/2018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BAAEE3-ADCE-42CC-A9FE-F62756A6E57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F0237-B484-408B-9004-351E00F94F34}" type="datetimeFigureOut">
              <a:rPr lang="en-US" smtClean="0"/>
              <a:t>9/4/2018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BAAEE3-ADCE-42CC-A9FE-F62756A6E571}" type="slidenum">
              <a:rPr lang="en-US" smtClean="0"/>
              <a:t>‹#›</a:t>
            </a:fld>
            <a:endParaRPr lang="en-U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F0237-B484-408B-9004-351E00F94F34}" type="datetimeFigureOut">
              <a:rPr lang="en-US" smtClean="0"/>
              <a:t>9/4/2018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BAAEE3-ADCE-42CC-A9FE-F62756A6E571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F0237-B484-408B-9004-351E00F94F34}" type="datetimeFigureOut">
              <a:rPr lang="en-US" smtClean="0"/>
              <a:t>9/4/2018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BAAEE3-ADCE-42CC-A9FE-F62756A6E57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F0237-B484-408B-9004-351E00F94F34}" type="datetimeFigureOut">
              <a:rPr lang="en-US" smtClean="0"/>
              <a:t>9/4/2018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BAAEE3-ADCE-42CC-A9FE-F62756A6E571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F0237-B484-408B-9004-351E00F94F34}" type="datetimeFigureOut">
              <a:rPr lang="en-US" smtClean="0"/>
              <a:t>9/4/2018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BAAEE3-ADCE-42CC-A9FE-F62756A6E57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F0237-B484-408B-9004-351E00F94F34}" type="datetimeFigureOut">
              <a:rPr lang="en-US" smtClean="0"/>
              <a:t>9/4/2018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BAAEE3-ADCE-42CC-A9FE-F62756A6E57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F0237-B484-408B-9004-351E00F94F34}" type="datetimeFigureOut">
              <a:rPr lang="en-US" smtClean="0"/>
              <a:t>9/4/2018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BAAEE3-ADCE-42CC-A9FE-F62756A6E57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F0237-B484-408B-9004-351E00F94F34}" type="datetimeFigureOut">
              <a:rPr lang="en-US" smtClean="0"/>
              <a:t>9/4/2018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BAAEE3-ADCE-42CC-A9FE-F62756A6E571}" type="slidenum">
              <a:rPr lang="en-US" smtClean="0"/>
              <a:t>‹#›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F0237-B484-408B-9004-351E00F94F34}" type="datetimeFigureOut">
              <a:rPr lang="en-US" smtClean="0"/>
              <a:t>9/4/2018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BAAEE3-ADCE-42CC-A9FE-F62756A6E571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05CF0237-B484-408B-9004-351E00F94F34}" type="datetimeFigureOut">
              <a:rPr lang="en-US" smtClean="0"/>
              <a:t>9/4/2018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32BAAEE3-ADCE-42CC-A9FE-F62756A6E571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Performance Planning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419599"/>
            <a:ext cx="6400800" cy="609601"/>
          </a:xfrm>
        </p:spPr>
        <p:txBody>
          <a:bodyPr/>
          <a:lstStyle/>
          <a:p>
            <a:r>
              <a:rPr lang="en-US" dirty="0"/>
              <a:t>Dr. </a:t>
            </a:r>
            <a:r>
              <a:rPr lang="en-US" dirty="0" err="1"/>
              <a:t>Sonali</a:t>
            </a:r>
            <a:r>
              <a:rPr lang="en-US" dirty="0"/>
              <a:t> </a:t>
            </a:r>
            <a:r>
              <a:rPr lang="en-US" dirty="0" err="1"/>
              <a:t>Ksrisagar</a:t>
            </a:r>
            <a:r>
              <a:rPr lang="en-US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45109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Are those qualities or features of a job or the activities that take place at a work site that are conducive to measurement.</a:t>
            </a:r>
          </a:p>
          <a:p>
            <a:r>
              <a:rPr lang="en-US" dirty="0" smtClean="0"/>
              <a:t>The identification of relevant performance dimensions follows the description of job responsibilities and duties. </a:t>
            </a:r>
          </a:p>
          <a:p>
            <a:r>
              <a:rPr lang="en-US" dirty="0" smtClean="0"/>
              <a:t>Integrates the established requirements of the job with the specific knowledge, skills, efforts and desires of the incumbent &amp; the demand placed on the job through changes in the environmental condition. 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Performance dimensions</a:t>
            </a:r>
          </a:p>
        </p:txBody>
      </p:sp>
    </p:spTree>
    <p:extLst>
      <p:ext uri="{BB962C8B-B14F-4D97-AF65-F5344CB8AC3E}">
        <p14:creationId xmlns:p14="http://schemas.microsoft.com/office/powerpoint/2010/main" val="36107126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Responsibility and duty based(shift from what is to be done to how it is to be done).</a:t>
            </a:r>
          </a:p>
          <a:p>
            <a:r>
              <a:rPr lang="en-US" dirty="0" smtClean="0"/>
              <a:t>Behavior-based (sets of relative behavior or distinctive features necessary for performance) essential behaviors of the job .</a:t>
            </a:r>
          </a:p>
          <a:p>
            <a:r>
              <a:rPr lang="en-US" dirty="0" smtClean="0"/>
              <a:t>Trait.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Performance </a:t>
            </a:r>
            <a:r>
              <a:rPr lang="en-US" dirty="0" smtClean="0"/>
              <a:t>dimensions-forms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21841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Trait (personal qualities) ( those characteristics that are firmly anchored in human behavior that manifest themselves on the job and influence performance)</a:t>
            </a:r>
          </a:p>
          <a:p>
            <a:r>
              <a:rPr lang="en-US" dirty="0" smtClean="0"/>
              <a:t>Commonly used traits are- acceptance of: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Responsibility, Adaptability, Appearance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Application of duty, Attendance, attitude, conduct,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Cooperation, courtesy, dependability, effort, honesty, initiative, integrity, 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Intelligence, leadership , judgment, loyalty, personality, sincerity,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Resourcefulness.</a:t>
            </a:r>
          </a:p>
          <a:p>
            <a:pPr marL="457200" indent="-457200">
              <a:buFont typeface="+mj-lt"/>
              <a:buAutoNum type="arabicPeriod"/>
            </a:pPr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Trait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57911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Proficiency in-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Handling administrative detail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Supervising personnel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Planning &amp; directing action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Technical job knowledge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Acceptance of org. responsibilities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Acceptance of </a:t>
            </a:r>
            <a:r>
              <a:rPr lang="en-US" smtClean="0"/>
              <a:t>personal responsibility</a:t>
            </a:r>
            <a:endParaRPr lang="en-US" dirty="0" smtClean="0"/>
          </a:p>
          <a:p>
            <a:pPr marL="457200" indent="-457200">
              <a:buFont typeface="+mj-lt"/>
              <a:buAutoNum type="arabicPeriod"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6 Performance dimensions by John C. Flanagan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4655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Provides both the rater and the ratee with a basis for describing work related progress in a manner that is mutually understandable.</a:t>
            </a:r>
          </a:p>
          <a:p>
            <a:r>
              <a:rPr lang="en-US" dirty="0" smtClean="0"/>
              <a:t>Provide a degree of uniformity in the non-uniform world.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Performance </a:t>
            </a:r>
            <a:r>
              <a:rPr lang="en-US" dirty="0" smtClean="0"/>
              <a:t>standards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29555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Should 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enable the user to differentiate between acceptable  &amp; un acceptable results.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Some challenge to the employees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Realistic &amp; attainable 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Conditions statement that will exist and will assist in measuring a job responsibility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Relate to time frame for accomplishment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Observable performance against the req. of stds.</a:t>
            </a:r>
          </a:p>
          <a:p>
            <a:pPr marL="457200" indent="-457200">
              <a:buFont typeface="+mj-lt"/>
              <a:buAutoNum type="arabicPeriod"/>
            </a:pPr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Performance </a:t>
            </a:r>
            <a:r>
              <a:rPr lang="en-US" dirty="0" smtClean="0"/>
              <a:t>standards- characteristics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0811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Set in consultation of the ratee</a:t>
            </a:r>
          </a:p>
          <a:p>
            <a:r>
              <a:rPr lang="en-US" dirty="0" smtClean="0"/>
              <a:t>Consider fair &amp; attainable </a:t>
            </a:r>
          </a:p>
          <a:p>
            <a:r>
              <a:rPr lang="en-US" dirty="0" smtClean="0"/>
              <a:t>Specific as possible where statistical info is obtainable.</a:t>
            </a:r>
          </a:p>
          <a:p>
            <a:r>
              <a:rPr lang="en-US" dirty="0" smtClean="0"/>
              <a:t>When results are intangible effort to be made to arrive at clear statement as possible.</a:t>
            </a:r>
          </a:p>
          <a:p>
            <a:r>
              <a:rPr lang="en-US" dirty="0" smtClean="0"/>
              <a:t>If lack of clear-cut authority and responsibility on part of any individual is discovered, confusion shld be cleared.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Satandard</a:t>
            </a:r>
            <a:r>
              <a:rPr lang="en-US" dirty="0" smtClean="0"/>
              <a:t> setting guidelines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29187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Serve as a benchmarks or reference points against which the performance on a measure can be compare.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Performance </a:t>
            </a:r>
            <a:r>
              <a:rPr lang="en-US" dirty="0" smtClean="0"/>
              <a:t>goals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32892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Challenging ( improvement of current level of perf)</a:t>
            </a:r>
          </a:p>
          <a:p>
            <a:r>
              <a:rPr lang="en-US" dirty="0" smtClean="0"/>
              <a:t>Not only be demanding but attainable (too difficult or easy lose motivational value)</a:t>
            </a:r>
          </a:p>
          <a:p>
            <a:r>
              <a:rPr lang="en-US" dirty="0" smtClean="0"/>
              <a:t>Employee participation (greater acceptance)</a:t>
            </a:r>
          </a:p>
          <a:p>
            <a:r>
              <a:rPr lang="en-US" dirty="0" smtClean="0"/>
              <a:t>Multiple goals for each measure to establish a range.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Performance </a:t>
            </a:r>
            <a:r>
              <a:rPr lang="en-US" dirty="0" smtClean="0"/>
              <a:t>goals- requirements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95184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dirty="0" smtClean="0"/>
              <a:t>Long term goal (1 or 2 yrs.) – can be dictated by mgmt. without regard to past performance.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Short term goal (3 months -1 yr.)- at the end reevaluated based upon performance.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Minimum or standard (like Short </a:t>
            </a:r>
            <a:r>
              <a:rPr lang="en-US" dirty="0"/>
              <a:t>term </a:t>
            </a:r>
            <a:r>
              <a:rPr lang="en-US" dirty="0" smtClean="0"/>
              <a:t>goal)- mini’s. or std’s. are set for a ltd period but for a longer duration(1 or 2 yrs) </a:t>
            </a:r>
          </a:p>
          <a:p>
            <a:r>
              <a:rPr lang="en-US" dirty="0" smtClean="0"/>
              <a:t>At the end, reviewed based upon performance with the expectation that they will be raised. 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Multiple </a:t>
            </a:r>
            <a:r>
              <a:rPr lang="en-US" dirty="0" smtClean="0"/>
              <a:t>goals require setting 3 level of goals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27338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When the organization's mission and overall objectives are cleared.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Performance </a:t>
            </a:r>
            <a:r>
              <a:rPr lang="en-US" dirty="0" smtClean="0"/>
              <a:t>Planning begins………..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59809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Two tasks-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Establishing measurable objectives for the result</a:t>
            </a:r>
          </a:p>
          <a:p>
            <a:pPr marL="0" indent="0">
              <a:buNone/>
            </a:pPr>
            <a:r>
              <a:rPr lang="en-US" dirty="0" smtClean="0"/>
              <a:t>Or the outcomes that the individual will produce.</a:t>
            </a:r>
          </a:p>
          <a:p>
            <a:pPr marL="0" indent="0">
              <a:buNone/>
            </a:pPr>
            <a:r>
              <a:rPr lang="en-US" dirty="0" smtClean="0"/>
              <a:t>The what of the job.</a:t>
            </a:r>
          </a:p>
          <a:p>
            <a:pPr marL="457200" indent="-457200">
              <a:buFont typeface="+mj-lt"/>
              <a:buAutoNum type="arabicPeriod" startAt="2"/>
            </a:pPr>
            <a:r>
              <a:rPr lang="en-US" dirty="0" smtClean="0"/>
              <a:t>Analyzing the way in which the individual will go about achieving those results.</a:t>
            </a:r>
          </a:p>
          <a:p>
            <a:pPr marL="0" indent="0">
              <a:buNone/>
            </a:pPr>
            <a:r>
              <a:rPr lang="en-US" dirty="0" smtClean="0"/>
              <a:t>Or attaining the goals.</a:t>
            </a:r>
          </a:p>
          <a:p>
            <a:pPr marL="0" indent="0">
              <a:buNone/>
            </a:pPr>
            <a:r>
              <a:rPr lang="en-US" dirty="0" smtClean="0"/>
              <a:t>The how of the job.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Performance </a:t>
            </a:r>
            <a:r>
              <a:rPr lang="en-US" dirty="0" smtClean="0"/>
              <a:t>Planning involves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69583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Key performance Areas</a:t>
            </a:r>
          </a:p>
          <a:p>
            <a:r>
              <a:rPr lang="en-US" dirty="0" smtClean="0"/>
              <a:t>Performance Expectations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Components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62743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Are the key or critical functions of a job or role.</a:t>
            </a:r>
          </a:p>
          <a:p>
            <a:r>
              <a:rPr lang="en-US" dirty="0" smtClean="0"/>
              <a:t>The job areas and the job activities where the employee would like to put most of his efforts, </a:t>
            </a:r>
          </a:p>
          <a:p>
            <a:r>
              <a:rPr lang="en-US" dirty="0" smtClean="0"/>
              <a:t>Do better than before,</a:t>
            </a:r>
          </a:p>
          <a:p>
            <a:r>
              <a:rPr lang="en-US" dirty="0" smtClean="0"/>
              <a:t>And make its impact.</a:t>
            </a:r>
          </a:p>
          <a:p>
            <a:r>
              <a:rPr lang="en-US" dirty="0"/>
              <a:t>Each job role makes its distinct contribution to the achievement of the org. goals.</a:t>
            </a:r>
          </a:p>
          <a:p>
            <a:r>
              <a:rPr lang="en-US" dirty="0"/>
              <a:t>The main functions which represents these distinct contributions are KPA.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Key performance Areas</a:t>
            </a:r>
          </a:p>
        </p:txBody>
      </p:sp>
    </p:spTree>
    <p:extLst>
      <p:ext uri="{BB962C8B-B14F-4D97-AF65-F5344CB8AC3E}">
        <p14:creationId xmlns:p14="http://schemas.microsoft.com/office/powerpoint/2010/main" val="30790662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Performance Planning is based upon different expectations of the appraiser &amp; the </a:t>
            </a:r>
            <a:r>
              <a:rPr lang="en-US" dirty="0" err="1" smtClean="0"/>
              <a:t>appraisee</a:t>
            </a:r>
            <a:r>
              <a:rPr lang="en-US" dirty="0" smtClean="0"/>
              <a:t>.</a:t>
            </a:r>
          </a:p>
          <a:p>
            <a:r>
              <a:rPr lang="en-US" dirty="0" smtClean="0"/>
              <a:t>Carrying out expectations and fulfilling  them boils down to set of simple, step-by-step sequences of activities.</a:t>
            </a:r>
          </a:p>
          <a:p>
            <a:r>
              <a:rPr lang="en-US" dirty="0" smtClean="0"/>
              <a:t>As expectations become more complicated, the sequence of activities become more complex and stretches out over longer &amp; longer period of time.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Performance Expectations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3443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What do my staff expect from my </a:t>
            </a:r>
            <a:r>
              <a:rPr lang="en-US" dirty="0" err="1" smtClean="0"/>
              <a:t>organisation</a:t>
            </a:r>
            <a:r>
              <a:rPr lang="en-US" dirty="0" smtClean="0"/>
              <a:t> ?</a:t>
            </a:r>
          </a:p>
          <a:p>
            <a:r>
              <a:rPr lang="en-US" dirty="0" smtClean="0"/>
              <a:t>Do I meet these expectations ?</a:t>
            </a:r>
          </a:p>
          <a:p>
            <a:r>
              <a:rPr lang="en-US" dirty="0" smtClean="0"/>
              <a:t>What do I expect from my staff ?</a:t>
            </a:r>
          </a:p>
          <a:p>
            <a:r>
              <a:rPr lang="en-US" dirty="0" smtClean="0"/>
              <a:t>Do they meet my expectation ?</a:t>
            </a:r>
          </a:p>
          <a:p>
            <a:r>
              <a:rPr lang="en-US" dirty="0" smtClean="0"/>
              <a:t>Are there any gaps ?</a:t>
            </a:r>
          </a:p>
          <a:p>
            <a:r>
              <a:rPr lang="en-US" dirty="0" smtClean="0"/>
              <a:t>What are these gaps ?</a:t>
            </a:r>
          </a:p>
          <a:p>
            <a:r>
              <a:rPr lang="en-US" dirty="0" smtClean="0"/>
              <a:t>How can we close these gaps ?</a:t>
            </a:r>
          </a:p>
          <a:p>
            <a:r>
              <a:rPr lang="en-US" dirty="0" smtClean="0"/>
              <a:t>Who should do what ?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Supervisor’s/Managers </a:t>
            </a:r>
            <a:r>
              <a:rPr lang="en-US" dirty="0" err="1" smtClean="0"/>
              <a:t>perspecive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9814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 smtClean="0"/>
              <a:t>Identify job performance activities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Developing a final list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Determining priorities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Developing performance expectations.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Setting goals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Setting checkpoints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Process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576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Performance dimensions</a:t>
            </a:r>
          </a:p>
          <a:p>
            <a:r>
              <a:rPr lang="en-US" dirty="0" smtClean="0"/>
              <a:t>Performance standards</a:t>
            </a:r>
          </a:p>
          <a:p>
            <a:r>
              <a:rPr lang="en-US" dirty="0" smtClean="0"/>
              <a:t>Performance goals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 aspects in PP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24765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247</TotalTime>
  <Words>814</Words>
  <Application>Microsoft Office PowerPoint</Application>
  <PresentationFormat>On-screen Show (4:3)</PresentationFormat>
  <Paragraphs>101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2" baseType="lpstr">
      <vt:lpstr>Candara</vt:lpstr>
      <vt:lpstr>Symbol</vt:lpstr>
      <vt:lpstr>Waveform</vt:lpstr>
      <vt:lpstr>Performance Planning</vt:lpstr>
      <vt:lpstr>Performance Planning begins………..</vt:lpstr>
      <vt:lpstr>Performance Planning involves</vt:lpstr>
      <vt:lpstr>Components</vt:lpstr>
      <vt:lpstr>Key performance Areas</vt:lpstr>
      <vt:lpstr>Performance Expectations </vt:lpstr>
      <vt:lpstr>Supervisor’s/Managers perspecive</vt:lpstr>
      <vt:lpstr>Process</vt:lpstr>
      <vt:lpstr>Imp aspects in PP</vt:lpstr>
      <vt:lpstr>Performance dimensions</vt:lpstr>
      <vt:lpstr>Performance dimensions-forms</vt:lpstr>
      <vt:lpstr>Trait.</vt:lpstr>
      <vt:lpstr>6 Performance dimensions by John C. Flanagan</vt:lpstr>
      <vt:lpstr>Performance standards</vt:lpstr>
      <vt:lpstr>Performance standards- characteristics</vt:lpstr>
      <vt:lpstr>Satandard setting guidelines</vt:lpstr>
      <vt:lpstr>Performance goals</vt:lpstr>
      <vt:lpstr>Performance goals- requirements</vt:lpstr>
      <vt:lpstr>Multiple goals require setting 3 level of goals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Performance Planning</dc:title>
  <dc:creator>Sonali R. kshirsagar</dc:creator>
  <cp:lastModifiedBy>Windows User</cp:lastModifiedBy>
  <cp:revision>50</cp:revision>
  <dcterms:created xsi:type="dcterms:W3CDTF">2012-02-25T06:13:23Z</dcterms:created>
  <dcterms:modified xsi:type="dcterms:W3CDTF">2018-09-04T12:12:56Z</dcterms:modified>
</cp:coreProperties>
</file>