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2" r:id="rId15"/>
    <p:sldId id="273" r:id="rId16"/>
    <p:sldId id="271" r:id="rId17"/>
    <p:sldId id="268" r:id="rId18"/>
    <p:sldId id="269"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49D6A7C-C90E-416C-9966-7BCD67749ECA}" type="datetimeFigureOut">
              <a:rPr lang="en-US" smtClean="0"/>
              <a:pPr/>
              <a:t>9/4/2018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FBA0BAF-BEDD-44A2-9CD5-ABA83A595A2A}"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9D6A7C-C90E-416C-9966-7BCD67749ECA}" type="datetimeFigureOut">
              <a:rPr lang="en-US" smtClean="0"/>
              <a:pPr/>
              <a:t>9/4/2018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BA0BAF-BEDD-44A2-9CD5-ABA83A595A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9D6A7C-C90E-416C-9966-7BCD67749ECA}" type="datetimeFigureOut">
              <a:rPr lang="en-US" smtClean="0"/>
              <a:pPr/>
              <a:t>9/4/2018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BA0BAF-BEDD-44A2-9CD5-ABA83A595A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9D6A7C-C90E-416C-9966-7BCD67749ECA}" type="datetimeFigureOut">
              <a:rPr lang="en-US" smtClean="0"/>
              <a:pPr/>
              <a:t>9/4/2018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BA0BAF-BEDD-44A2-9CD5-ABA83A595A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49D6A7C-C90E-416C-9966-7BCD67749ECA}" type="datetimeFigureOut">
              <a:rPr lang="en-US" smtClean="0"/>
              <a:pPr/>
              <a:t>9/4/2018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BA0BAF-BEDD-44A2-9CD5-ABA83A595A2A}"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9D6A7C-C90E-416C-9966-7BCD67749ECA}" type="datetimeFigureOut">
              <a:rPr lang="en-US" smtClean="0"/>
              <a:pPr/>
              <a:t>9/4/2018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BA0BAF-BEDD-44A2-9CD5-ABA83A595A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49D6A7C-C90E-416C-9966-7BCD67749ECA}" type="datetimeFigureOut">
              <a:rPr lang="en-US" smtClean="0"/>
              <a:pPr/>
              <a:t>9/4/2018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FBA0BAF-BEDD-44A2-9CD5-ABA83A595A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49D6A7C-C90E-416C-9966-7BCD67749ECA}" type="datetimeFigureOut">
              <a:rPr lang="en-US" smtClean="0"/>
              <a:pPr/>
              <a:t>9/4/2018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FBA0BAF-BEDD-44A2-9CD5-ABA83A595A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49D6A7C-C90E-416C-9966-7BCD67749ECA}" type="datetimeFigureOut">
              <a:rPr lang="en-US" smtClean="0"/>
              <a:pPr/>
              <a:t>9/4/2018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FBA0BAF-BEDD-44A2-9CD5-ABA83A595A2A}"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9D6A7C-C90E-416C-9966-7BCD67749ECA}" type="datetimeFigureOut">
              <a:rPr lang="en-US" smtClean="0"/>
              <a:pPr/>
              <a:t>9/4/2018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BA0BAF-BEDD-44A2-9CD5-ABA83A595A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49D6A7C-C90E-416C-9966-7BCD67749ECA}" type="datetimeFigureOut">
              <a:rPr lang="en-US" smtClean="0"/>
              <a:pPr/>
              <a:t>9/4/2018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BA0BAF-BEDD-44A2-9CD5-ABA83A595A2A}"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49D6A7C-C90E-416C-9966-7BCD67749ECA}" type="datetimeFigureOut">
              <a:rPr lang="en-US" smtClean="0"/>
              <a:pPr/>
              <a:t>9/4/2018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FBA0BAF-BEDD-44A2-9CD5-ABA83A595A2A}"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se.fraunhofer.de/en/competencies/architecture/challenges_architecture/well-founded_businessdecision.html" TargetMode="External"/><Relationship Id="rId2" Type="http://schemas.openxmlformats.org/officeDocument/2006/relationships/hyperlink" Target="http://www.iese.fraunhofer.de/en/competencies/architecture/services_architecture/requirements_elication.html" TargetMode="External"/><Relationship Id="rId1" Type="http://schemas.openxmlformats.org/officeDocument/2006/relationships/slideLayout" Target="../slideLayouts/slideLayout2.xml"/><Relationship Id="rId4" Type="http://schemas.openxmlformats.org/officeDocument/2006/relationships/hyperlink" Target="http://www.iese.fraunhofer.de/en/competencies/architecture/services_architecture/technology_selection_support.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UNIT-III</a:t>
            </a:r>
            <a:endParaRPr lang="en-US" dirty="0"/>
          </a:p>
        </p:txBody>
      </p:sp>
      <p:sp>
        <p:nvSpPr>
          <p:cNvPr id="3" name="Subtitle 2"/>
          <p:cNvSpPr>
            <a:spLocks noGrp="1"/>
          </p:cNvSpPr>
          <p:nvPr>
            <p:ph type="subTitle" idx="1"/>
          </p:nvPr>
        </p:nvSpPr>
        <p:spPr>
          <a:xfrm>
            <a:off x="1295400" y="5105400"/>
            <a:ext cx="7406640" cy="478464"/>
          </a:xfrm>
        </p:spPr>
        <p:txBody>
          <a:bodyPr/>
          <a:lstStyle/>
          <a:p>
            <a:r>
              <a:rPr lang="en-US" b="1" dirty="0">
                <a:solidFill>
                  <a:schemeClr val="tx1"/>
                </a:solidFill>
              </a:rPr>
              <a:t>Dr. S. S. </a:t>
            </a:r>
            <a:r>
              <a:rPr lang="en-US" b="1" dirty="0" err="1">
                <a:solidFill>
                  <a:schemeClr val="tx1"/>
                </a:solidFill>
              </a:rPr>
              <a:t>Yambal</a:t>
            </a:r>
            <a:endParaRPr lang="en-US" b="1" dirty="0">
              <a:solidFill>
                <a:schemeClr val="tx1"/>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lstStyle/>
          <a:p>
            <a:r>
              <a:rPr lang="en-US" dirty="0" smtClean="0"/>
              <a:t>Solution adequacy assessment is mainly a </a:t>
            </a:r>
            <a:r>
              <a:rPr lang="en-US" b="1" dirty="0" smtClean="0"/>
              <a:t>scenario-based evaluation approach</a:t>
            </a:r>
            <a:r>
              <a:rPr lang="en-US" dirty="0" smtClean="0"/>
              <a:t>, which can be combined with </a:t>
            </a:r>
            <a:r>
              <a:rPr lang="en-US" b="1" u="sng" dirty="0" smtClean="0"/>
              <a:t>model-based evaluations and prototyping</a:t>
            </a:r>
            <a:r>
              <a:rPr lang="en-US" dirty="0" smtClean="0"/>
              <a:t> in order to increase confidence in the results.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Approach:</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Include the relevant </a:t>
            </a:r>
            <a:r>
              <a:rPr lang="en-US" b="1" dirty="0" smtClean="0"/>
              <a:t>stakeholders</a:t>
            </a:r>
            <a:r>
              <a:rPr lang="en-US" dirty="0" smtClean="0"/>
              <a:t>.</a:t>
            </a:r>
          </a:p>
          <a:p>
            <a:r>
              <a:rPr lang="en-US" dirty="0" smtClean="0"/>
              <a:t>Accurately characterize your </a:t>
            </a:r>
            <a:r>
              <a:rPr lang="en-US" b="1" dirty="0" smtClean="0"/>
              <a:t>requirements</a:t>
            </a:r>
            <a:r>
              <a:rPr lang="en-US" dirty="0" smtClean="0"/>
              <a:t> and business goals as </a:t>
            </a:r>
            <a:r>
              <a:rPr lang="en-US" b="1" dirty="0" smtClean="0"/>
              <a:t>architecture scenarios</a:t>
            </a:r>
            <a:r>
              <a:rPr lang="en-US" dirty="0" smtClean="0"/>
              <a:t>. </a:t>
            </a:r>
            <a:br>
              <a:rPr lang="en-US" dirty="0" smtClean="0"/>
            </a:br>
            <a:endParaRPr lang="en-US" dirty="0" smtClean="0"/>
          </a:p>
          <a:p>
            <a:r>
              <a:rPr lang="en-US" dirty="0" smtClean="0"/>
              <a:t>Tailor the approach exactly to answer your concrete questions with the necessary confidence.</a:t>
            </a:r>
          </a:p>
          <a:p>
            <a:r>
              <a:rPr lang="en-US" dirty="0" smtClean="0"/>
              <a:t>Conduct </a:t>
            </a:r>
            <a:r>
              <a:rPr lang="en-US" b="1" dirty="0" smtClean="0"/>
              <a:t>workshops with architects</a:t>
            </a:r>
            <a:r>
              <a:rPr lang="en-US" dirty="0" smtClean="0"/>
              <a:t> in order to clarify how the architecture fulfills the scenarios.</a:t>
            </a:r>
          </a:p>
          <a:p>
            <a:r>
              <a:rPr lang="en-US" dirty="0" smtClean="0"/>
              <a:t>Can include an assessment of the quality of your </a:t>
            </a:r>
            <a:r>
              <a:rPr lang="en-US" b="1" dirty="0" smtClean="0"/>
              <a:t>architecture documentation</a:t>
            </a:r>
            <a:r>
              <a:rPr lang="en-US" dirty="0" smtClean="0"/>
              <a:t>.</a:t>
            </a:r>
          </a:p>
          <a:p>
            <a:r>
              <a:rPr lang="en-US" b="1" dirty="0" smtClean="0"/>
              <a:t>Integrate architecture recovery</a:t>
            </a:r>
            <a:r>
              <a:rPr lang="en-US" dirty="0" smtClean="0"/>
              <a:t> in case no adequate information about the architecture is available.</a:t>
            </a:r>
          </a:p>
          <a:p>
            <a:r>
              <a:rPr lang="en-US" b="1" dirty="0" smtClean="0"/>
              <a:t>Integrate compliance checking</a:t>
            </a:r>
            <a:r>
              <a:rPr lang="en-US" dirty="0" smtClean="0"/>
              <a:t> if it makes sense to check whether the architecture has been realized as planned.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Proposal</a:t>
            </a:r>
            <a:endParaRPr lang="en-US" dirty="0"/>
          </a:p>
        </p:txBody>
      </p:sp>
      <p:sp>
        <p:nvSpPr>
          <p:cNvPr id="3" name="Content Placeholder 2"/>
          <p:cNvSpPr>
            <a:spLocks noGrp="1"/>
          </p:cNvSpPr>
          <p:nvPr>
            <p:ph idx="1"/>
          </p:nvPr>
        </p:nvSpPr>
        <p:spPr/>
        <p:txBody>
          <a:bodyPr/>
          <a:lstStyle/>
          <a:p>
            <a:pPr>
              <a:lnSpc>
                <a:spcPct val="90000"/>
              </a:lnSpc>
            </a:pPr>
            <a:r>
              <a:rPr lang="en-US" dirty="0" smtClean="0"/>
              <a:t>A distillation of all that the system analyst has learned about users, the business, and about what is needed to improve its performance</a:t>
            </a:r>
          </a:p>
          <a:p>
            <a:pPr>
              <a:lnSpc>
                <a:spcPct val="90000"/>
              </a:lnSpc>
            </a:pPr>
            <a:r>
              <a:rPr lang="en-US" dirty="0" smtClean="0"/>
              <a:t>Systematic methods to: </a:t>
            </a:r>
          </a:p>
          <a:p>
            <a:pPr lvl="1">
              <a:lnSpc>
                <a:spcPct val="90000"/>
              </a:lnSpc>
            </a:pPr>
            <a:r>
              <a:rPr lang="en-US" dirty="0" smtClean="0"/>
              <a:t>Acquire hardware and software</a:t>
            </a:r>
          </a:p>
          <a:p>
            <a:pPr lvl="1">
              <a:lnSpc>
                <a:spcPct val="90000"/>
              </a:lnSpc>
            </a:pPr>
            <a:r>
              <a:rPr lang="en-US" dirty="0" smtClean="0"/>
              <a:t>Identify and forecast costs and benefits</a:t>
            </a:r>
          </a:p>
          <a:p>
            <a:pPr lvl="1">
              <a:lnSpc>
                <a:spcPct val="90000"/>
              </a:lnSpc>
            </a:pPr>
            <a:r>
              <a:rPr lang="en-US" dirty="0" smtClean="0"/>
              <a:t>Perform a cost-benefit analysis</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Presenting the Systems Proposal</a:t>
            </a:r>
            <a:endParaRPr lang="en-US" dirty="0"/>
          </a:p>
        </p:txBody>
      </p:sp>
      <p:sp>
        <p:nvSpPr>
          <p:cNvPr id="3" name="Content Placeholder 2"/>
          <p:cNvSpPr>
            <a:spLocks noGrp="1"/>
          </p:cNvSpPr>
          <p:nvPr>
            <p:ph idx="1"/>
          </p:nvPr>
        </p:nvSpPr>
        <p:spPr/>
        <p:txBody>
          <a:bodyPr/>
          <a:lstStyle/>
          <a:p>
            <a:r>
              <a:rPr lang="en-US" dirty="0" smtClean="0"/>
              <a:t>Understanding the audience</a:t>
            </a:r>
          </a:p>
          <a:p>
            <a:r>
              <a:rPr lang="en-US" dirty="0" smtClean="0"/>
              <a:t>Organizing the systems proposal presentation</a:t>
            </a:r>
          </a:p>
          <a:p>
            <a:r>
              <a:rPr lang="en-US" dirty="0" smtClean="0"/>
              <a:t>Principles of delivery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Systems Proposal</a:t>
            </a:r>
            <a:endParaRPr lang="en-US" dirty="0"/>
          </a:p>
        </p:txBody>
      </p:sp>
      <p:sp>
        <p:nvSpPr>
          <p:cNvPr id="3" name="Content Placeholder 2"/>
          <p:cNvSpPr>
            <a:spLocks noGrp="1"/>
          </p:cNvSpPr>
          <p:nvPr>
            <p:ph idx="1"/>
          </p:nvPr>
        </p:nvSpPr>
        <p:spPr/>
        <p:txBody>
          <a:bodyPr>
            <a:normAutofit lnSpcReduction="10000"/>
          </a:bodyPr>
          <a:lstStyle/>
          <a:p>
            <a:pPr>
              <a:lnSpc>
                <a:spcPct val="80000"/>
              </a:lnSpc>
            </a:pPr>
            <a:r>
              <a:rPr lang="en-US" dirty="0" smtClean="0"/>
              <a:t>Cover letter</a:t>
            </a:r>
          </a:p>
          <a:p>
            <a:pPr>
              <a:lnSpc>
                <a:spcPct val="80000"/>
              </a:lnSpc>
            </a:pPr>
            <a:r>
              <a:rPr lang="en-US" dirty="0" smtClean="0"/>
              <a:t>Title page of project</a:t>
            </a:r>
          </a:p>
          <a:p>
            <a:pPr>
              <a:lnSpc>
                <a:spcPct val="80000"/>
              </a:lnSpc>
            </a:pPr>
            <a:r>
              <a:rPr lang="en-US" dirty="0" smtClean="0"/>
              <a:t>Table of contents</a:t>
            </a:r>
          </a:p>
          <a:p>
            <a:pPr>
              <a:lnSpc>
                <a:spcPct val="80000"/>
              </a:lnSpc>
            </a:pPr>
            <a:r>
              <a:rPr lang="en-US" dirty="0" smtClean="0"/>
              <a:t>Executive summary </a:t>
            </a:r>
          </a:p>
          <a:p>
            <a:pPr>
              <a:lnSpc>
                <a:spcPct val="80000"/>
              </a:lnSpc>
            </a:pPr>
            <a:r>
              <a:rPr lang="en-US" dirty="0" smtClean="0"/>
              <a:t>Outline of systems study with appropriate documentation</a:t>
            </a:r>
          </a:p>
          <a:p>
            <a:pPr>
              <a:lnSpc>
                <a:spcPct val="80000"/>
              </a:lnSpc>
            </a:pPr>
            <a:r>
              <a:rPr lang="en-US" dirty="0" smtClean="0"/>
              <a:t>Detailed results of the systems study</a:t>
            </a:r>
          </a:p>
          <a:p>
            <a:pPr>
              <a:lnSpc>
                <a:spcPct val="80000"/>
              </a:lnSpc>
            </a:pPr>
            <a:r>
              <a:rPr lang="en-US" dirty="0" smtClean="0"/>
              <a:t>Systems alternatives </a:t>
            </a:r>
          </a:p>
          <a:p>
            <a:pPr>
              <a:lnSpc>
                <a:spcPct val="80000"/>
              </a:lnSpc>
            </a:pPr>
            <a:r>
              <a:rPr lang="en-US" dirty="0" smtClean="0"/>
              <a:t>Systems analysts recommendations</a:t>
            </a:r>
          </a:p>
          <a:p>
            <a:pPr>
              <a:lnSpc>
                <a:spcPct val="80000"/>
              </a:lnSpc>
            </a:pPr>
            <a:r>
              <a:rPr lang="en-US" dirty="0" smtClean="0"/>
              <a:t>Summary</a:t>
            </a:r>
          </a:p>
          <a:p>
            <a:pPr>
              <a:lnSpc>
                <a:spcPct val="80000"/>
              </a:lnSpc>
            </a:pPr>
            <a:r>
              <a:rPr lang="en-US" dirty="0" smtClean="0"/>
              <a:t>Appendices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Ten main sections comprise the systems proposal.</a:t>
            </a:r>
            <a:br>
              <a:rPr lang="en-US" sz="4400" dirty="0" smtClean="0"/>
            </a:br>
            <a:endParaRPr lang="en-US" dirty="0"/>
          </a:p>
        </p:txBody>
      </p:sp>
      <p:sp>
        <p:nvSpPr>
          <p:cNvPr id="3" name="Content Placeholder 2"/>
          <p:cNvSpPr>
            <a:spLocks noGrp="1"/>
          </p:cNvSpPr>
          <p:nvPr>
            <p:ph idx="1"/>
          </p:nvPr>
        </p:nvSpPr>
        <p:spPr/>
        <p:txBody>
          <a:bodyPr>
            <a:normAutofit fontScale="62500" lnSpcReduction="20000"/>
          </a:bodyPr>
          <a:lstStyle/>
          <a:p>
            <a:pPr>
              <a:lnSpc>
                <a:spcPct val="80000"/>
              </a:lnSpc>
            </a:pPr>
            <a:endParaRPr lang="en-US" sz="2000" dirty="0" smtClean="0"/>
          </a:p>
          <a:p>
            <a:pPr>
              <a:lnSpc>
                <a:spcPct val="80000"/>
              </a:lnSpc>
            </a:pPr>
            <a:r>
              <a:rPr lang="en-US" dirty="0" smtClean="0"/>
              <a:t>Cover letter – should list the people who did the study and summarize the objectives of the study. Concise and friendly.</a:t>
            </a:r>
          </a:p>
          <a:p>
            <a:pPr>
              <a:lnSpc>
                <a:spcPct val="80000"/>
              </a:lnSpc>
            </a:pPr>
            <a:r>
              <a:rPr lang="en-US" dirty="0" smtClean="0"/>
              <a:t>Title page of project – name of the project, the names of the team members, date submitted.</a:t>
            </a:r>
          </a:p>
          <a:p>
            <a:pPr>
              <a:lnSpc>
                <a:spcPct val="80000"/>
              </a:lnSpc>
            </a:pPr>
            <a:r>
              <a:rPr lang="en-US" dirty="0" smtClean="0"/>
              <a:t>Table of contents – useful to readers of long proposals; omit if less than 10 pages.</a:t>
            </a:r>
          </a:p>
          <a:p>
            <a:pPr>
              <a:lnSpc>
                <a:spcPct val="80000"/>
              </a:lnSpc>
            </a:pPr>
            <a:r>
              <a:rPr lang="en-US" dirty="0" smtClean="0"/>
              <a:t>Executive summary – precisely provides the who, what, when , where, why, and how of the proposal.</a:t>
            </a:r>
          </a:p>
          <a:p>
            <a:pPr>
              <a:lnSpc>
                <a:spcPct val="80000"/>
              </a:lnSpc>
            </a:pPr>
            <a:r>
              <a:rPr lang="en-US" dirty="0" smtClean="0"/>
              <a:t>Outline of systems study with appropriate documentation – provides information about all the methods used in the study and who or what was studied.</a:t>
            </a:r>
          </a:p>
          <a:p>
            <a:pPr>
              <a:lnSpc>
                <a:spcPct val="80000"/>
              </a:lnSpc>
            </a:pPr>
            <a:r>
              <a:rPr lang="en-US" dirty="0" smtClean="0"/>
              <a:t>Detailed results of the systems study – describes what was found out about human and systems needs through all the methods described in the detailed results of the systems study.</a:t>
            </a:r>
          </a:p>
          <a:p>
            <a:pPr>
              <a:lnSpc>
                <a:spcPct val="80000"/>
              </a:lnSpc>
            </a:pPr>
            <a:r>
              <a:rPr lang="en-US" dirty="0" smtClean="0"/>
              <a:t>Systems alternatives - two or three alternatives that directly address the problem.</a:t>
            </a:r>
          </a:p>
          <a:p>
            <a:pPr>
              <a:lnSpc>
                <a:spcPct val="80000"/>
              </a:lnSpc>
            </a:pPr>
            <a:r>
              <a:rPr lang="en-US" dirty="0" smtClean="0"/>
              <a:t>Systems analysts recommendations – the recommended solution.</a:t>
            </a:r>
          </a:p>
          <a:p>
            <a:pPr>
              <a:lnSpc>
                <a:spcPct val="80000"/>
              </a:lnSpc>
            </a:pPr>
            <a:r>
              <a:rPr lang="en-US" dirty="0" smtClean="0"/>
              <a:t>Summary – brief statement that mirrors the content of the executive summary. Conclude the proposal on a positive note.</a:t>
            </a:r>
          </a:p>
          <a:p>
            <a:pPr>
              <a:lnSpc>
                <a:spcPct val="80000"/>
              </a:lnSpc>
            </a:pPr>
            <a:r>
              <a:rPr lang="en-US" dirty="0" smtClean="0"/>
              <a:t>Appendices – can include any information that may be of interest.</a:t>
            </a:r>
          </a:p>
          <a:p>
            <a:pPr>
              <a:lnSpc>
                <a:spcPct val="80000"/>
              </a:lnSpc>
            </a:pPr>
            <a:endParaRPr lang="en-US" sz="2000"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90000"/>
              </a:lnSpc>
            </a:pPr>
            <a:r>
              <a:rPr lang="en-US" dirty="0" smtClean="0"/>
              <a:t>The systems proposal</a:t>
            </a:r>
          </a:p>
          <a:p>
            <a:pPr lvl="1">
              <a:lnSpc>
                <a:spcPct val="90000"/>
              </a:lnSpc>
            </a:pPr>
            <a:r>
              <a:rPr lang="en-US" dirty="0" smtClean="0"/>
              <a:t>Identifying costs and benefits</a:t>
            </a:r>
          </a:p>
          <a:p>
            <a:pPr lvl="2">
              <a:lnSpc>
                <a:spcPct val="90000"/>
              </a:lnSpc>
            </a:pPr>
            <a:r>
              <a:rPr lang="en-US" dirty="0" smtClean="0"/>
              <a:t>Break-even analysis</a:t>
            </a:r>
          </a:p>
          <a:p>
            <a:pPr lvl="2">
              <a:lnSpc>
                <a:spcPct val="90000"/>
              </a:lnSpc>
            </a:pPr>
            <a:r>
              <a:rPr lang="en-US" dirty="0" smtClean="0"/>
              <a:t>Cash-flow analysis</a:t>
            </a:r>
          </a:p>
          <a:p>
            <a:pPr lvl="2">
              <a:lnSpc>
                <a:spcPct val="90000"/>
              </a:lnSpc>
            </a:pPr>
            <a:r>
              <a:rPr lang="en-US" dirty="0" smtClean="0"/>
              <a:t>Present value analysis</a:t>
            </a:r>
          </a:p>
          <a:p>
            <a:pPr lvl="1">
              <a:lnSpc>
                <a:spcPct val="90000"/>
              </a:lnSpc>
            </a:pPr>
            <a:r>
              <a:rPr lang="en-US" dirty="0" smtClean="0"/>
              <a:t>Putting together an effective systems proposal</a:t>
            </a:r>
          </a:p>
          <a:p>
            <a:pPr lvl="1">
              <a:lnSpc>
                <a:spcPct val="90000"/>
              </a:lnSpc>
            </a:pPr>
            <a:r>
              <a:rPr lang="en-US" dirty="0" smtClean="0"/>
              <a:t>Visual considerations</a:t>
            </a:r>
          </a:p>
          <a:p>
            <a:pPr lvl="1">
              <a:lnSpc>
                <a:spcPct val="90000"/>
              </a:lnSpc>
            </a:pPr>
            <a:r>
              <a:rPr lang="en-US" dirty="0" smtClean="0"/>
              <a:t>Oral presentation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Evaluation</a:t>
            </a:r>
            <a:endParaRPr lang="en-US" dirty="0"/>
          </a:p>
        </p:txBody>
      </p:sp>
      <p:sp>
        <p:nvSpPr>
          <p:cNvPr id="3" name="Content Placeholder 2"/>
          <p:cNvSpPr>
            <a:spLocks noGrp="1"/>
          </p:cNvSpPr>
          <p:nvPr>
            <p:ph idx="1"/>
          </p:nvPr>
        </p:nvSpPr>
        <p:spPr/>
        <p:txBody>
          <a:bodyPr/>
          <a:lstStyle/>
          <a:p>
            <a:r>
              <a:rPr lang="en-US" dirty="0" smtClean="0"/>
              <a:t>Performance effectiveness</a:t>
            </a:r>
          </a:p>
          <a:p>
            <a:r>
              <a:rPr lang="en-US" dirty="0" smtClean="0"/>
              <a:t>Performance efficiency</a:t>
            </a:r>
          </a:p>
          <a:p>
            <a:r>
              <a:rPr lang="en-US" dirty="0" smtClean="0"/>
              <a:t>Ease of use</a:t>
            </a:r>
          </a:p>
          <a:p>
            <a:r>
              <a:rPr lang="en-US" dirty="0" smtClean="0"/>
              <a:t>Flexibility</a:t>
            </a:r>
          </a:p>
          <a:p>
            <a:r>
              <a:rPr lang="en-US" dirty="0" smtClean="0"/>
              <a:t>Quality of documentation</a:t>
            </a:r>
          </a:p>
          <a:p>
            <a:r>
              <a:rPr lang="en-US" dirty="0" smtClean="0"/>
              <a:t>Manufacturer support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Guidelines for evaluating software</a:t>
            </a:r>
            <a:endParaRPr lang="en-US" dirty="0"/>
          </a:p>
        </p:txBody>
      </p:sp>
      <p:pic>
        <p:nvPicPr>
          <p:cNvPr id="4" name="Picture 5"/>
          <p:cNvPicPr>
            <a:picLocks noGrp="1" noChangeAspect="1" noChangeArrowheads="1"/>
          </p:cNvPicPr>
          <p:nvPr>
            <p:ph idx="1"/>
          </p:nvPr>
        </p:nvPicPr>
        <p:blipFill>
          <a:blip r:embed="rId2"/>
          <a:srcRect/>
          <a:stretch>
            <a:fillRect/>
          </a:stretch>
        </p:blipFill>
        <p:spPr bwMode="auto">
          <a:xfrm>
            <a:off x="1371600" y="1295400"/>
            <a:ext cx="7086600" cy="53340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11162"/>
          </a:xfrm>
        </p:spPr>
        <p:txBody>
          <a:bodyPr>
            <a:normAutofit fontScale="90000"/>
          </a:bodyPr>
          <a:lstStyle/>
          <a:p>
            <a:r>
              <a:rPr lang="en-US" sz="3400" dirty="0" smtClean="0"/>
              <a:t>Software Acquisition</a:t>
            </a:r>
            <a:endParaRPr lang="en-US" sz="3400" dirty="0"/>
          </a:p>
        </p:txBody>
      </p:sp>
      <p:graphicFrame>
        <p:nvGraphicFramePr>
          <p:cNvPr id="4" name="Content Placeholder 3"/>
          <p:cNvGraphicFramePr>
            <a:graphicFrameLocks noGrp="1"/>
          </p:cNvGraphicFramePr>
          <p:nvPr>
            <p:ph idx="1"/>
          </p:nvPr>
        </p:nvGraphicFramePr>
        <p:xfrm>
          <a:off x="1371600" y="822960"/>
          <a:ext cx="7575552" cy="6035040"/>
        </p:xfrm>
        <a:graphic>
          <a:graphicData uri="http://schemas.openxmlformats.org/drawingml/2006/table">
            <a:tbl>
              <a:tblPr firstRow="1" bandRow="1">
                <a:tableStyleId>{5C22544A-7EE6-4342-B048-85BDC9FD1C3A}</a:tableStyleId>
              </a:tblPr>
              <a:tblGrid>
                <a:gridCol w="1893888"/>
                <a:gridCol w="1893888"/>
                <a:gridCol w="1893888"/>
                <a:gridCol w="1893888"/>
              </a:tblGrid>
              <a:tr h="1098665">
                <a:tc>
                  <a:txBody>
                    <a:bodyPr/>
                    <a:lstStyle/>
                    <a:p>
                      <a:r>
                        <a:rPr lang="en-US" dirty="0"/>
                        <a:t>Phase</a:t>
                      </a:r>
                    </a:p>
                  </a:txBody>
                  <a:tcPr anchor="ctr"/>
                </a:tc>
                <a:tc>
                  <a:txBody>
                    <a:bodyPr/>
                    <a:lstStyle/>
                    <a:p>
                      <a:r>
                        <a:rPr lang="en-US" dirty="0"/>
                        <a:t>Phase initiation milestone</a:t>
                      </a:r>
                    </a:p>
                  </a:txBody>
                  <a:tcPr anchor="ctr"/>
                </a:tc>
                <a:tc>
                  <a:txBody>
                    <a:bodyPr/>
                    <a:lstStyle/>
                    <a:p>
                      <a:r>
                        <a:rPr lang="en-US" dirty="0"/>
                        <a:t>Phase completion milestone</a:t>
                      </a:r>
                    </a:p>
                  </a:txBody>
                  <a:tcPr anchor="ctr"/>
                </a:tc>
                <a:tc>
                  <a:txBody>
                    <a:bodyPr/>
                    <a:lstStyle/>
                    <a:p>
                      <a:r>
                        <a:rPr lang="en-US" dirty="0"/>
                        <a:t>Steps in software acquisition process</a:t>
                      </a:r>
                    </a:p>
                  </a:txBody>
                  <a:tcPr anchor="ctr"/>
                </a:tc>
              </a:tr>
              <a:tr h="2366356">
                <a:tc>
                  <a:txBody>
                    <a:bodyPr/>
                    <a:lstStyle/>
                    <a:p>
                      <a:r>
                        <a:rPr lang="en-US" i="1" dirty="0"/>
                        <a:t>Planning</a:t>
                      </a:r>
                      <a:endParaRPr lang="en-US" dirty="0"/>
                    </a:p>
                  </a:txBody>
                  <a:tcPr anchor="ctr"/>
                </a:tc>
                <a:tc>
                  <a:txBody>
                    <a:bodyPr/>
                    <a:lstStyle/>
                    <a:p>
                      <a:r>
                        <a:rPr lang="en-US" dirty="0"/>
                        <a:t>Idea is developed</a:t>
                      </a:r>
                    </a:p>
                  </a:txBody>
                  <a:tcPr anchor="ctr"/>
                </a:tc>
                <a:tc>
                  <a:txBody>
                    <a:bodyPr/>
                    <a:lstStyle/>
                    <a:p>
                      <a:r>
                        <a:rPr lang="en-US"/>
                        <a:t>Release the request for proposal (RFP)</a:t>
                      </a:r>
                    </a:p>
                  </a:txBody>
                  <a:tcPr anchor="ctr"/>
                </a:tc>
                <a:tc>
                  <a:txBody>
                    <a:bodyPr/>
                    <a:lstStyle/>
                    <a:p>
                      <a:pPr>
                        <a:buFont typeface="+mj-lt"/>
                        <a:buAutoNum type="arabicPeriod"/>
                      </a:pPr>
                      <a:r>
                        <a:rPr lang="en-US" dirty="0"/>
                        <a:t>Planning organizational strategy</a:t>
                      </a:r>
                    </a:p>
                    <a:p>
                      <a:pPr>
                        <a:buFont typeface="+mj-lt"/>
                        <a:buAutoNum type="arabicPeriod"/>
                      </a:pPr>
                      <a:r>
                        <a:rPr lang="en-US" dirty="0"/>
                        <a:t>Implementing organizational process</a:t>
                      </a:r>
                    </a:p>
                    <a:p>
                      <a:pPr>
                        <a:buFont typeface="+mj-lt"/>
                        <a:buAutoNum type="arabicPeriod"/>
                      </a:pPr>
                      <a:r>
                        <a:rPr lang="en-US" dirty="0"/>
                        <a:t>Determining the software requirements</a:t>
                      </a:r>
                    </a:p>
                  </a:txBody>
                  <a:tcPr anchor="ctr"/>
                </a:tc>
              </a:tr>
              <a:tr h="2112818">
                <a:tc>
                  <a:txBody>
                    <a:bodyPr/>
                    <a:lstStyle/>
                    <a:p>
                      <a:r>
                        <a:rPr lang="en-US" i="1" dirty="0"/>
                        <a:t>Contracting</a:t>
                      </a:r>
                      <a:endParaRPr lang="en-US" dirty="0"/>
                    </a:p>
                  </a:txBody>
                  <a:tcPr anchor="ctr"/>
                </a:tc>
                <a:tc>
                  <a:txBody>
                    <a:bodyPr/>
                    <a:lstStyle/>
                    <a:p>
                      <a:r>
                        <a:rPr lang="en-US"/>
                        <a:t>RFP is released</a:t>
                      </a:r>
                    </a:p>
                  </a:txBody>
                  <a:tcPr anchor="ctr"/>
                </a:tc>
                <a:tc>
                  <a:txBody>
                    <a:bodyPr/>
                    <a:lstStyle/>
                    <a:p>
                      <a:r>
                        <a:rPr lang="en-US"/>
                        <a:t>Sign the contract</a:t>
                      </a:r>
                    </a:p>
                  </a:txBody>
                  <a:tcPr anchor="ctr"/>
                </a:tc>
                <a:tc>
                  <a:txBody>
                    <a:bodyPr/>
                    <a:lstStyle/>
                    <a:p>
                      <a:pPr>
                        <a:buFont typeface="+mj-lt"/>
                        <a:buAutoNum type="arabicPeriod" startAt="4"/>
                      </a:pPr>
                      <a:r>
                        <a:rPr lang="en-US" dirty="0"/>
                        <a:t>Identifying potential suppliers</a:t>
                      </a:r>
                    </a:p>
                    <a:p>
                      <a:pPr>
                        <a:buFont typeface="+mj-lt"/>
                        <a:buAutoNum type="arabicPeriod" startAt="4"/>
                      </a:pPr>
                      <a:r>
                        <a:rPr lang="en-US" dirty="0"/>
                        <a:t>Preparing contract requirements</a:t>
                      </a:r>
                    </a:p>
                    <a:p>
                      <a:pPr>
                        <a:buFont typeface="+mj-lt"/>
                        <a:buAutoNum type="arabicPeriod" startAt="4"/>
                      </a:pPr>
                      <a:r>
                        <a:rPr lang="en-US" dirty="0"/>
                        <a:t>Evaluating and selecting the supplier</a:t>
                      </a:r>
                    </a:p>
                  </a:txBody>
                  <a:tcPr anchor="ct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Feasibility Study</a:t>
            </a:r>
            <a:endParaRPr lang="en-US" dirty="0"/>
          </a:p>
        </p:txBody>
      </p:sp>
      <p:sp>
        <p:nvSpPr>
          <p:cNvPr id="3" name="Content Placeholder 2"/>
          <p:cNvSpPr>
            <a:spLocks noGrp="1"/>
          </p:cNvSpPr>
          <p:nvPr>
            <p:ph idx="1"/>
          </p:nvPr>
        </p:nvSpPr>
        <p:spPr/>
        <p:txBody>
          <a:bodyPr/>
          <a:lstStyle/>
          <a:p>
            <a:r>
              <a:rPr lang="en-US" b="1" dirty="0" smtClean="0"/>
              <a:t>Feasibility studies</a:t>
            </a:r>
            <a:r>
              <a:rPr lang="en-US" dirty="0" smtClean="0"/>
              <a:t> aim to objectively and rationally uncover the strengths and weaknesses of an existing business or proposed venture, opportunities and threats as presented by the environment, the resources required to carry through, and ultimately the prospects for success.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371600" y="1371600"/>
          <a:ext cx="7499352" cy="4419600"/>
        </p:xfrm>
        <a:graphic>
          <a:graphicData uri="http://schemas.openxmlformats.org/drawingml/2006/table">
            <a:tbl>
              <a:tblPr firstRow="1" bandRow="1">
                <a:tableStyleId>{5C22544A-7EE6-4342-B048-85BDC9FD1C3A}</a:tableStyleId>
              </a:tblPr>
              <a:tblGrid>
                <a:gridCol w="1874838"/>
                <a:gridCol w="1874838"/>
                <a:gridCol w="1874838"/>
                <a:gridCol w="1874838"/>
              </a:tblGrid>
              <a:tr h="1552832">
                <a:tc>
                  <a:txBody>
                    <a:bodyPr/>
                    <a:lstStyle/>
                    <a:p>
                      <a:r>
                        <a:rPr lang="en-US" dirty="0"/>
                        <a:t>Phase</a:t>
                      </a:r>
                    </a:p>
                  </a:txBody>
                  <a:tcPr anchor="ctr"/>
                </a:tc>
                <a:tc>
                  <a:txBody>
                    <a:bodyPr/>
                    <a:lstStyle/>
                    <a:p>
                      <a:r>
                        <a:rPr lang="en-US" dirty="0"/>
                        <a:t>Phase initiation milestone</a:t>
                      </a:r>
                    </a:p>
                  </a:txBody>
                  <a:tcPr anchor="ctr"/>
                </a:tc>
                <a:tc>
                  <a:txBody>
                    <a:bodyPr/>
                    <a:lstStyle/>
                    <a:p>
                      <a:r>
                        <a:rPr lang="en-US" dirty="0"/>
                        <a:t>Phase completion milestone</a:t>
                      </a:r>
                    </a:p>
                  </a:txBody>
                  <a:tcPr anchor="ctr"/>
                </a:tc>
                <a:tc>
                  <a:txBody>
                    <a:bodyPr/>
                    <a:lstStyle/>
                    <a:p>
                      <a:r>
                        <a:rPr lang="en-US" dirty="0"/>
                        <a:t>Steps in software acquisition process</a:t>
                      </a:r>
                    </a:p>
                  </a:txBody>
                  <a:tcPr anchor="ctr"/>
                </a:tc>
              </a:tr>
              <a:tr h="1194486">
                <a:tc>
                  <a:txBody>
                    <a:bodyPr/>
                    <a:lstStyle/>
                    <a:p>
                      <a:r>
                        <a:rPr lang="en-US" i="1" dirty="0"/>
                        <a:t>Product implementation</a:t>
                      </a:r>
                      <a:endParaRPr lang="en-US" dirty="0"/>
                    </a:p>
                  </a:txBody>
                  <a:tcPr anchor="ctr"/>
                </a:tc>
                <a:tc>
                  <a:txBody>
                    <a:bodyPr/>
                    <a:lstStyle/>
                    <a:p>
                      <a:r>
                        <a:rPr lang="en-US"/>
                        <a:t>Contract is signed</a:t>
                      </a:r>
                    </a:p>
                  </a:txBody>
                  <a:tcPr anchor="ctr"/>
                </a:tc>
                <a:tc>
                  <a:txBody>
                    <a:bodyPr/>
                    <a:lstStyle/>
                    <a:p>
                      <a:r>
                        <a:rPr lang="en-US"/>
                        <a:t>Receive the software product</a:t>
                      </a:r>
                    </a:p>
                  </a:txBody>
                  <a:tcPr anchor="ctr"/>
                </a:tc>
                <a:tc>
                  <a:txBody>
                    <a:bodyPr/>
                    <a:lstStyle/>
                    <a:p>
                      <a:pPr>
                        <a:buFont typeface="+mj-lt"/>
                        <a:buAutoNum type="arabicPeriod" startAt="7"/>
                      </a:pPr>
                      <a:r>
                        <a:rPr lang="en-US" dirty="0"/>
                        <a:t>Managing supplier performance</a:t>
                      </a:r>
                    </a:p>
                  </a:txBody>
                  <a:tcPr anchor="ctr"/>
                </a:tc>
              </a:tr>
              <a:tr h="836141">
                <a:tc>
                  <a:txBody>
                    <a:bodyPr/>
                    <a:lstStyle/>
                    <a:p>
                      <a:r>
                        <a:rPr lang="en-US" i="1" dirty="0"/>
                        <a:t>Product acceptance</a:t>
                      </a:r>
                      <a:endParaRPr lang="en-US" dirty="0"/>
                    </a:p>
                  </a:txBody>
                  <a:tcPr anchor="ctr"/>
                </a:tc>
                <a:tc>
                  <a:txBody>
                    <a:bodyPr/>
                    <a:lstStyle/>
                    <a:p>
                      <a:r>
                        <a:rPr lang="en-US" dirty="0"/>
                        <a:t>Software product is received</a:t>
                      </a:r>
                    </a:p>
                  </a:txBody>
                  <a:tcPr anchor="ctr"/>
                </a:tc>
                <a:tc>
                  <a:txBody>
                    <a:bodyPr/>
                    <a:lstStyle/>
                    <a:p>
                      <a:r>
                        <a:rPr lang="en-US" dirty="0"/>
                        <a:t>Accept the product</a:t>
                      </a:r>
                    </a:p>
                  </a:txBody>
                  <a:tcPr anchor="ctr"/>
                </a:tc>
                <a:tc>
                  <a:txBody>
                    <a:bodyPr/>
                    <a:lstStyle/>
                    <a:p>
                      <a:pPr>
                        <a:buFont typeface="+mj-lt"/>
                        <a:buAutoNum type="arabicPeriod" startAt="8"/>
                      </a:pPr>
                      <a:r>
                        <a:rPr lang="en-US" dirty="0"/>
                        <a:t>Accepting the software</a:t>
                      </a:r>
                    </a:p>
                  </a:txBody>
                  <a:tcPr anchor="ctr"/>
                </a:tc>
              </a:tr>
              <a:tr h="836141">
                <a:tc>
                  <a:txBody>
                    <a:bodyPr/>
                    <a:lstStyle/>
                    <a:p>
                      <a:r>
                        <a:rPr lang="en-US" i="1" dirty="0"/>
                        <a:t>Follow-on</a:t>
                      </a:r>
                      <a:endParaRPr lang="en-US" dirty="0"/>
                    </a:p>
                  </a:txBody>
                  <a:tcPr anchor="ctr"/>
                </a:tc>
                <a:tc>
                  <a:txBody>
                    <a:bodyPr/>
                    <a:lstStyle/>
                    <a:p>
                      <a:r>
                        <a:rPr lang="en-US" dirty="0"/>
                        <a:t>Software product is accepted</a:t>
                      </a:r>
                    </a:p>
                  </a:txBody>
                  <a:tcPr anchor="ctr"/>
                </a:tc>
                <a:tc>
                  <a:txBody>
                    <a:bodyPr/>
                    <a:lstStyle/>
                    <a:p>
                      <a:r>
                        <a:rPr lang="en-US"/>
                        <a:t>Product is no longer in use</a:t>
                      </a:r>
                    </a:p>
                  </a:txBody>
                  <a:tcPr anchor="ctr"/>
                </a:tc>
                <a:tc>
                  <a:txBody>
                    <a:bodyPr/>
                    <a:lstStyle/>
                    <a:p>
                      <a:pPr>
                        <a:buFont typeface="+mj-lt"/>
                        <a:buAutoNum type="arabicPeriod" startAt="9"/>
                      </a:pPr>
                      <a:r>
                        <a:rPr lang="en-US" dirty="0"/>
                        <a:t>Using the software</a:t>
                      </a:r>
                    </a:p>
                  </a:txBody>
                  <a:tcPr anchor="ct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Five common factors</a:t>
            </a:r>
            <a:br>
              <a:rPr lang="en-US" b="1" dirty="0" smtClean="0"/>
            </a:br>
            <a:endParaRPr lang="en-US" dirty="0"/>
          </a:p>
        </p:txBody>
      </p:sp>
      <p:sp>
        <p:nvSpPr>
          <p:cNvPr id="3" name="Content Placeholder 2"/>
          <p:cNvSpPr>
            <a:spLocks noGrp="1"/>
          </p:cNvSpPr>
          <p:nvPr>
            <p:ph idx="1"/>
          </p:nvPr>
        </p:nvSpPr>
        <p:spPr/>
        <p:txBody>
          <a:bodyPr/>
          <a:lstStyle/>
          <a:p>
            <a:r>
              <a:rPr lang="en-US" b="1" dirty="0" smtClean="0"/>
              <a:t>Technology and system feasibility</a:t>
            </a:r>
          </a:p>
          <a:p>
            <a:r>
              <a:rPr lang="en-US" b="1" dirty="0" smtClean="0"/>
              <a:t>Economic feasibility</a:t>
            </a:r>
          </a:p>
          <a:p>
            <a:r>
              <a:rPr lang="en-US" b="1" dirty="0" smtClean="0"/>
              <a:t>Legal feasibility</a:t>
            </a:r>
          </a:p>
          <a:p>
            <a:r>
              <a:rPr lang="en-US" b="1" dirty="0" smtClean="0"/>
              <a:t>Operational feasibility</a:t>
            </a:r>
          </a:p>
          <a:p>
            <a:r>
              <a:rPr lang="en-US" b="1" dirty="0" smtClean="0"/>
              <a:t>Schedule feasibility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Technology and system feasibility</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The assessment is based on an outline design of system requirements in terms of Input, Processes, Output, Fields, Programs, and Procedures. This can be quantified in terms of volumes of data, trends, frequency of updating, etc. in order to estimate whether the new system will perform adequately or not. Technological feasibility is carried out to determine whether the company has the capability, in terms of software, hardware, personnel and expertise, to handle the completion of the project. When writing a feasibility report the following should be taken to consideration:</a:t>
            </a:r>
          </a:p>
          <a:p>
            <a:r>
              <a:rPr lang="en-US" dirty="0" smtClean="0"/>
              <a:t>A brief description of the business to assess more possible factor/s which could affect the study</a:t>
            </a:r>
          </a:p>
          <a:p>
            <a:r>
              <a:rPr lang="en-US" dirty="0" smtClean="0"/>
              <a:t>The part of the business being examined</a:t>
            </a:r>
          </a:p>
          <a:p>
            <a:r>
              <a:rPr lang="en-US" dirty="0" smtClean="0"/>
              <a:t>The human and economic factor</a:t>
            </a:r>
          </a:p>
          <a:p>
            <a:r>
              <a:rPr lang="en-US" dirty="0" smtClean="0"/>
              <a:t>The possible solutions to the problems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Economic feasibility</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Economic analysis is the most frequently used method for evaluating the effectiveness of a new system. More commonly known as cost/benefit analysis, the procedure is to determine the benefits and savings that are expected from a candidate system and compare them with costs. If benefits outweigh costs, then the decision is made to design and implement the system. An entrepreneur must accurately weigh the cost versus benefits before taking an action.</a:t>
            </a:r>
          </a:p>
          <a:p>
            <a:r>
              <a:rPr lang="en-US" dirty="0" smtClean="0"/>
              <a:t>Cost-based study: It is important to identify cost and benefit factors, which can be categorized as follows: 1. Development costs; and 2. Operating costs. This is an analysis of the costs to be incurred in the system and the benefits derivable out of the system.</a:t>
            </a:r>
          </a:p>
          <a:p>
            <a:r>
              <a:rPr lang="en-US" dirty="0" smtClean="0"/>
              <a:t>Time-based study: This is an analysis of the time required to achieve a return on investments. The future value of a project is also a factor.</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Legal feasibility</a:t>
            </a:r>
            <a:br>
              <a:rPr lang="en-US" b="1" dirty="0" smtClean="0"/>
            </a:br>
            <a:endParaRPr lang="en-US" dirty="0"/>
          </a:p>
        </p:txBody>
      </p:sp>
      <p:sp>
        <p:nvSpPr>
          <p:cNvPr id="3" name="Content Placeholder 2"/>
          <p:cNvSpPr>
            <a:spLocks noGrp="1"/>
          </p:cNvSpPr>
          <p:nvPr>
            <p:ph idx="1"/>
          </p:nvPr>
        </p:nvSpPr>
        <p:spPr/>
        <p:txBody>
          <a:bodyPr/>
          <a:lstStyle/>
          <a:p>
            <a:r>
              <a:rPr lang="en-US" dirty="0" smtClean="0"/>
              <a:t>Determines whether the proposed system conflicts with legal requirements, e.g. a data processing system must comply with the local Data Protection Acts.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Operational feasibility</a:t>
            </a:r>
            <a:br>
              <a:rPr lang="en-US" b="1" dirty="0" smtClean="0"/>
            </a:br>
            <a:endParaRPr lang="en-US" dirty="0"/>
          </a:p>
        </p:txBody>
      </p:sp>
      <p:sp>
        <p:nvSpPr>
          <p:cNvPr id="3" name="Content Placeholder 2"/>
          <p:cNvSpPr>
            <a:spLocks noGrp="1"/>
          </p:cNvSpPr>
          <p:nvPr>
            <p:ph idx="1"/>
          </p:nvPr>
        </p:nvSpPr>
        <p:spPr/>
        <p:txBody>
          <a:bodyPr/>
          <a:lstStyle/>
          <a:p>
            <a:r>
              <a:rPr lang="en-US" dirty="0" smtClean="0"/>
              <a:t>Operational feasibility is a measure of how well a proposed system solves the problems, and takes advantage of the opportunities identified during scope definition and how it satisfies the requirements identified in the requirements analysis phase of system development.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Schedule feasibility</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project will fail if it takes too long to be completed before it is useful. Typically this means estimating how long the system will take to develop, and if it can be completed in a given time period using some methods like payback period. Schedule feasibility is a measure of how reasonable the project timetable is. Given our technical expertise, are the project deadlines reasonable? Some projects are initiated with specific deadlines. You need to determine whether the deadlines are mandatory or desirable.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Solution Adequacy Assessment</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Architecture</a:t>
            </a:r>
            <a:r>
              <a:rPr lang="en-US" dirty="0" smtClean="0"/>
              <a:t> is the </a:t>
            </a:r>
            <a:r>
              <a:rPr lang="en-US" b="1" dirty="0" smtClean="0"/>
              <a:t>key enabler</a:t>
            </a:r>
            <a:r>
              <a:rPr lang="en-US" dirty="0" smtClean="0"/>
              <a:t> for all types of </a:t>
            </a:r>
            <a:r>
              <a:rPr lang="en-US" b="1" dirty="0" smtClean="0">
                <a:hlinkClick r:id="rId2"/>
              </a:rPr>
              <a:t>requirements</a:t>
            </a:r>
            <a:r>
              <a:rPr lang="en-US" dirty="0" smtClean="0"/>
              <a:t>. On the other hand, wrong architectural decisions can lead to many risks, even affecting the overall project success.</a:t>
            </a:r>
          </a:p>
          <a:p>
            <a:r>
              <a:rPr lang="en-US" dirty="0" smtClean="0"/>
              <a:t>At any point in time in a software system’s lifecycle, there are </a:t>
            </a:r>
            <a:r>
              <a:rPr lang="en-US" b="1" dirty="0" smtClean="0">
                <a:hlinkClick r:id="rId3"/>
              </a:rPr>
              <a:t>reasons</a:t>
            </a:r>
            <a:r>
              <a:rPr lang="en-US" dirty="0" smtClean="0"/>
              <a:t> </a:t>
            </a:r>
            <a:r>
              <a:rPr lang="en-US" b="1" dirty="0" smtClean="0"/>
              <a:t>to check</a:t>
            </a:r>
            <a:r>
              <a:rPr lang="en-US" dirty="0" smtClean="0"/>
              <a:t> </a:t>
            </a:r>
            <a:r>
              <a:rPr lang="en-US" b="1" dirty="0" smtClean="0"/>
              <a:t>whether the system’s architecture is adequate</a:t>
            </a:r>
            <a:r>
              <a:rPr lang="en-US" dirty="0" smtClean="0"/>
              <a:t> for current or future requirements.</a:t>
            </a:r>
          </a:p>
          <a:p>
            <a:r>
              <a:rPr lang="en-US" dirty="0" smtClean="0"/>
              <a:t>Solution Adequacy Assessment can be applied to support various kinds of decisions, such as decisions about the future of a system, about the </a:t>
            </a:r>
            <a:r>
              <a:rPr lang="en-US" b="1" dirty="0" smtClean="0">
                <a:hlinkClick r:id="rId4"/>
              </a:rPr>
              <a:t>selection of technologies</a:t>
            </a:r>
            <a:r>
              <a:rPr lang="en-US" dirty="0" smtClean="0"/>
              <a:t>, or about the feasibility of project plans.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63</TotalTime>
  <Words>985</Words>
  <Application>Microsoft Office PowerPoint</Application>
  <PresentationFormat>On-screen Show (4:3)</PresentationFormat>
  <Paragraphs>121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Solstice</vt:lpstr>
      <vt:lpstr>UNIT-III</vt:lpstr>
      <vt:lpstr>Feasibility Study</vt:lpstr>
      <vt:lpstr>Five common factors </vt:lpstr>
      <vt:lpstr>Technology and system feasibility </vt:lpstr>
      <vt:lpstr>Economic feasibility </vt:lpstr>
      <vt:lpstr>Legal feasibility </vt:lpstr>
      <vt:lpstr>Operational feasibility </vt:lpstr>
      <vt:lpstr>Schedule feasibility </vt:lpstr>
      <vt:lpstr>Solution Adequacy Assessment </vt:lpstr>
      <vt:lpstr>PowerPoint Presentation</vt:lpstr>
      <vt:lpstr>Approach: </vt:lpstr>
      <vt:lpstr>Systems Proposal</vt:lpstr>
      <vt:lpstr>Presenting the Systems Proposal</vt:lpstr>
      <vt:lpstr>The Systems Proposal</vt:lpstr>
      <vt:lpstr>Ten main sections comprise the systems proposal. </vt:lpstr>
      <vt:lpstr>PowerPoint Presentation</vt:lpstr>
      <vt:lpstr>Software Evaluation</vt:lpstr>
      <vt:lpstr>Guidelines for evaluating software</vt:lpstr>
      <vt:lpstr>Software Acquisition</vt:lpstr>
      <vt:lpstr>PowerPoint Presentation</vt:lpstr>
    </vt:vector>
  </TitlesOfParts>
  <Company>Workgroup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UNIT-III</dc:title>
  <dc:creator>mgtsci-Sucheta</dc:creator>
  <cp:lastModifiedBy>HP-4</cp:lastModifiedBy>
  <cp:revision>31</cp:revision>
  <dcterms:created xsi:type="dcterms:W3CDTF">2012-09-21T04:52:09Z</dcterms:created>
  <dcterms:modified xsi:type="dcterms:W3CDTF">2018-09-04T21:17:08Z</dcterms:modified>
</cp:coreProperties>
</file>