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2" r:id="rId3"/>
    <p:sldId id="257" r:id="rId4"/>
    <p:sldId id="263" r:id="rId5"/>
    <p:sldId id="264" r:id="rId6"/>
    <p:sldId id="258" r:id="rId7"/>
    <p:sldId id="270" r:id="rId8"/>
    <p:sldId id="271" r:id="rId9"/>
    <p:sldId id="272" r:id="rId10"/>
    <p:sldId id="259" r:id="rId11"/>
    <p:sldId id="260" r:id="rId12"/>
    <p:sldId id="261" r:id="rId13"/>
    <p:sldId id="265" r:id="rId14"/>
    <p:sldId id="266" r:id="rId15"/>
    <p:sldId id="267" r:id="rId16"/>
    <p:sldId id="268" r:id="rId17"/>
    <p:sldId id="269"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43343F-5D9E-4750-A5D9-0E446A0FFBBF}"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09CE4-2346-418B-98B6-3B4DB68BDC9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43343F-5D9E-4750-A5D9-0E446A0FFBBF}"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09CE4-2346-418B-98B6-3B4DB68BDC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43343F-5D9E-4750-A5D9-0E446A0FFBBF}"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09CE4-2346-418B-98B6-3B4DB68BDC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43343F-5D9E-4750-A5D9-0E446A0FFBBF}"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09CE4-2346-418B-98B6-3B4DB68BDC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43343F-5D9E-4750-A5D9-0E446A0FFBBF}"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09CE4-2346-418B-98B6-3B4DB68BDC9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43343F-5D9E-4750-A5D9-0E446A0FFBBF}"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09CE4-2346-418B-98B6-3B4DB68BDC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43343F-5D9E-4750-A5D9-0E446A0FFBBF}" type="datetimeFigureOut">
              <a:rPr lang="en-US" smtClean="0"/>
              <a:pPr/>
              <a:t>9/4/2018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F09CE4-2346-418B-98B6-3B4DB68BDC9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43343F-5D9E-4750-A5D9-0E446A0FFBBF}" type="datetimeFigureOut">
              <a:rPr lang="en-US" smtClean="0"/>
              <a:pPr/>
              <a:t>9/4/2018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F09CE4-2346-418B-98B6-3B4DB68BDC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43343F-5D9E-4750-A5D9-0E446A0FFBBF}" type="datetimeFigureOut">
              <a:rPr lang="en-US" smtClean="0"/>
              <a:pPr/>
              <a:t>9/4/2018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F09CE4-2346-418B-98B6-3B4DB68BDC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43343F-5D9E-4750-A5D9-0E446A0FFBBF}"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09CE4-2346-418B-98B6-3B4DB68BDC9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43343F-5D9E-4750-A5D9-0E446A0FFBBF}"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09CE4-2346-418B-98B6-3B4DB68BDC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043343F-5D9E-4750-A5D9-0E446A0FFBBF}" type="datetimeFigureOut">
              <a:rPr lang="en-US" smtClean="0"/>
              <a:pPr/>
              <a:t>9/4/2018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5F09CE4-2346-418B-98B6-3B4DB68BDC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Information Security</a:t>
            </a:r>
            <a:endParaRPr lang="en-US" dirty="0"/>
          </a:p>
        </p:txBody>
      </p:sp>
      <p:sp>
        <p:nvSpPr>
          <p:cNvPr id="3" name="Subtitle 2"/>
          <p:cNvSpPr>
            <a:spLocks noGrp="1"/>
          </p:cNvSpPr>
          <p:nvPr>
            <p:ph type="subTitle" idx="1"/>
          </p:nvPr>
        </p:nvSpPr>
        <p:spPr>
          <a:xfrm>
            <a:off x="685800" y="4724400"/>
            <a:ext cx="6400800" cy="533400"/>
          </a:xfrm>
        </p:spPr>
        <p:txBody>
          <a:bodyPr/>
          <a:lstStyle/>
          <a:p>
            <a:r>
              <a:rPr lang="en-US" b="1" dirty="0">
                <a:solidFill>
                  <a:schemeClr val="tx1"/>
                </a:solidFill>
              </a:rPr>
              <a:t>Dr. S. S. </a:t>
            </a:r>
            <a:r>
              <a:rPr lang="en-US" b="1" dirty="0" err="1">
                <a:solidFill>
                  <a:schemeClr val="tx1"/>
                </a:solidFill>
              </a:rPr>
              <a:t>Yambal</a:t>
            </a:r>
            <a:endParaRPr lang="en-US" b="1" dirty="0">
              <a:solidFill>
                <a:schemeClr val="tx1"/>
              </a:solidFill>
            </a:endParaRPr>
          </a:p>
          <a:p>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Example 1: Softbank – theft of consumer data for extortion</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Softbank of Japan offers broadband internet services across Japan through two subsidiaries – Yahoo! BB and Softbank BB. In February 2004, the bank announced that the security of 4.5 million customer records had been compromised: data from both subsidiaries had been illegally copied and disseminated. The leaked details included customer names, home phone numbers, addresses and email IDs, but did not include passwords, access logs or credit card details.</a:t>
            </a:r>
          </a:p>
          <a:p>
            <a:pPr>
              <a:buNone/>
            </a:pPr>
            <a:r>
              <a:rPr lang="en-US" dirty="0" smtClean="0"/>
              <a:t>	Softbank became aware of the problem only when they were approached by two groups of extortionists. The criminals produced apparently genuine customer data and threatened that all of the data would be posted to the internet if they were not paid a large sum of money.</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rmAutofit fontScale="77500" lnSpcReduction="20000"/>
          </a:bodyPr>
          <a:lstStyle/>
          <a:p>
            <a:pPr>
              <a:buNone/>
            </a:pPr>
            <a:r>
              <a:rPr lang="en-US" dirty="0" smtClean="0"/>
              <a:t>	</a:t>
            </a:r>
            <a:r>
              <a:rPr lang="en-US" sz="2900" dirty="0" smtClean="0"/>
              <a:t>Japanese police made three arrests but suspected that there may have been connections to </a:t>
            </a:r>
            <a:r>
              <a:rPr lang="en-US" sz="2900" dirty="0" err="1" smtClean="0"/>
              <a:t>organised</a:t>
            </a:r>
            <a:r>
              <a:rPr lang="en-US" sz="2900" dirty="0" smtClean="0"/>
              <a:t> crime and the political far-right. Amazingly, the police concluded that there had in fact been two simultaneous, yet independent, extortion attempts against Softbank, both of them masterminded by employees of the company. All of the people accused of extortion had been </a:t>
            </a:r>
            <a:r>
              <a:rPr lang="en-US" sz="2900" dirty="0" err="1" smtClean="0"/>
              <a:t>authorised</a:t>
            </a:r>
            <a:r>
              <a:rPr lang="en-US" sz="2900" dirty="0" smtClean="0"/>
              <a:t> to access the customer data; but it appeared that Softbank had inadequate procedures to protect against its unwarranted copying and dissemination.</a:t>
            </a:r>
          </a:p>
          <a:p>
            <a:pPr>
              <a:buNone/>
            </a:pPr>
            <a:r>
              <a:rPr lang="en-US" sz="2900" dirty="0" smtClean="0"/>
              <a:t>	The bank immediately announced a tightening of security, further restricting access to their systems and enforcing tighter security on all of their subsidiaries. Profuse apologies were offered to the affected customers and ¥4 billion (£20 million) were paid in compensation. Furthermore, Softbank BB's president, Masayoshi Son, announced that he and other senior executives would take a 50 per cent pay cut for the next six months.</a:t>
            </a:r>
          </a:p>
          <a:p>
            <a:pPr>
              <a:buNone/>
            </a:pPr>
            <a:r>
              <a:rPr lang="en-US" sz="2900" dirty="0" smtClean="0"/>
              <a:t>	In this example, the threat was to reduce the value of an </a:t>
            </a:r>
            <a:r>
              <a:rPr lang="en-US" sz="2900" dirty="0" err="1" smtClean="0"/>
              <a:t>organisation</a:t>
            </a:r>
            <a:r>
              <a:rPr lang="en-US" sz="2900" dirty="0" smtClean="0"/>
              <a:t> by revealing information that should have been a well-kept secret – scarce-within as well as scarce-without. It cost the company £20 million in compensation and affected its reputation.</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of IS</a:t>
            </a:r>
            <a:endParaRPr lang="en-US" dirty="0"/>
          </a:p>
        </p:txBody>
      </p:sp>
      <p:sp>
        <p:nvSpPr>
          <p:cNvPr id="3" name="Content Placeholder 2"/>
          <p:cNvSpPr>
            <a:spLocks noGrp="1"/>
          </p:cNvSpPr>
          <p:nvPr>
            <p:ph idx="1"/>
          </p:nvPr>
        </p:nvSpPr>
        <p:spPr/>
        <p:txBody>
          <a:bodyPr>
            <a:normAutofit/>
          </a:bodyPr>
          <a:lstStyle/>
          <a:p>
            <a:pPr>
              <a:buNone/>
            </a:pPr>
            <a:r>
              <a:rPr lang="en-US" dirty="0" smtClean="0"/>
              <a:t>	There are many reasons why you should protect the information you use on your computer, including:</a:t>
            </a:r>
          </a:p>
          <a:p>
            <a:r>
              <a:rPr lang="en-US" dirty="0" smtClean="0"/>
              <a:t>Ensuring that your information remains confidential and only those who </a:t>
            </a:r>
            <a:r>
              <a:rPr lang="en-US" i="1" dirty="0" smtClean="0"/>
              <a:t>should</a:t>
            </a:r>
            <a:r>
              <a:rPr lang="en-US" dirty="0" smtClean="0"/>
              <a:t> access that information, </a:t>
            </a:r>
            <a:r>
              <a:rPr lang="en-US" i="1" dirty="0" smtClean="0"/>
              <a:t>can</a:t>
            </a:r>
            <a:r>
              <a:rPr lang="en-US" dirty="0" smtClean="0"/>
              <a:t>  Knowing that no one has been able to change your information, so you can depend on its accuracy (information integrity)  </a:t>
            </a:r>
          </a:p>
          <a:p>
            <a:r>
              <a:rPr lang="en-US" dirty="0" smtClean="0"/>
              <a:t>Making sure that your information is available when you need it (by making back-up copies and, if appropriate, storing the back-up copies off-site)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Controls</a:t>
            </a:r>
            <a:endParaRPr lang="en-US" dirty="0"/>
          </a:p>
        </p:txBody>
      </p:sp>
      <p:sp>
        <p:nvSpPr>
          <p:cNvPr id="3" name="Content Placeholder 2"/>
          <p:cNvSpPr>
            <a:spLocks noGrp="1"/>
          </p:cNvSpPr>
          <p:nvPr>
            <p:ph idx="1"/>
          </p:nvPr>
        </p:nvSpPr>
        <p:spPr/>
        <p:txBody>
          <a:bodyPr/>
          <a:lstStyle/>
          <a:p>
            <a:r>
              <a:rPr lang="en-US" dirty="0" smtClean="0"/>
              <a:t>When management chooses to mitigate a risk, they will do so by implementing one or more of three different types of controls:</a:t>
            </a:r>
          </a:p>
          <a:p>
            <a:pPr marL="514350" indent="-514350">
              <a:buAutoNum type="arabicParenR"/>
            </a:pPr>
            <a:r>
              <a:rPr lang="en-US" dirty="0" smtClean="0"/>
              <a:t>Logical Control</a:t>
            </a:r>
          </a:p>
          <a:p>
            <a:pPr marL="514350" indent="-514350">
              <a:buAutoNum type="arabicParenR"/>
            </a:pPr>
            <a:r>
              <a:rPr lang="en-US" dirty="0" smtClean="0"/>
              <a:t>Physical Control</a:t>
            </a:r>
          </a:p>
          <a:p>
            <a:pPr marL="514350" indent="-514350">
              <a:buAutoNum type="arabicParenR"/>
            </a:pP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Control</a:t>
            </a:r>
            <a:endParaRPr lang="en-US" dirty="0"/>
          </a:p>
        </p:txBody>
      </p:sp>
      <p:sp>
        <p:nvSpPr>
          <p:cNvPr id="3" name="Content Placeholder 2"/>
          <p:cNvSpPr>
            <a:spLocks noGrp="1"/>
          </p:cNvSpPr>
          <p:nvPr>
            <p:ph idx="1"/>
          </p:nvPr>
        </p:nvSpPr>
        <p:spPr/>
        <p:txBody>
          <a:bodyPr/>
          <a:lstStyle/>
          <a:p>
            <a:pPr>
              <a:buNone/>
            </a:pPr>
            <a:r>
              <a:rPr lang="en-US" dirty="0" smtClean="0"/>
              <a:t>	Logical controls (also called technical controls) use software and data to monitor and control access to information and computing systems. For example: passwords, network and host based firewalls, network intrusion detection systems, access control lists, and data encryption are logical controls.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Control</a:t>
            </a:r>
            <a:endParaRPr lang="en-US" dirty="0"/>
          </a:p>
        </p:txBody>
      </p:sp>
      <p:sp>
        <p:nvSpPr>
          <p:cNvPr id="3" name="Content Placeholder 2"/>
          <p:cNvSpPr>
            <a:spLocks noGrp="1"/>
          </p:cNvSpPr>
          <p:nvPr>
            <p:ph idx="1"/>
          </p:nvPr>
        </p:nvSpPr>
        <p:spPr/>
        <p:txBody>
          <a:bodyPr>
            <a:normAutofit/>
          </a:bodyPr>
          <a:lstStyle/>
          <a:p>
            <a:pPr>
              <a:buNone/>
            </a:pPr>
            <a:r>
              <a:rPr lang="en-US" dirty="0" smtClean="0"/>
              <a:t>	Physical controls monitor and control the environment of the work place and computing facilities. They also monitor and control access to and from such facilities. For example: doors, locks, heating and air conditioning, smoke and fire alarms, fire suppression systems, cameras, barricades, fencing, security guards, cable locks, etc. Separating the network and workplace into functional areas are also physical controls.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Control</a:t>
            </a:r>
            <a:endParaRPr lang="en-US" dirty="0"/>
          </a:p>
        </p:txBody>
      </p:sp>
      <p:sp>
        <p:nvSpPr>
          <p:cNvPr id="3" name="Content Placeholder 2"/>
          <p:cNvSpPr>
            <a:spLocks noGrp="1"/>
          </p:cNvSpPr>
          <p:nvPr>
            <p:ph idx="1"/>
          </p:nvPr>
        </p:nvSpPr>
        <p:spPr/>
        <p:txBody>
          <a:bodyPr/>
          <a:lstStyle/>
          <a:p>
            <a:r>
              <a:rPr lang="en-US" dirty="0" smtClean="0"/>
              <a:t>Authorization</a:t>
            </a:r>
          </a:p>
          <a:p>
            <a:r>
              <a:rPr lang="en-US" dirty="0" smtClean="0"/>
              <a:t>Authentication</a:t>
            </a:r>
          </a:p>
          <a:p>
            <a:r>
              <a:rPr lang="en-US" dirty="0" smtClean="0"/>
              <a:t>Identification</a:t>
            </a:r>
          </a:p>
          <a:p>
            <a:r>
              <a:rPr lang="en-US" b="1" dirty="0" smtClean="0"/>
              <a:t>Non-discretionary</a:t>
            </a:r>
            <a:r>
              <a:rPr lang="en-US" dirty="0" smtClean="0"/>
              <a:t> approach consolidates all access control under a centralized administration.</a:t>
            </a:r>
          </a:p>
          <a:p>
            <a:r>
              <a:rPr lang="en-US" dirty="0" smtClean="0"/>
              <a:t>Discretionary approach – under individual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Cryptography</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	Information security uses cryptography to transform usable information into a form that renders it unusable by anyone other than an authorized user; this process is called encryption. Information that has been encrypted (rendered unusable) can be transformed back into its original usable form by an authorized user, who possesses the cryptographic key, through the process of decryption. Cryptography is used in information security to protect information from unauthorized or accidental disclosure while the information is in transit (either electronically or physically) and while information is in storage.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normAutofit/>
          </a:bodyPr>
          <a:lstStyle/>
          <a:p>
            <a:r>
              <a:rPr lang="en-US" b="1" dirty="0" smtClean="0"/>
              <a:t>Define Information Security. Discuss its need and available tools to maintain it.</a:t>
            </a:r>
          </a:p>
          <a:p>
            <a:r>
              <a:rPr lang="en-US" b="1" dirty="0" smtClean="0"/>
              <a:t>What are the controls to maintain Information Security. Discuss</a:t>
            </a:r>
          </a:p>
          <a:p>
            <a:r>
              <a:rPr lang="en-US" dirty="0" smtClean="0"/>
              <a:t>What is an SRS? List its characteristics</a:t>
            </a:r>
          </a:p>
          <a:p>
            <a:r>
              <a:rPr lang="en-US" dirty="0" smtClean="0"/>
              <a:t>What is requirement analysis? Discuss its types.</a:t>
            </a:r>
          </a:p>
          <a:p>
            <a:r>
              <a:rPr lang="en-US" dirty="0" smtClean="0"/>
              <a:t>Define feasibility study. List and elaborate about its factors.</a:t>
            </a:r>
          </a:p>
          <a:p>
            <a:r>
              <a:rPr lang="en-US" dirty="0" smtClean="0"/>
              <a:t>List the Input design objectives and input validation.</a:t>
            </a:r>
          </a:p>
          <a:p>
            <a:r>
              <a:rPr lang="en-US" dirty="0" smtClean="0"/>
              <a:t>List the constraints to be followed while form designing</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943600"/>
          </a:xfrm>
        </p:spPr>
        <p:txBody>
          <a:bodyPr>
            <a:normAutofit fontScale="85000" lnSpcReduction="10000"/>
          </a:bodyPr>
          <a:lstStyle/>
          <a:p>
            <a:endParaRPr lang="en-US" dirty="0" smtClean="0"/>
          </a:p>
          <a:p>
            <a:endParaRPr lang="en-US"/>
          </a:p>
          <a:p>
            <a:r>
              <a:rPr lang="en-US" smtClean="0"/>
              <a:t>Write </a:t>
            </a:r>
            <a:r>
              <a:rPr lang="en-US" dirty="0" smtClean="0"/>
              <a:t>short note on:</a:t>
            </a:r>
          </a:p>
          <a:p>
            <a:pPr marL="514350" indent="-514350">
              <a:buAutoNum type="arabicParenR"/>
            </a:pPr>
            <a:r>
              <a:rPr lang="en-US" b="1" dirty="0" smtClean="0"/>
              <a:t>Economic feasibility</a:t>
            </a:r>
          </a:p>
          <a:p>
            <a:pPr marL="514350" indent="-514350">
              <a:buAutoNum type="arabicParenR"/>
            </a:pPr>
            <a:r>
              <a:rPr lang="en-US" b="1" dirty="0" smtClean="0"/>
              <a:t>JAD</a:t>
            </a:r>
          </a:p>
          <a:p>
            <a:pPr marL="514350" indent="-514350">
              <a:buAutoNum type="arabicParenR"/>
            </a:pPr>
            <a:r>
              <a:rPr lang="en-US" dirty="0" smtClean="0"/>
              <a:t>Object oriented methodology</a:t>
            </a:r>
          </a:p>
          <a:p>
            <a:pPr marL="514350" indent="-514350">
              <a:buAutoNum type="arabicParenR"/>
            </a:pPr>
            <a:r>
              <a:rPr lang="en-US" b="1" dirty="0" smtClean="0"/>
              <a:t>SDD</a:t>
            </a:r>
          </a:p>
          <a:p>
            <a:pPr marL="514350" indent="-514350">
              <a:buAutoNum type="arabicParenR"/>
            </a:pPr>
            <a:r>
              <a:rPr lang="en-US" b="1" dirty="0" smtClean="0"/>
              <a:t>UML</a:t>
            </a:r>
          </a:p>
          <a:p>
            <a:pPr marL="514350" indent="-514350">
              <a:buAutoNum type="arabicParenR"/>
            </a:pPr>
            <a:r>
              <a:rPr lang="en-US" b="1" dirty="0" smtClean="0"/>
              <a:t>Software acquisition</a:t>
            </a:r>
          </a:p>
          <a:p>
            <a:pPr marL="514350" indent="-514350"/>
            <a:r>
              <a:rPr lang="en-US" b="1" dirty="0" smtClean="0"/>
              <a:t>What is a system proposal. List its contents.</a:t>
            </a:r>
          </a:p>
          <a:p>
            <a:pPr marL="514350" indent="-514350"/>
            <a:r>
              <a:rPr lang="en-US" b="1" dirty="0" smtClean="0"/>
              <a:t>Discuss the need of software evaluation</a:t>
            </a:r>
          </a:p>
          <a:p>
            <a:pPr marL="514350" indent="-514350"/>
            <a:r>
              <a:rPr lang="en-US" dirty="0" smtClean="0"/>
              <a:t>What is an Information system? List its types.</a:t>
            </a:r>
          </a:p>
          <a:p>
            <a:pPr marL="514350" indent="-514350"/>
            <a:r>
              <a:rPr lang="en-US" dirty="0" smtClean="0"/>
              <a:t>What is SDLC? Elaborate with diagram.</a:t>
            </a:r>
          </a:p>
          <a:p>
            <a:pPr marL="514350" indent="-514350"/>
            <a:r>
              <a:rPr lang="en-US" dirty="0" smtClean="0"/>
              <a:t>Discuss system analysis activity in detail.</a:t>
            </a:r>
          </a:p>
          <a:p>
            <a:pPr marL="514350" indent="-514350"/>
            <a:r>
              <a:rPr lang="en-US" dirty="0" smtClean="0"/>
              <a:t>SN: Role of system analyst.</a:t>
            </a:r>
          </a:p>
          <a:p>
            <a:pPr marL="514350" indent="-514350"/>
            <a:r>
              <a:rPr lang="en-US" b="1" dirty="0" smtClean="0"/>
              <a:t>Discuss waterfall model with its strengths and weaknesses</a:t>
            </a:r>
          </a:p>
          <a:p>
            <a:pPr marL="514350" indent="-514350"/>
            <a:r>
              <a:rPr lang="en-US" b="1" dirty="0" smtClean="0"/>
              <a:t>What  is a spiral model? Explain with diagram.</a:t>
            </a:r>
          </a:p>
          <a:p>
            <a:pPr marL="514350" indent="-514350"/>
            <a:endParaRPr lang="en-US" dirty="0" smtClean="0"/>
          </a:p>
          <a:p>
            <a:pPr marL="514350" indent="-514350"/>
            <a:endParaRPr lang="en-US" dirty="0" smtClean="0"/>
          </a:p>
          <a:p>
            <a:pPr marL="514350" indent="-514350">
              <a:buAutoNum type="arabicParen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Security</a:t>
            </a:r>
            <a:endParaRPr lang="en-US" dirty="0"/>
          </a:p>
        </p:txBody>
      </p:sp>
      <p:sp>
        <p:nvSpPr>
          <p:cNvPr id="3" name="Content Placeholder 2"/>
          <p:cNvSpPr>
            <a:spLocks noGrp="1"/>
          </p:cNvSpPr>
          <p:nvPr>
            <p:ph idx="1"/>
          </p:nvPr>
        </p:nvSpPr>
        <p:spPr/>
        <p:txBody>
          <a:bodyPr/>
          <a:lstStyle/>
          <a:p>
            <a:r>
              <a:rPr lang="en-US" altLang="en-US" dirty="0" smtClean="0"/>
              <a:t>Information security: a “well-informed sense of assurance that the information risks and controls are in balance.” —Jim Anderson, </a:t>
            </a:r>
            <a:r>
              <a:rPr lang="en-US" altLang="en-US" dirty="0" err="1" smtClean="0"/>
              <a:t>Inovant</a:t>
            </a:r>
            <a:r>
              <a:rPr lang="en-US" altLang="en-US" dirty="0" smtClean="0"/>
              <a:t> (2002)</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information security?</a:t>
            </a:r>
            <a:endParaRPr lang="en-US" dirty="0"/>
          </a:p>
        </p:txBody>
      </p:sp>
      <p:sp>
        <p:nvSpPr>
          <p:cNvPr id="3" name="Content Placeholder 2"/>
          <p:cNvSpPr>
            <a:spLocks noGrp="1"/>
          </p:cNvSpPr>
          <p:nvPr>
            <p:ph idx="1"/>
          </p:nvPr>
        </p:nvSpPr>
        <p:spPr/>
        <p:txBody>
          <a:bodyPr/>
          <a:lstStyle/>
          <a:p>
            <a:r>
              <a:rPr lang="en-US" i="1" dirty="0" smtClean="0"/>
              <a:t>Information security</a:t>
            </a:r>
            <a:r>
              <a:rPr lang="en-US" dirty="0" smtClean="0"/>
              <a:t> protects information (and the facilities and systems that store, use and transmit it) from a wide range of threats, in order to preserve its value to an </a:t>
            </a:r>
            <a:r>
              <a:rPr lang="en-US" dirty="0" err="1" smtClean="0"/>
              <a:t>organisation</a:t>
            </a:r>
            <a:r>
              <a:rPr lang="en-US" dirty="0" smtClean="0"/>
              <a:t>.</a:t>
            </a:r>
          </a:p>
          <a:p>
            <a:r>
              <a:rPr lang="en-US" dirty="0" smtClean="0"/>
              <a:t>This definition of information security is adapted from that of the American National Security Telecommunications and Information Systems Security Committee (NSTISSC).</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spcBef>
                <a:spcPct val="40000"/>
              </a:spcBef>
            </a:pPr>
            <a:r>
              <a:rPr lang="en-US" altLang="en-US" dirty="0" smtClean="0"/>
              <a:t>The protection of information and its critical elements, including systems and hardware that use, store, and transmit that information </a:t>
            </a:r>
          </a:p>
          <a:p>
            <a:pPr>
              <a:spcBef>
                <a:spcPct val="40000"/>
              </a:spcBef>
            </a:pPr>
            <a:r>
              <a:rPr lang="en-US" altLang="en-US" dirty="0" smtClean="0"/>
              <a:t>Necessary tools: policy, awareness, training, education, technology</a:t>
            </a:r>
          </a:p>
          <a:p>
            <a:pPr>
              <a:spcBef>
                <a:spcPct val="40000"/>
              </a:spcBef>
            </a:pPr>
            <a:r>
              <a:rPr lang="en-US" altLang="en-US" dirty="0" smtClean="0"/>
              <a:t>C.I.A. triangle was standard based on confidentiality, integrity, and availability</a:t>
            </a:r>
          </a:p>
          <a:p>
            <a:pPr>
              <a:spcBef>
                <a:spcPct val="40000"/>
              </a:spcBef>
            </a:pPr>
            <a:r>
              <a:rPr lang="en-US" altLang="en-US" dirty="0" smtClean="0"/>
              <a:t>C.I.A. triangle now expanded into list of critical characteristics of information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300px-CIAJMK1209.png"/>
          <p:cNvPicPr>
            <a:picLocks noGrp="1" noChangeAspect="1"/>
          </p:cNvPicPr>
          <p:nvPr>
            <p:ph idx="1"/>
          </p:nvPr>
        </p:nvPicPr>
        <p:blipFill>
          <a:blip r:embed="rId2"/>
          <a:stretch>
            <a:fillRect/>
          </a:stretch>
        </p:blipFill>
        <p:spPr>
          <a:xfrm>
            <a:off x="1447800" y="231648"/>
            <a:ext cx="6284005" cy="6158324"/>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Information Security</a:t>
            </a:r>
            <a:endParaRPr lang="en-US" dirty="0"/>
          </a:p>
        </p:txBody>
      </p:sp>
      <p:sp>
        <p:nvSpPr>
          <p:cNvPr id="3" name="Content Placeholder 2"/>
          <p:cNvSpPr>
            <a:spLocks noGrp="1"/>
          </p:cNvSpPr>
          <p:nvPr>
            <p:ph idx="1"/>
          </p:nvPr>
        </p:nvSpPr>
        <p:spPr/>
        <p:txBody>
          <a:bodyPr/>
          <a:lstStyle/>
          <a:p>
            <a:pPr>
              <a:buNone/>
            </a:pPr>
            <a:r>
              <a:rPr lang="en-US" dirty="0" smtClean="0"/>
              <a:t>	There are two important characteristics of information that determine its value to an </a:t>
            </a:r>
            <a:r>
              <a:rPr lang="en-US" dirty="0" err="1" smtClean="0"/>
              <a:t>organisation</a:t>
            </a:r>
            <a:r>
              <a:rPr lang="en-US" dirty="0" smtClean="0"/>
              <a:t>:</a:t>
            </a:r>
          </a:p>
          <a:p>
            <a:r>
              <a:rPr lang="en-US" dirty="0" smtClean="0"/>
              <a:t>the </a:t>
            </a:r>
            <a:r>
              <a:rPr lang="en-US" i="1" dirty="0" smtClean="0"/>
              <a:t>scarcity</a:t>
            </a:r>
            <a:r>
              <a:rPr lang="en-US" dirty="0" smtClean="0"/>
              <a:t> of the information outside the </a:t>
            </a:r>
            <a:r>
              <a:rPr lang="en-US" dirty="0" err="1" smtClean="0"/>
              <a:t>organisation</a:t>
            </a:r>
            <a:r>
              <a:rPr lang="en-US" dirty="0" smtClean="0"/>
              <a:t>;</a:t>
            </a:r>
          </a:p>
          <a:p>
            <a:r>
              <a:rPr lang="en-US" dirty="0" smtClean="0"/>
              <a:t>the </a:t>
            </a:r>
            <a:r>
              <a:rPr lang="en-US" i="1" dirty="0" err="1" smtClean="0"/>
              <a:t>shareability</a:t>
            </a:r>
            <a:r>
              <a:rPr lang="en-US" dirty="0" smtClean="0"/>
              <a:t> of the information within the </a:t>
            </a:r>
            <a:r>
              <a:rPr lang="en-US" dirty="0" err="1" smtClean="0"/>
              <a:t>organisation</a:t>
            </a:r>
            <a:r>
              <a:rPr lang="en-US" dirty="0" smtClean="0"/>
              <a:t>, or some part of it.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smtClean="0"/>
              <a:t>Critical Characteristics of Information</a:t>
            </a:r>
            <a:endParaRPr lang="en-US" dirty="0"/>
          </a:p>
        </p:txBody>
      </p:sp>
      <p:sp>
        <p:nvSpPr>
          <p:cNvPr id="3" name="Content Placeholder 2"/>
          <p:cNvSpPr>
            <a:spLocks noGrp="1"/>
          </p:cNvSpPr>
          <p:nvPr>
            <p:ph idx="1"/>
          </p:nvPr>
        </p:nvSpPr>
        <p:spPr/>
        <p:txBody>
          <a:bodyPr>
            <a:normAutofit/>
          </a:bodyPr>
          <a:lstStyle/>
          <a:p>
            <a:pPr>
              <a:spcBef>
                <a:spcPct val="30000"/>
              </a:spcBef>
            </a:pPr>
            <a:r>
              <a:rPr lang="en-US" altLang="en-US" sz="2800" dirty="0" smtClean="0"/>
              <a:t>The value of information comes from the characteristics it possesses: </a:t>
            </a:r>
          </a:p>
          <a:p>
            <a:pPr lvl="1">
              <a:spcBef>
                <a:spcPct val="30000"/>
              </a:spcBef>
            </a:pPr>
            <a:r>
              <a:rPr lang="en-US" altLang="en-US" sz="2600" dirty="0" smtClean="0"/>
              <a:t>Availability</a:t>
            </a:r>
          </a:p>
          <a:p>
            <a:pPr lvl="1">
              <a:spcBef>
                <a:spcPct val="30000"/>
              </a:spcBef>
            </a:pPr>
            <a:r>
              <a:rPr lang="en-US" altLang="en-US" sz="2600" dirty="0" smtClean="0"/>
              <a:t>Accuracy</a:t>
            </a:r>
          </a:p>
          <a:p>
            <a:pPr lvl="1">
              <a:spcBef>
                <a:spcPct val="30000"/>
              </a:spcBef>
            </a:pPr>
            <a:r>
              <a:rPr lang="en-US" altLang="en-US" sz="2600" dirty="0" smtClean="0"/>
              <a:t>Authenticity</a:t>
            </a:r>
          </a:p>
          <a:p>
            <a:pPr lvl="1">
              <a:spcBef>
                <a:spcPct val="30000"/>
              </a:spcBef>
            </a:pPr>
            <a:r>
              <a:rPr lang="en-US" altLang="en-US" sz="2600" dirty="0" smtClean="0"/>
              <a:t>Confidentiality</a:t>
            </a:r>
          </a:p>
          <a:p>
            <a:pPr lvl="1">
              <a:spcBef>
                <a:spcPct val="30000"/>
              </a:spcBef>
            </a:pPr>
            <a:r>
              <a:rPr lang="en-US" altLang="en-US" sz="2600" dirty="0" smtClean="0"/>
              <a:t>Integrity</a:t>
            </a:r>
          </a:p>
          <a:p>
            <a:pPr lvl="1">
              <a:spcBef>
                <a:spcPct val="30000"/>
              </a:spcBef>
            </a:pPr>
            <a:r>
              <a:rPr lang="en-US" altLang="en-US" sz="2600" dirty="0" smtClean="0"/>
              <a:t>Utility</a:t>
            </a:r>
          </a:p>
          <a:p>
            <a:pPr lvl="1">
              <a:spcBef>
                <a:spcPct val="30000"/>
              </a:spcBef>
            </a:pPr>
            <a:r>
              <a:rPr lang="en-US" altLang="en-US" sz="2600" dirty="0" smtClean="0"/>
              <a:t>Possession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4"/>
          <p:cNvPicPr>
            <a:picLocks noChangeAspect="1" noChangeArrowheads="1"/>
          </p:cNvPicPr>
          <p:nvPr/>
        </p:nvPicPr>
        <p:blipFill>
          <a:blip r:embed="rId2"/>
          <a:srcRect/>
          <a:stretch>
            <a:fillRect/>
          </a:stretch>
        </p:blipFill>
        <p:spPr>
          <a:xfrm>
            <a:off x="685800" y="228600"/>
            <a:ext cx="8001000" cy="646952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crimes and viruses</a:t>
            </a:r>
            <a:endParaRPr lang="en-US" dirty="0"/>
          </a:p>
        </p:txBody>
      </p:sp>
      <p:sp>
        <p:nvSpPr>
          <p:cNvPr id="3" name="Content Placeholder 2"/>
          <p:cNvSpPr>
            <a:spLocks noGrp="1"/>
          </p:cNvSpPr>
          <p:nvPr>
            <p:ph idx="1"/>
          </p:nvPr>
        </p:nvSpPr>
        <p:spPr/>
        <p:txBody>
          <a:bodyPr/>
          <a:lstStyle/>
          <a:p>
            <a:pPr>
              <a:buNone/>
            </a:pPr>
            <a:r>
              <a:rPr lang="en-US" dirty="0" smtClean="0"/>
              <a:t>	A computer virus is a computer program that can infect other computer programs by modifying them in such a way as to include a (possibly evolved) copy of it. Note that a program does not have to perform outright damage (such as deleting or corrupting files) in order to be called a "virus".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44</TotalTime>
  <Words>412</Words>
  <Application>Microsoft Office PowerPoint</Application>
  <PresentationFormat>On-screen Show (4:3)</PresentationFormat>
  <Paragraphs>78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Clarity</vt:lpstr>
      <vt:lpstr>Information Security</vt:lpstr>
      <vt:lpstr>Information Security</vt:lpstr>
      <vt:lpstr>What is information security?</vt:lpstr>
      <vt:lpstr>PowerPoint Presentation</vt:lpstr>
      <vt:lpstr>PowerPoint Presentation</vt:lpstr>
      <vt:lpstr>Characteristics of Information Security</vt:lpstr>
      <vt:lpstr>Critical Characteristics of Information</vt:lpstr>
      <vt:lpstr>PowerPoint Presentation</vt:lpstr>
      <vt:lpstr>Computer crimes and viruses</vt:lpstr>
      <vt:lpstr>Example 1: Softbank – theft of consumer data for extortion </vt:lpstr>
      <vt:lpstr>PowerPoint Presentation</vt:lpstr>
      <vt:lpstr>Need of IS</vt:lpstr>
      <vt:lpstr>Security Controls</vt:lpstr>
      <vt:lpstr>Logical Control</vt:lpstr>
      <vt:lpstr>Physical Control</vt:lpstr>
      <vt:lpstr>Access Control</vt:lpstr>
      <vt:lpstr>Cryptography</vt:lpstr>
      <vt:lpstr>Assignment</vt:lpstr>
      <vt:lpstr>PowerPoint Presentation</vt:lpstr>
    </vt:vector>
  </TitlesOfParts>
  <Company>Workgroup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Security</dc:title>
  <dc:creator>mgtsci-Sucheta</dc:creator>
  <cp:lastModifiedBy>HP-4</cp:lastModifiedBy>
  <cp:revision>44</cp:revision>
  <dcterms:created xsi:type="dcterms:W3CDTF">2012-10-31T07:00:00Z</dcterms:created>
  <dcterms:modified xsi:type="dcterms:W3CDTF">2018-09-04T21:20:22Z</dcterms:modified>
</cp:coreProperties>
</file>