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6" r:id="rId10"/>
    <p:sldId id="279" r:id="rId11"/>
    <p:sldId id="263" r:id="rId12"/>
    <p:sldId id="280" r:id="rId13"/>
    <p:sldId id="264" r:id="rId14"/>
    <p:sldId id="267" r:id="rId15"/>
    <p:sldId id="26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Dr. S. S. </a:t>
            </a:r>
            <a:r>
              <a:rPr lang="en-US" b="1" dirty="0" err="1">
                <a:solidFill>
                  <a:schemeClr val="tx1"/>
                </a:solidFill>
              </a:rPr>
              <a:t>Yambal</a:t>
            </a:r>
            <a:endParaRPr lang="en-US" b="1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5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Democrat Presidents</a:t>
            </a:r>
            <a:br>
              <a:rPr lang="en-US" dirty="0"/>
            </a:br>
            <a:r>
              <a:rPr lang="en-US" dirty="0" err="1"/>
              <a:t>σ</a:t>
            </a:r>
            <a:r>
              <a:rPr lang="en-US" baseline="-25000" dirty="0" err="1"/>
              <a:t>Party</a:t>
            </a:r>
            <a:r>
              <a:rPr lang="en-US" baseline="-25000" dirty="0"/>
              <a:t>="Democrat"</a:t>
            </a:r>
            <a:r>
              <a:rPr lang="en-US" dirty="0"/>
              <a:t>(PRESIDENT)</a:t>
            </a:r>
          </a:p>
          <a:p>
            <a:r>
              <a:rPr lang="en-US" dirty="0"/>
              <a:t>Get the living Democrat Presidents</a:t>
            </a:r>
            <a:br>
              <a:rPr lang="en-US" dirty="0"/>
            </a:br>
            <a:r>
              <a:rPr lang="en-US" dirty="0" err="1"/>
              <a:t>σ</a:t>
            </a:r>
            <a:r>
              <a:rPr lang="en-US" baseline="-25000" dirty="0" err="1"/>
              <a:t>Party</a:t>
            </a:r>
            <a:r>
              <a:rPr lang="en-US" baseline="-25000" dirty="0"/>
              <a:t>="Democrat" </a:t>
            </a:r>
            <a:r>
              <a:rPr lang="en-US" baseline="-25000" dirty="0" smtClean="0"/>
              <a:t>AND</a:t>
            </a:r>
            <a:r>
              <a:rPr lang="en-US" baseline="-25000" dirty="0"/>
              <a:t> </a:t>
            </a:r>
            <a:r>
              <a:rPr lang="en-US" baseline="-25000" dirty="0" err="1"/>
              <a:t>DeathDate</a:t>
            </a:r>
            <a:r>
              <a:rPr lang="en-US" baseline="-25000" dirty="0"/>
              <a:t> is NULL</a:t>
            </a:r>
            <a:r>
              <a:rPr lang="en-US" dirty="0"/>
              <a:t>(PRESIDENT)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88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Operation </a:t>
            </a:r>
            <a:r>
              <a:rPr lang="el-GR" b="1" dirty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It projects column</a:t>
            </a:r>
            <a:r>
              <a:rPr lang="en-US" i="1" dirty="0"/>
              <a:t>s </a:t>
            </a:r>
            <a:r>
              <a:rPr lang="en-US" dirty="0"/>
              <a:t>that satisfy a given predicate.</a:t>
            </a:r>
          </a:p>
          <a:p>
            <a:pPr marL="0" indent="0">
              <a:buNone/>
            </a:pPr>
            <a:r>
              <a:rPr lang="en-US" dirty="0"/>
              <a:t>Notation − </a:t>
            </a:r>
            <a:r>
              <a:rPr lang="el-GR" dirty="0"/>
              <a:t>Π</a:t>
            </a:r>
            <a:r>
              <a:rPr lang="en-US" dirty="0"/>
              <a:t>A1, A2, An </a:t>
            </a:r>
            <a:r>
              <a:rPr lang="en-US" i="1" dirty="0" smtClean="0"/>
              <a:t>r</a:t>
            </a:r>
          </a:p>
          <a:p>
            <a:pPr marL="0" indent="0">
              <a:buNone/>
            </a:pPr>
            <a:r>
              <a:rPr lang="en-US" i="1" dirty="0" smtClean="0"/>
              <a:t>Or</a:t>
            </a:r>
          </a:p>
          <a:p>
            <a:pPr marL="0" indent="0">
              <a:buNone/>
            </a:pPr>
            <a:r>
              <a:rPr lang="en-US" b="1" dirty="0"/>
              <a:t>π</a:t>
            </a:r>
            <a:r>
              <a:rPr lang="en-US" b="1" baseline="-25000" dirty="0"/>
              <a:t>attribute- list</a:t>
            </a:r>
            <a:r>
              <a:rPr lang="en-US" b="1" dirty="0"/>
              <a:t>(</a:t>
            </a:r>
            <a:r>
              <a:rPr lang="en-US" b="1" i="1" dirty="0"/>
              <a:t>relation</a:t>
            </a:r>
            <a:r>
              <a:rPr lang="en-US" b="1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/>
              <a:t>A1, A2 , An are attribute names of relation </a:t>
            </a:r>
            <a:r>
              <a:rPr lang="en-US" b="1" dirty="0"/>
              <a:t>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Duplicate rows are automatically eliminated, as relation is a set.</a:t>
            </a:r>
          </a:p>
        </p:txBody>
      </p:sp>
    </p:spTree>
    <p:extLst>
      <p:ext uri="{BB962C8B-B14F-4D97-AF65-F5344CB8AC3E}">
        <p14:creationId xmlns:p14="http://schemas.microsoft.com/office/powerpoint/2010/main" val="263077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Project Operation</a:t>
            </a:r>
          </a:p>
          <a:p>
            <a:r>
              <a:rPr lang="en-US" dirty="0"/>
              <a:t>Produce a subset of attributes from a relation</a:t>
            </a:r>
          </a:p>
          <a:p>
            <a:r>
              <a:rPr lang="en-US" dirty="0"/>
              <a:t>Unselected columns are eliminated</a:t>
            </a:r>
          </a:p>
          <a:p>
            <a:r>
              <a:rPr lang="en-US" dirty="0"/>
              <a:t>Duplicate rows are eliminated</a:t>
            </a:r>
          </a:p>
          <a:p>
            <a:r>
              <a:rPr lang="en-US" dirty="0"/>
              <a:t>Result is a </a:t>
            </a:r>
            <a:r>
              <a:rPr lang="en-US" dirty="0" smtClean="0"/>
              <a:t>relation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0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For example </a:t>
            </a:r>
            <a:r>
              <a:rPr lang="en-US" dirty="0"/>
              <a:t>−</a:t>
            </a:r>
          </a:p>
          <a:p>
            <a:pPr marL="0" indent="0">
              <a:buNone/>
            </a:pPr>
            <a:r>
              <a:rPr lang="el-GR" dirty="0"/>
              <a:t>Π</a:t>
            </a:r>
            <a:r>
              <a:rPr lang="en-US" dirty="0"/>
              <a:t>subject, author (Books)</a:t>
            </a:r>
          </a:p>
          <a:p>
            <a:pPr marL="0" indent="0">
              <a:buNone/>
            </a:pPr>
            <a:r>
              <a:rPr lang="en-US" dirty="0"/>
              <a:t>Selects and projects columns named as subject and author from the relation Books.</a:t>
            </a:r>
          </a:p>
        </p:txBody>
      </p:sp>
    </p:spTree>
    <p:extLst>
      <p:ext uri="{BB962C8B-B14F-4D97-AF65-F5344CB8AC3E}">
        <p14:creationId xmlns:p14="http://schemas.microsoft.com/office/powerpoint/2010/main" val="268233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example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10058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779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 combining project and select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952454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280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55" y="1600200"/>
            <a:ext cx="999344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420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Cartesian product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Combines information of two different relations into one.</a:t>
            </a:r>
          </a:p>
          <a:p>
            <a:pPr marL="0" indent="0">
              <a:buNone/>
            </a:pPr>
            <a:r>
              <a:rPr lang="en-US" b="1" dirty="0"/>
              <a:t>Notation </a:t>
            </a:r>
            <a:r>
              <a:rPr lang="en-US" dirty="0"/>
              <a:t>− r </a:t>
            </a:r>
            <a:r>
              <a:rPr lang="el-GR" dirty="0"/>
              <a:t>Χ </a:t>
            </a:r>
            <a:r>
              <a:rPr lang="en-US" dirty="0"/>
              <a:t>s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b="1" dirty="0"/>
              <a:t>r </a:t>
            </a:r>
            <a:r>
              <a:rPr lang="en-US" dirty="0"/>
              <a:t>and </a:t>
            </a:r>
            <a:r>
              <a:rPr lang="en-US" b="1" dirty="0"/>
              <a:t>s </a:t>
            </a:r>
            <a:r>
              <a:rPr lang="en-US" dirty="0"/>
              <a:t>are relations and their output will be defined as −</a:t>
            </a:r>
          </a:p>
          <a:p>
            <a:pPr marL="0" indent="0">
              <a:buNone/>
            </a:pPr>
            <a:r>
              <a:rPr lang="pt-BR" dirty="0"/>
              <a:t>r Χ s = { q t | q ∈ r and t ∈ s}</a:t>
            </a:r>
          </a:p>
          <a:p>
            <a:pPr marL="0" indent="0">
              <a:buNone/>
            </a:pPr>
            <a:r>
              <a:rPr lang="en-US" dirty="0" err="1"/>
              <a:t>σauthor</a:t>
            </a:r>
            <a:r>
              <a:rPr lang="en-US" dirty="0"/>
              <a:t> = </a:t>
            </a:r>
            <a:r>
              <a:rPr lang="en-US" dirty="0" smtClean="0"/>
              <a:t>'tutor'(</a:t>
            </a:r>
            <a:r>
              <a:rPr lang="en-US" dirty="0"/>
              <a:t>Books Χ Articles)</a:t>
            </a:r>
          </a:p>
          <a:p>
            <a:pPr marL="0" indent="0">
              <a:buNone/>
            </a:pPr>
            <a:r>
              <a:rPr lang="en-US" b="1" dirty="0"/>
              <a:t>Output </a:t>
            </a:r>
            <a:r>
              <a:rPr lang="en-US" dirty="0"/>
              <a:t>− Yields a relation, which shows all the books and articles written by </a:t>
            </a:r>
            <a:r>
              <a:rPr lang="en-US" dirty="0" smtClean="0"/>
              <a:t>tutor.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74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386" y="990601"/>
            <a:ext cx="993841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711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81" y="838201"/>
            <a:ext cx="923261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24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Set operations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Relations in relational algebra are seen as sets of tuples, </a:t>
            </a:r>
            <a:r>
              <a:rPr lang="en-US" dirty="0" smtClean="0"/>
              <a:t>so basic </a:t>
            </a:r>
            <a:r>
              <a:rPr lang="en-US" dirty="0"/>
              <a:t>set </a:t>
            </a:r>
            <a:r>
              <a:rPr lang="en-US" dirty="0" smtClean="0"/>
              <a:t>operations</a:t>
            </a:r>
            <a:r>
              <a:rPr lang="en-US" dirty="0"/>
              <a:t> </a:t>
            </a:r>
            <a:r>
              <a:rPr lang="en-US" dirty="0" smtClean="0"/>
              <a:t>are used.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54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Cartesian product not mush in use..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Seldom useful in practice. </a:t>
            </a:r>
          </a:p>
          <a:p>
            <a:pPr marL="0" indent="0">
              <a:buNone/>
            </a:pPr>
            <a:r>
              <a:rPr lang="en-US" dirty="0"/>
              <a:t>•	Usually an error. </a:t>
            </a:r>
          </a:p>
          <a:p>
            <a:pPr marL="0" indent="0">
              <a:buNone/>
            </a:pPr>
            <a:r>
              <a:rPr lang="en-US" dirty="0"/>
              <a:t>•	Can give a huge result.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79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Operation 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It performs binary union between two given relations and is defined as −</a:t>
            </a:r>
          </a:p>
          <a:p>
            <a:pPr marL="0" indent="0">
              <a:buNone/>
            </a:pPr>
            <a:r>
              <a:rPr lang="en-US" dirty="0"/>
              <a:t>r ∪ s = { t | t ∈ r or t ∈ s}</a:t>
            </a:r>
          </a:p>
          <a:p>
            <a:pPr marL="0" indent="0">
              <a:buNone/>
            </a:pPr>
            <a:r>
              <a:rPr lang="en-US" dirty="0"/>
              <a:t>Notion − r U s</a:t>
            </a:r>
          </a:p>
          <a:p>
            <a:pPr marL="0" indent="0">
              <a:buNone/>
            </a:pPr>
            <a:r>
              <a:rPr lang="en-US" dirty="0"/>
              <a:t>Where r and s are either database relations or relation result set </a:t>
            </a:r>
            <a:r>
              <a:rPr lang="en-US" dirty="0" smtClean="0"/>
              <a:t>temporary relation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For a union operation to be valid, the following conditions must hold −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r, and s must have the same number of attributes.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Attribute domains must be compatible.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Duplicate tuples are automatically eliminated.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4282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Π author (Books) ∪ Π author (Articles)</a:t>
            </a:r>
          </a:p>
          <a:p>
            <a:pPr marL="0" indent="0">
              <a:buNone/>
            </a:pPr>
            <a:r>
              <a:rPr lang="en-US" b="1" dirty="0"/>
              <a:t>Output </a:t>
            </a:r>
            <a:r>
              <a:rPr lang="en-US" dirty="0"/>
              <a:t>− Projects the names of the authors who have either written a book or an article or both.</a:t>
            </a:r>
          </a:p>
        </p:txBody>
      </p:sp>
    </p:spTree>
    <p:extLst>
      <p:ext uri="{BB962C8B-B14F-4D97-AF65-F5344CB8AC3E}">
        <p14:creationId xmlns:p14="http://schemas.microsoft.com/office/powerpoint/2010/main" val="1160953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 Difference 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The result of set difference operation is tuples, which are present in one relation but are not in the</a:t>
            </a:r>
          </a:p>
          <a:p>
            <a:pPr marL="0" indent="0" algn="just">
              <a:buNone/>
            </a:pPr>
            <a:r>
              <a:rPr lang="en-US" dirty="0"/>
              <a:t>second relation.</a:t>
            </a:r>
          </a:p>
          <a:p>
            <a:pPr marL="0" indent="0" algn="just">
              <a:buNone/>
            </a:pPr>
            <a:r>
              <a:rPr lang="en-US" b="1" dirty="0"/>
              <a:t>Notation </a:t>
            </a:r>
            <a:r>
              <a:rPr lang="en-US" dirty="0"/>
              <a:t>− </a:t>
            </a:r>
            <a:r>
              <a:rPr lang="en-US" b="1" dirty="0"/>
              <a:t>r </a:t>
            </a:r>
            <a:r>
              <a:rPr lang="en-US" dirty="0"/>
              <a:t>− </a:t>
            </a:r>
            <a:r>
              <a:rPr lang="en-US" b="1" dirty="0"/>
              <a:t>s</a:t>
            </a:r>
          </a:p>
          <a:p>
            <a:pPr marL="0" indent="0" algn="just">
              <a:buNone/>
            </a:pPr>
            <a:r>
              <a:rPr lang="en-US" dirty="0"/>
              <a:t>Finds all the tuples that are present in </a:t>
            </a:r>
            <a:r>
              <a:rPr lang="en-US" b="1" dirty="0"/>
              <a:t>r </a:t>
            </a:r>
            <a:r>
              <a:rPr lang="en-US" dirty="0"/>
              <a:t>but not in </a:t>
            </a:r>
            <a:r>
              <a:rPr lang="en-US" b="1" dirty="0"/>
              <a:t>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Π author (Books) − Π author (Articles)</a:t>
            </a:r>
          </a:p>
          <a:p>
            <a:pPr marL="0" indent="0" algn="just">
              <a:buNone/>
            </a:pPr>
            <a:r>
              <a:rPr lang="en-US" b="1" dirty="0"/>
              <a:t>Output </a:t>
            </a:r>
            <a:r>
              <a:rPr lang="en-US" dirty="0"/>
              <a:t>− Provides the name of authors who have written books but not articles.</a:t>
            </a:r>
          </a:p>
        </p:txBody>
      </p:sp>
    </p:spTree>
    <p:extLst>
      <p:ext uri="{BB962C8B-B14F-4D97-AF65-F5344CB8AC3E}">
        <p14:creationId xmlns:p14="http://schemas.microsoft.com/office/powerpoint/2010/main" val="3707874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Rename Operation </a:t>
            </a:r>
            <a:r>
              <a:rPr lang="el-GR" b="1" dirty="0"/>
              <a:t>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results of relational algebra are also relations but without any name. The rename </a:t>
            </a:r>
            <a:r>
              <a:rPr lang="en-US" dirty="0" smtClean="0"/>
              <a:t>operation allows </a:t>
            </a:r>
            <a:r>
              <a:rPr lang="en-US" dirty="0"/>
              <a:t>us to rename the output relation. 'rename' operation is denoted with small Greek letter </a:t>
            </a:r>
            <a:r>
              <a:rPr lang="en-US" b="1" dirty="0" smtClean="0"/>
              <a:t>rho</a:t>
            </a:r>
          </a:p>
          <a:p>
            <a:pPr marL="0" indent="0">
              <a:buNone/>
            </a:pPr>
            <a:r>
              <a:rPr lang="el-GR" i="1" dirty="0" smtClean="0"/>
              <a:t>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91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Notation </a:t>
            </a:r>
            <a:r>
              <a:rPr lang="en-US" dirty="0"/>
              <a:t>− </a:t>
            </a:r>
            <a:r>
              <a:rPr lang="el-GR" i="1" dirty="0"/>
              <a:t>ρ </a:t>
            </a:r>
            <a:r>
              <a:rPr lang="en-US" dirty="0"/>
              <a:t>x </a:t>
            </a:r>
            <a:r>
              <a:rPr lang="en-US" i="1" dirty="0"/>
              <a:t>E</a:t>
            </a:r>
          </a:p>
          <a:p>
            <a:r>
              <a:rPr lang="en-US" dirty="0"/>
              <a:t>Where the result of expression </a:t>
            </a:r>
            <a:r>
              <a:rPr lang="en-US" b="1" dirty="0"/>
              <a:t>E </a:t>
            </a:r>
            <a:r>
              <a:rPr lang="en-US" dirty="0"/>
              <a:t>is saved with name of </a:t>
            </a:r>
            <a:r>
              <a:rPr lang="en-US" b="1" dirty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5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Relational database systems are expected to be equipped with a query language that can assist </a:t>
            </a:r>
            <a:r>
              <a:rPr lang="en-US" dirty="0" smtClean="0"/>
              <a:t>its users </a:t>
            </a:r>
            <a:r>
              <a:rPr lang="en-US" dirty="0"/>
              <a:t>to query the database instances. There are two kinds of query languages − </a:t>
            </a:r>
            <a:r>
              <a:rPr lang="en-US" b="1" dirty="0"/>
              <a:t>relational</a:t>
            </a:r>
          </a:p>
          <a:p>
            <a:pPr marL="0" indent="0">
              <a:buNone/>
            </a:pPr>
            <a:r>
              <a:rPr lang="en-US" b="1" dirty="0"/>
              <a:t>algebra </a:t>
            </a:r>
            <a:r>
              <a:rPr lang="en-US" dirty="0"/>
              <a:t>and </a:t>
            </a:r>
            <a:r>
              <a:rPr lang="en-US" b="1" dirty="0"/>
              <a:t>relational calculus.</a:t>
            </a:r>
          </a:p>
        </p:txBody>
      </p:sp>
    </p:spTree>
    <p:extLst>
      <p:ext uri="{BB962C8B-B14F-4D97-AF65-F5344CB8AC3E}">
        <p14:creationId xmlns:p14="http://schemas.microsoft.com/office/powerpoint/2010/main" val="68723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Relational algebra is a procedural query language, which takes instances of relations as input </a:t>
            </a:r>
            <a:r>
              <a:rPr lang="en-US" dirty="0" smtClean="0"/>
              <a:t>and yields </a:t>
            </a:r>
            <a:r>
              <a:rPr lang="en-US" dirty="0"/>
              <a:t>instances of relations as output. It uses </a:t>
            </a:r>
            <a:r>
              <a:rPr lang="en-US" dirty="0" smtClean="0"/>
              <a:t>operators </a:t>
            </a:r>
            <a:r>
              <a:rPr lang="en-US" dirty="0"/>
              <a:t>to perform queries. An operator can be</a:t>
            </a:r>
          </a:p>
          <a:p>
            <a:pPr marL="0" indent="0" algn="just">
              <a:buNone/>
            </a:pPr>
            <a:r>
              <a:rPr lang="en-US" dirty="0"/>
              <a:t>either </a:t>
            </a:r>
            <a:r>
              <a:rPr lang="en-US" b="1" dirty="0"/>
              <a:t>unary </a:t>
            </a:r>
            <a:r>
              <a:rPr lang="en-US" dirty="0"/>
              <a:t>or </a:t>
            </a:r>
            <a:r>
              <a:rPr lang="en-US" b="1" dirty="0"/>
              <a:t>binary</a:t>
            </a:r>
            <a:r>
              <a:rPr lang="en-US" dirty="0"/>
              <a:t>. They accept relations as their input and yield relations as their output.</a:t>
            </a:r>
          </a:p>
          <a:p>
            <a:pPr marL="0" indent="0" algn="just">
              <a:buNone/>
            </a:pPr>
            <a:r>
              <a:rPr lang="en-US" dirty="0"/>
              <a:t>Relational algebra is performed recursively on a relation and intermediate results are </a:t>
            </a:r>
            <a:r>
              <a:rPr lang="en-US" dirty="0" smtClean="0"/>
              <a:t>also considered </a:t>
            </a:r>
            <a:r>
              <a:rPr lang="en-US" dirty="0"/>
              <a:t>relations.</a:t>
            </a:r>
          </a:p>
        </p:txBody>
      </p:sp>
    </p:spTree>
    <p:extLst>
      <p:ext uri="{BB962C8B-B14F-4D97-AF65-F5344CB8AC3E}">
        <p14:creationId xmlns:p14="http://schemas.microsoft.com/office/powerpoint/2010/main" val="336225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Relational calculus</a:t>
            </a:r>
            <a:r>
              <a:rPr lang="en-US" dirty="0"/>
              <a:t> is a non procedural query language. It uses mathematical predicate </a:t>
            </a:r>
            <a:r>
              <a:rPr lang="en-US" b="1" dirty="0" smtClean="0"/>
              <a:t>calculus </a:t>
            </a:r>
            <a:r>
              <a:rPr lang="en-US" dirty="0" smtClean="0"/>
              <a:t>instead </a:t>
            </a:r>
            <a:r>
              <a:rPr lang="en-US" dirty="0"/>
              <a:t>of algebra. It provides the description about the query to get the result where as </a:t>
            </a:r>
            <a:r>
              <a:rPr lang="en-US" b="1" dirty="0"/>
              <a:t>relational</a:t>
            </a:r>
            <a:r>
              <a:rPr lang="en-US" dirty="0"/>
              <a:t> algebra gives the method to get the result.</a:t>
            </a:r>
          </a:p>
        </p:txBody>
      </p:sp>
    </p:spTree>
    <p:extLst>
      <p:ext uri="{BB962C8B-B14F-4D97-AF65-F5344CB8AC3E}">
        <p14:creationId xmlns:p14="http://schemas.microsoft.com/office/powerpoint/2010/main" val="72816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fundamental operations of relational algebra are as follows −</a:t>
            </a:r>
          </a:p>
          <a:p>
            <a:r>
              <a:rPr lang="en-US" dirty="0"/>
              <a:t>Select</a:t>
            </a:r>
          </a:p>
          <a:p>
            <a:r>
              <a:rPr lang="en-US" dirty="0"/>
              <a:t>Project</a:t>
            </a:r>
          </a:p>
          <a:p>
            <a:r>
              <a:rPr lang="en-US" dirty="0"/>
              <a:t>Union</a:t>
            </a:r>
          </a:p>
          <a:p>
            <a:r>
              <a:rPr lang="en-US" dirty="0"/>
              <a:t>Set different</a:t>
            </a:r>
          </a:p>
          <a:p>
            <a:r>
              <a:rPr lang="en-US" dirty="0"/>
              <a:t>Cartesian product</a:t>
            </a:r>
          </a:p>
          <a:p>
            <a:r>
              <a:rPr lang="en-US" dirty="0"/>
              <a:t>Rename</a:t>
            </a:r>
          </a:p>
        </p:txBody>
      </p:sp>
    </p:spTree>
    <p:extLst>
      <p:ext uri="{BB962C8B-B14F-4D97-AF65-F5344CB8AC3E}">
        <p14:creationId xmlns:p14="http://schemas.microsoft.com/office/powerpoint/2010/main" val="429489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 Operation </a:t>
            </a:r>
            <a:r>
              <a:rPr lang="el-GR" b="1" dirty="0"/>
              <a:t>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It selects tuples that satisfy the given predicate from a relation.</a:t>
            </a:r>
          </a:p>
          <a:p>
            <a:r>
              <a:rPr lang="en-US" b="1" dirty="0"/>
              <a:t>Notation </a:t>
            </a:r>
            <a:r>
              <a:rPr lang="en-US" dirty="0"/>
              <a:t>− </a:t>
            </a:r>
            <a:r>
              <a:rPr lang="el-GR" dirty="0"/>
              <a:t>σ</a:t>
            </a:r>
            <a:r>
              <a:rPr lang="en-US" i="1" dirty="0" err="1"/>
              <a:t>pr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b="1" dirty="0"/>
              <a:t>σ </a:t>
            </a:r>
            <a:r>
              <a:rPr lang="en-US" dirty="0"/>
              <a:t>stands for selection predicate and </a:t>
            </a:r>
            <a:r>
              <a:rPr lang="en-US" b="1" dirty="0"/>
              <a:t>r </a:t>
            </a:r>
            <a:r>
              <a:rPr lang="en-US" dirty="0"/>
              <a:t>stands for relation. </a:t>
            </a:r>
            <a:r>
              <a:rPr lang="en-US" i="1" dirty="0"/>
              <a:t>p </a:t>
            </a:r>
            <a:r>
              <a:rPr lang="en-US" dirty="0"/>
              <a:t>is prepositional logic </a:t>
            </a:r>
            <a:r>
              <a:rPr lang="en-US" dirty="0" smtClean="0"/>
              <a:t>formula which </a:t>
            </a:r>
            <a:r>
              <a:rPr lang="en-US" dirty="0"/>
              <a:t>may use connectors like </a:t>
            </a:r>
            <a:r>
              <a:rPr lang="en-US" b="1" dirty="0"/>
              <a:t>and, or, </a:t>
            </a:r>
            <a:r>
              <a:rPr lang="en-US" dirty="0"/>
              <a:t>and </a:t>
            </a:r>
            <a:r>
              <a:rPr lang="en-US" b="1" dirty="0"/>
              <a:t>not</a:t>
            </a:r>
            <a:r>
              <a:rPr lang="en-US" dirty="0"/>
              <a:t>. These terms may use relational operators like </a:t>
            </a:r>
            <a:r>
              <a:rPr lang="en-US" dirty="0" smtClean="0"/>
              <a:t>− </a:t>
            </a:r>
          </a:p>
          <a:p>
            <a:pPr marL="0" indent="0">
              <a:buNone/>
            </a:pPr>
            <a:r>
              <a:rPr lang="en-US" dirty="0" smtClean="0"/>
              <a:t>=, </a:t>
            </a:r>
            <a:r>
              <a:rPr lang="en-US" dirty="0"/>
              <a:t>≠, ≥, &lt; , &gt;, ≤.</a:t>
            </a:r>
          </a:p>
        </p:txBody>
      </p:sp>
    </p:spTree>
    <p:extLst>
      <p:ext uri="{BB962C8B-B14F-4D97-AF65-F5344CB8AC3E}">
        <p14:creationId xmlns:p14="http://schemas.microsoft.com/office/powerpoint/2010/main" val="273463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For example </a:t>
            </a:r>
            <a:r>
              <a:rPr lang="en-US" dirty="0"/>
              <a:t>−</a:t>
            </a:r>
          </a:p>
          <a:p>
            <a:pPr marL="0" indent="0">
              <a:buNone/>
            </a:pPr>
            <a:r>
              <a:rPr lang="el-GR" dirty="0"/>
              <a:t>σ</a:t>
            </a:r>
            <a:r>
              <a:rPr lang="en-US" i="1" dirty="0"/>
              <a:t>subject = "database"</a:t>
            </a:r>
            <a:r>
              <a:rPr lang="en-US" dirty="0"/>
              <a:t>(Books)</a:t>
            </a:r>
          </a:p>
          <a:p>
            <a:pPr marL="0" indent="0">
              <a:buNone/>
            </a:pPr>
            <a:r>
              <a:rPr lang="en-US" b="1" dirty="0"/>
              <a:t>Output </a:t>
            </a:r>
            <a:r>
              <a:rPr lang="en-US" dirty="0"/>
              <a:t>− Selects tuples from books where subject is 'database'.</a:t>
            </a:r>
          </a:p>
          <a:p>
            <a:pPr marL="0" indent="0">
              <a:buNone/>
            </a:pPr>
            <a:r>
              <a:rPr lang="en-US" dirty="0" err="1"/>
              <a:t>σsubject</a:t>
            </a:r>
            <a:r>
              <a:rPr lang="en-US" dirty="0"/>
              <a:t> = "database" and price = "450"(Books)</a:t>
            </a:r>
          </a:p>
          <a:p>
            <a:pPr marL="0" indent="0">
              <a:buNone/>
            </a:pPr>
            <a:r>
              <a:rPr lang="en-US" b="1" dirty="0"/>
              <a:t>Output </a:t>
            </a:r>
            <a:r>
              <a:rPr lang="en-US" dirty="0"/>
              <a:t>− Selects tuples from books where subject is 'database' and 'price' is 450.</a:t>
            </a:r>
          </a:p>
          <a:p>
            <a:pPr marL="0" indent="0">
              <a:buNone/>
            </a:pPr>
            <a:r>
              <a:rPr lang="en-US" dirty="0" err="1"/>
              <a:t>σsubject</a:t>
            </a:r>
            <a:r>
              <a:rPr lang="en-US" dirty="0"/>
              <a:t> = "database" and price = "450" or year &gt; "2010"(Books)</a:t>
            </a:r>
          </a:p>
          <a:p>
            <a:pPr marL="0" indent="0">
              <a:buNone/>
            </a:pPr>
            <a:r>
              <a:rPr lang="en-US" b="1" dirty="0"/>
              <a:t>Output </a:t>
            </a:r>
            <a:r>
              <a:rPr lang="en-US" dirty="0"/>
              <a:t>− Selects tuples from books where subject is 'database' and 'price' is 450 or those books</a:t>
            </a:r>
          </a:p>
          <a:p>
            <a:pPr marL="0" indent="0">
              <a:buNone/>
            </a:pPr>
            <a:r>
              <a:rPr lang="en-US" dirty="0"/>
              <a:t>published after 2010.</a:t>
            </a:r>
          </a:p>
        </p:txBody>
      </p:sp>
    </p:spTree>
    <p:extLst>
      <p:ext uri="{BB962C8B-B14F-4D97-AF65-F5344CB8AC3E}">
        <p14:creationId xmlns:p14="http://schemas.microsoft.com/office/powerpoint/2010/main" val="304991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Example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77" y="1676400"/>
            <a:ext cx="10916880" cy="365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69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756</Words>
  <Application>Microsoft Office PowerPoint</Application>
  <PresentationFormat>On-screen Show (4:3)</PresentationFormat>
  <Paragraphs>87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Relational Algebra</vt:lpstr>
      <vt:lpstr>PowerPoint Presentation</vt:lpstr>
      <vt:lpstr>PowerPoint Presentation</vt:lpstr>
      <vt:lpstr>Relational Algebra</vt:lpstr>
      <vt:lpstr>Relational Calculus</vt:lpstr>
      <vt:lpstr>PowerPoint Presentation</vt:lpstr>
      <vt:lpstr>Select Operation σ</vt:lpstr>
      <vt:lpstr>PowerPoint Presentation</vt:lpstr>
      <vt:lpstr>2nd Example</vt:lpstr>
      <vt:lpstr>PowerPoint Presentation</vt:lpstr>
      <vt:lpstr>Project Operation Π</vt:lpstr>
      <vt:lpstr>PowerPoint Presentation</vt:lpstr>
      <vt:lpstr>PowerPoint Presentation</vt:lpstr>
      <vt:lpstr>2nd example</vt:lpstr>
      <vt:lpstr>Another example combining project and select</vt:lpstr>
      <vt:lpstr>PowerPoint Presentation</vt:lpstr>
      <vt:lpstr>Cartesian product </vt:lpstr>
      <vt:lpstr>PowerPoint Presentation</vt:lpstr>
      <vt:lpstr>PowerPoint Presentation</vt:lpstr>
      <vt:lpstr>Cartesian product not mush in use.. Why?</vt:lpstr>
      <vt:lpstr>Union Operation ∪</vt:lpstr>
      <vt:lpstr>PowerPoint Presentation</vt:lpstr>
      <vt:lpstr>Set Difference −</vt:lpstr>
      <vt:lpstr>Rename Operation ρ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Algebra</dc:title>
  <dc:creator>Sucheta Yambal</dc:creator>
  <cp:lastModifiedBy>HP-4</cp:lastModifiedBy>
  <cp:revision>33</cp:revision>
  <dcterms:created xsi:type="dcterms:W3CDTF">2006-08-16T00:00:00Z</dcterms:created>
  <dcterms:modified xsi:type="dcterms:W3CDTF">2018-09-04T21:18:08Z</dcterms:modified>
</cp:coreProperties>
</file>