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5" r:id="rId13"/>
    <p:sldId id="276" r:id="rId14"/>
    <p:sldId id="267" r:id="rId15"/>
    <p:sldId id="268" r:id="rId16"/>
    <p:sldId id="269" r:id="rId17"/>
    <p:sldId id="278" r:id="rId18"/>
    <p:sldId id="270" r:id="rId19"/>
    <p:sldId id="271" r:id="rId20"/>
    <p:sldId id="272" r:id="rId21"/>
    <p:sldId id="273"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580207-81FD-4970-AB2A-0D9C70B1E69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FBD6-8513-4C83-AF1E-BC7851917A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80207-81FD-4970-AB2A-0D9C70B1E69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FBD6-8513-4C83-AF1E-BC7851917A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80207-81FD-4970-AB2A-0D9C70B1E69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FBD6-8513-4C83-AF1E-BC7851917A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80207-81FD-4970-AB2A-0D9C70B1E69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FBD6-8513-4C83-AF1E-BC7851917A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580207-81FD-4970-AB2A-0D9C70B1E690}"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FBD6-8513-4C83-AF1E-BC7851917A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580207-81FD-4970-AB2A-0D9C70B1E69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FBD6-8513-4C83-AF1E-BC7851917A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580207-81FD-4970-AB2A-0D9C70B1E690}" type="datetimeFigureOut">
              <a:rPr lang="en-US" smtClean="0"/>
              <a:pPr/>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B7FBD6-8513-4C83-AF1E-BC7851917A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580207-81FD-4970-AB2A-0D9C70B1E690}" type="datetimeFigureOut">
              <a:rPr lang="en-US" smtClean="0"/>
              <a:pPr/>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B7FBD6-8513-4C83-AF1E-BC7851917A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80207-81FD-4970-AB2A-0D9C70B1E690}"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B7FBD6-8513-4C83-AF1E-BC7851917A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80207-81FD-4970-AB2A-0D9C70B1E69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FBD6-8513-4C83-AF1E-BC7851917A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80207-81FD-4970-AB2A-0D9C70B1E690}"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FBD6-8513-4C83-AF1E-BC7851917A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80207-81FD-4970-AB2A-0D9C70B1E690}" type="datetimeFigureOut">
              <a:rPr lang="en-US" smtClean="0"/>
              <a:pPr/>
              <a:t>9/4/2018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7FBD6-8513-4C83-AF1E-BC7851917A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Parallel Databases</a:t>
            </a:r>
            <a:endParaRPr lang="en-US" dirty="0"/>
          </a:p>
        </p:txBody>
      </p:sp>
      <p:sp>
        <p:nvSpPr>
          <p:cNvPr id="3" name="Subtitle 2"/>
          <p:cNvSpPr>
            <a:spLocks noGrp="1"/>
          </p:cNvSpPr>
          <p:nvPr>
            <p:ph type="subTitle" idx="1"/>
          </p:nvPr>
        </p:nvSpPr>
        <p:spPr>
          <a:xfrm>
            <a:off x="1371600" y="4953000"/>
            <a:ext cx="6400800" cy="685800"/>
          </a:xfrm>
        </p:spPr>
        <p:txBody>
          <a:bodyPr/>
          <a:lstStyle/>
          <a:p>
            <a:r>
              <a:rPr lang="en-US" b="1" dirty="0">
                <a:solidFill>
                  <a:schemeClr val="tx1"/>
                </a:solidFill>
              </a:rPr>
              <a:t>Dr. S. S. </a:t>
            </a:r>
            <a:r>
              <a:rPr lang="en-US" b="1" dirty="0" err="1">
                <a:solidFill>
                  <a:schemeClr val="tx1"/>
                </a:solidFill>
              </a:rPr>
              <a:t>Yambal</a:t>
            </a:r>
            <a:endParaRPr lang="en-US" b="1">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I/O Parallelism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Reduce the time required to retrieve relations from disk by partitioning the relations on multiple disks.</a:t>
            </a:r>
          </a:p>
          <a:p>
            <a:r>
              <a:rPr lang="en-US" dirty="0" smtClean="0"/>
              <a:t>Horizontal partitioning – </a:t>
            </a:r>
            <a:r>
              <a:rPr lang="en-US" dirty="0" err="1" smtClean="0"/>
              <a:t>tuples</a:t>
            </a:r>
            <a:r>
              <a:rPr lang="en-US" dirty="0" smtClean="0"/>
              <a:t> of a relation are divided among many disks such that each </a:t>
            </a:r>
            <a:r>
              <a:rPr lang="en-US" dirty="0" err="1" smtClean="0"/>
              <a:t>tuple</a:t>
            </a:r>
            <a:r>
              <a:rPr lang="en-US" dirty="0" smtClean="0"/>
              <a:t> resides on one disk.</a:t>
            </a:r>
          </a:p>
          <a:p>
            <a:r>
              <a:rPr lang="en-US" dirty="0" smtClean="0"/>
              <a:t>Partitioning techniques (number of disks = </a:t>
            </a:r>
            <a:r>
              <a:rPr lang="en-US" i="1" dirty="0" smtClean="0"/>
              <a:t>n</a:t>
            </a:r>
            <a:r>
              <a:rPr lang="en-US" dirty="0" smtClean="0"/>
              <a:t>):</a:t>
            </a:r>
          </a:p>
          <a:p>
            <a:pPr lvl="1">
              <a:buFont typeface="Monotype Sorts" charset="2"/>
              <a:buNone/>
            </a:pPr>
            <a:r>
              <a:rPr lang="en-US" b="1" dirty="0" smtClean="0">
                <a:solidFill>
                  <a:schemeClr val="tx2"/>
                </a:solidFill>
              </a:rPr>
              <a:t>Round-robin</a:t>
            </a:r>
            <a:r>
              <a:rPr lang="en-US" dirty="0" smtClean="0"/>
              <a:t>: </a:t>
            </a:r>
          </a:p>
          <a:p>
            <a:pPr lvl="2">
              <a:buFont typeface="Webdings" charset="2"/>
              <a:buNone/>
            </a:pPr>
            <a:r>
              <a:rPr lang="en-US" dirty="0" smtClean="0"/>
              <a:t>Send the</a:t>
            </a:r>
            <a:r>
              <a:rPr lang="en-US" i="1" dirty="0" smtClean="0"/>
              <a:t> </a:t>
            </a:r>
            <a:r>
              <a:rPr lang="en-US" i="1" dirty="0" err="1" smtClean="0"/>
              <a:t>i</a:t>
            </a:r>
            <a:r>
              <a:rPr lang="en-US" baseline="30000" dirty="0" err="1" smtClean="0"/>
              <a:t>th</a:t>
            </a:r>
            <a:r>
              <a:rPr lang="en-US" dirty="0" smtClean="0"/>
              <a:t> </a:t>
            </a:r>
            <a:r>
              <a:rPr lang="en-US" dirty="0" err="1" smtClean="0"/>
              <a:t>tuple</a:t>
            </a:r>
            <a:r>
              <a:rPr lang="en-US" dirty="0" smtClean="0"/>
              <a:t> inserted in the relation to disk </a:t>
            </a:r>
            <a:r>
              <a:rPr lang="en-US" i="1" dirty="0" err="1" smtClean="0"/>
              <a:t>i</a:t>
            </a:r>
            <a:r>
              <a:rPr lang="en-US" dirty="0" smtClean="0"/>
              <a:t> mod </a:t>
            </a:r>
            <a:r>
              <a:rPr lang="en-US" i="1" dirty="0" smtClean="0"/>
              <a:t>n</a:t>
            </a:r>
            <a:r>
              <a:rPr lang="en-US" dirty="0" smtClean="0"/>
              <a:t>.  </a:t>
            </a:r>
          </a:p>
          <a:p>
            <a:pPr lvl="1">
              <a:buFont typeface="Monotype Sorts" charset="2"/>
              <a:buNone/>
            </a:pPr>
            <a:r>
              <a:rPr lang="en-US" b="1" dirty="0" smtClean="0">
                <a:solidFill>
                  <a:schemeClr val="tx2"/>
                </a:solidFill>
              </a:rPr>
              <a:t>Hash partitioning</a:t>
            </a:r>
            <a:r>
              <a:rPr lang="en-US" dirty="0" smtClean="0"/>
              <a:t>:  </a:t>
            </a:r>
          </a:p>
          <a:p>
            <a:pPr lvl="1"/>
            <a:r>
              <a:rPr lang="en-US" dirty="0" smtClean="0"/>
              <a:t>Choose one or more attributes as the partitioning attributes.   </a:t>
            </a:r>
          </a:p>
          <a:p>
            <a:pPr lvl="1"/>
            <a:r>
              <a:rPr lang="en-US" dirty="0" smtClean="0"/>
              <a:t> Choose hash function </a:t>
            </a:r>
            <a:r>
              <a:rPr lang="en-US" i="1" dirty="0" smtClean="0"/>
              <a:t>h</a:t>
            </a:r>
            <a:r>
              <a:rPr lang="en-US" dirty="0" smtClean="0"/>
              <a:t> with range 0…</a:t>
            </a:r>
            <a:r>
              <a:rPr lang="en-US" i="1" dirty="0" smtClean="0"/>
              <a:t>n</a:t>
            </a:r>
            <a:r>
              <a:rPr lang="en-US" dirty="0" smtClean="0"/>
              <a:t> - 1</a:t>
            </a:r>
          </a:p>
          <a:p>
            <a:pPr lvl="1"/>
            <a:r>
              <a:rPr lang="en-US" dirty="0" smtClean="0"/>
              <a:t>Let </a:t>
            </a:r>
            <a:r>
              <a:rPr lang="en-US" i="1" dirty="0" err="1" smtClean="0"/>
              <a:t>i</a:t>
            </a:r>
            <a:r>
              <a:rPr lang="en-US" dirty="0" smtClean="0"/>
              <a:t> denote result of hash function </a:t>
            </a:r>
            <a:r>
              <a:rPr lang="en-US" i="1" dirty="0" smtClean="0"/>
              <a:t>h</a:t>
            </a:r>
            <a:r>
              <a:rPr lang="en-US" dirty="0" smtClean="0"/>
              <a:t> applied to	the partitioning attribute value of a </a:t>
            </a:r>
            <a:r>
              <a:rPr lang="en-US" dirty="0" err="1" smtClean="0"/>
              <a:t>tuple</a:t>
            </a:r>
            <a:r>
              <a:rPr lang="en-US" dirty="0" smtClean="0"/>
              <a:t>. Send </a:t>
            </a:r>
            <a:r>
              <a:rPr lang="en-US" dirty="0" err="1" smtClean="0"/>
              <a:t>tuple</a:t>
            </a:r>
            <a:r>
              <a:rPr lang="en-US" dirty="0" smtClean="0"/>
              <a:t> to disk </a:t>
            </a:r>
            <a:r>
              <a:rPr lang="en-US" i="1" dirty="0" err="1" smtClean="0"/>
              <a:t>i</a:t>
            </a:r>
            <a:r>
              <a:rPr lang="en-US" dirty="0" smtClean="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Parallelism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Partitioning techniques (cont.):</a:t>
            </a:r>
          </a:p>
          <a:p>
            <a:r>
              <a:rPr lang="en-US" b="1" dirty="0" smtClean="0">
                <a:solidFill>
                  <a:schemeClr val="tx2"/>
                </a:solidFill>
              </a:rPr>
              <a:t>Range partitioning</a:t>
            </a:r>
            <a:r>
              <a:rPr lang="en-US" b="1" dirty="0" smtClean="0"/>
              <a:t>: </a:t>
            </a:r>
            <a:endParaRPr lang="en-US" dirty="0" smtClean="0"/>
          </a:p>
          <a:p>
            <a:pPr lvl="1"/>
            <a:r>
              <a:rPr lang="en-US" dirty="0" smtClean="0"/>
              <a:t>Choose an attribute as the partitioning attribute.</a:t>
            </a:r>
          </a:p>
          <a:p>
            <a:pPr lvl="1"/>
            <a:r>
              <a:rPr lang="en-US" dirty="0" smtClean="0"/>
              <a:t>A partitioning vector [</a:t>
            </a:r>
            <a:r>
              <a:rPr lang="en-US" i="1" dirty="0" err="1" smtClean="0"/>
              <a:t>v</a:t>
            </a:r>
            <a:r>
              <a:rPr lang="en-US" baseline="-25000" dirty="0" err="1" smtClean="0"/>
              <a:t>o</a:t>
            </a:r>
            <a:r>
              <a:rPr lang="en-US" dirty="0" smtClean="0"/>
              <a:t>, </a:t>
            </a:r>
            <a:r>
              <a:rPr lang="en-US" i="1" dirty="0" smtClean="0"/>
              <a:t>v</a:t>
            </a:r>
            <a:r>
              <a:rPr lang="en-US" baseline="-25000" dirty="0" smtClean="0"/>
              <a:t>1</a:t>
            </a:r>
            <a:r>
              <a:rPr lang="en-US" dirty="0" smtClean="0"/>
              <a:t>, ..., </a:t>
            </a:r>
            <a:r>
              <a:rPr lang="en-US" i="1" dirty="0" smtClean="0"/>
              <a:t>v</a:t>
            </a:r>
            <a:r>
              <a:rPr lang="en-US" i="1" baseline="-25000" dirty="0" smtClean="0"/>
              <a:t>n</a:t>
            </a:r>
            <a:r>
              <a:rPr lang="en-US" baseline="-25000" dirty="0" smtClean="0"/>
              <a:t>-2</a:t>
            </a:r>
            <a:r>
              <a:rPr lang="en-US" dirty="0" smtClean="0"/>
              <a:t>]  is chosen.</a:t>
            </a:r>
          </a:p>
          <a:p>
            <a:pPr lvl="1"/>
            <a:r>
              <a:rPr lang="en-US" dirty="0" smtClean="0"/>
              <a:t>Let </a:t>
            </a:r>
            <a:r>
              <a:rPr lang="en-US" i="1" dirty="0" smtClean="0"/>
              <a:t>v</a:t>
            </a:r>
            <a:r>
              <a:rPr lang="en-US" dirty="0" smtClean="0"/>
              <a:t> be the partitioning attribute value of a </a:t>
            </a:r>
            <a:r>
              <a:rPr lang="en-US" dirty="0" err="1" smtClean="0"/>
              <a:t>tuple</a:t>
            </a:r>
            <a:r>
              <a:rPr lang="en-US" dirty="0" smtClean="0"/>
              <a:t>. </a:t>
            </a:r>
            <a:r>
              <a:rPr lang="en-US" dirty="0" err="1" smtClean="0"/>
              <a:t>Tuples</a:t>
            </a:r>
            <a:r>
              <a:rPr lang="en-US" dirty="0" smtClean="0"/>
              <a:t> such that </a:t>
            </a:r>
            <a:r>
              <a:rPr lang="en-US" i="1" dirty="0" smtClean="0"/>
              <a:t>v</a:t>
            </a:r>
            <a:r>
              <a:rPr lang="en-US" baseline="-25000" dirty="0" smtClean="0"/>
              <a:t>i</a:t>
            </a:r>
            <a:r>
              <a:rPr lang="en-US" dirty="0" smtClean="0"/>
              <a:t> </a:t>
            </a:r>
            <a:r>
              <a:rPr lang="en-US" dirty="0" smtClean="0">
                <a:sym typeface="Symbol" charset="2"/>
              </a:rPr>
              <a:t></a:t>
            </a:r>
            <a:r>
              <a:rPr lang="en-US" dirty="0" smtClean="0"/>
              <a:t> </a:t>
            </a:r>
            <a:r>
              <a:rPr lang="en-US" i="1" dirty="0" smtClean="0"/>
              <a:t>v</a:t>
            </a:r>
            <a:r>
              <a:rPr lang="en-US" i="1" baseline="-25000" dirty="0" smtClean="0"/>
              <a:t>i</a:t>
            </a:r>
            <a:r>
              <a:rPr lang="en-US" baseline="-25000" dirty="0" smtClean="0"/>
              <a:t>+1</a:t>
            </a:r>
            <a:r>
              <a:rPr lang="en-US" dirty="0" smtClean="0"/>
              <a:t> go to disk </a:t>
            </a:r>
            <a:r>
              <a:rPr lang="en-US" i="1" dirty="0" smtClean="0"/>
              <a:t>I </a:t>
            </a:r>
            <a:r>
              <a:rPr lang="en-US" dirty="0" smtClean="0"/>
              <a:t>+ 1. </a:t>
            </a:r>
            <a:r>
              <a:rPr lang="en-US" dirty="0" err="1" smtClean="0"/>
              <a:t>Tuples</a:t>
            </a:r>
            <a:r>
              <a:rPr lang="en-US" dirty="0" smtClean="0"/>
              <a:t> with </a:t>
            </a:r>
            <a:r>
              <a:rPr lang="en-US" i="1" dirty="0" smtClean="0"/>
              <a:t>v</a:t>
            </a:r>
            <a:r>
              <a:rPr lang="en-US" dirty="0" smtClean="0"/>
              <a:t> &lt; </a:t>
            </a:r>
            <a:r>
              <a:rPr lang="en-US" i="1" dirty="0" smtClean="0"/>
              <a:t>v</a:t>
            </a:r>
            <a:r>
              <a:rPr lang="en-US" i="1" baseline="-25000" dirty="0" smtClean="0"/>
              <a:t>0</a:t>
            </a:r>
            <a:r>
              <a:rPr lang="en-US" dirty="0" smtClean="0"/>
              <a:t> go to disk 0 and </a:t>
            </a:r>
            <a:r>
              <a:rPr lang="en-US" dirty="0" err="1" smtClean="0"/>
              <a:t>tuples</a:t>
            </a:r>
            <a:r>
              <a:rPr lang="en-US" dirty="0" smtClean="0"/>
              <a:t> with </a:t>
            </a:r>
            <a:r>
              <a:rPr lang="en-US" i="1" dirty="0" smtClean="0"/>
              <a:t>v</a:t>
            </a:r>
            <a:r>
              <a:rPr lang="en-US" dirty="0" smtClean="0"/>
              <a:t> </a:t>
            </a:r>
            <a:r>
              <a:rPr lang="en-US" dirty="0" smtClean="0">
                <a:sym typeface="Symbol" charset="2"/>
              </a:rPr>
              <a:t> </a:t>
            </a:r>
            <a:r>
              <a:rPr lang="en-US" i="1" dirty="0" smtClean="0"/>
              <a:t>v</a:t>
            </a:r>
            <a:r>
              <a:rPr lang="en-US" baseline="-25000" dirty="0" smtClean="0"/>
              <a:t>n-2</a:t>
            </a:r>
            <a:r>
              <a:rPr lang="en-US" dirty="0" smtClean="0"/>
              <a:t> go to disk </a:t>
            </a:r>
            <a:r>
              <a:rPr lang="en-US" i="1" dirty="0" smtClean="0"/>
              <a:t>n</a:t>
            </a:r>
            <a:r>
              <a:rPr lang="en-US" dirty="0" smtClean="0"/>
              <a:t>-1.</a:t>
            </a:r>
          </a:p>
          <a:p>
            <a:pPr lvl="1">
              <a:buFont typeface="Monotype Sorts" charset="2"/>
              <a:buNone/>
            </a:pPr>
            <a:r>
              <a:rPr lang="en-US" dirty="0" smtClean="0"/>
              <a:t>E.g., with a partitioning vector [5,11], a </a:t>
            </a:r>
            <a:r>
              <a:rPr lang="en-US" dirty="0" err="1" smtClean="0"/>
              <a:t>tuple</a:t>
            </a:r>
            <a:r>
              <a:rPr lang="en-US" dirty="0" smtClean="0"/>
              <a:t> with partitioning attribute value of 2 will go to disk 0, a </a:t>
            </a:r>
            <a:r>
              <a:rPr lang="en-US" dirty="0" err="1" smtClean="0"/>
              <a:t>tuple</a:t>
            </a:r>
            <a:r>
              <a:rPr lang="en-US" dirty="0" smtClean="0"/>
              <a:t> with value 8 will go to disk 1, while a  </a:t>
            </a:r>
            <a:r>
              <a:rPr lang="en-US" dirty="0" err="1" smtClean="0"/>
              <a:t>tuple</a:t>
            </a:r>
            <a:r>
              <a:rPr lang="en-US" dirty="0" smtClean="0"/>
              <a:t> with value 20 will go to disk2.</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Partitioning Criteria</a:t>
            </a:r>
            <a:endParaRPr lang="en-US" dirty="0"/>
          </a:p>
        </p:txBody>
      </p:sp>
      <p:sp>
        <p:nvSpPr>
          <p:cNvPr id="3" name="Content Placeholder 2"/>
          <p:cNvSpPr>
            <a:spLocks noGrp="1"/>
          </p:cNvSpPr>
          <p:nvPr>
            <p:ph idx="1"/>
          </p:nvPr>
        </p:nvSpPr>
        <p:spPr>
          <a:xfrm>
            <a:off x="457200" y="1219200"/>
            <a:ext cx="8229600" cy="5257800"/>
          </a:xfrm>
        </p:spPr>
        <p:txBody>
          <a:bodyPr>
            <a:normAutofit fontScale="77500" lnSpcReduction="20000"/>
          </a:bodyPr>
          <a:lstStyle/>
          <a:p>
            <a:r>
              <a:rPr lang="en-US" dirty="0" smtClean="0"/>
              <a:t>Range partitioning </a:t>
            </a:r>
          </a:p>
          <a:p>
            <a:r>
              <a:rPr lang="en-US" dirty="0" smtClean="0"/>
              <a:t>Selects a partition by determining if the partitioning key is inside a certain range. An example could be a partition for all rows where the column </a:t>
            </a:r>
            <a:r>
              <a:rPr lang="en-US" dirty="0" err="1" smtClean="0"/>
              <a:t>zipcode</a:t>
            </a:r>
            <a:r>
              <a:rPr lang="en-US" dirty="0" smtClean="0"/>
              <a:t> has a value between 70000 and 79999.</a:t>
            </a:r>
          </a:p>
          <a:p>
            <a:r>
              <a:rPr lang="en-US" dirty="0" smtClean="0"/>
              <a:t>List partitioning </a:t>
            </a:r>
          </a:p>
          <a:p>
            <a:r>
              <a:rPr lang="en-US" dirty="0" smtClean="0"/>
              <a:t>A partition is assigned a list of values. If the partitioning key has one of these values, the partition is chosen. For example all rows where the column Country is either Iceland, Norway, Sweden, Finland or Denmark could build a partition for the Nordic countries.</a:t>
            </a:r>
          </a:p>
          <a:p>
            <a:r>
              <a:rPr lang="en-US" dirty="0" smtClean="0"/>
              <a:t>Hash partitioning </a:t>
            </a:r>
          </a:p>
          <a:p>
            <a:r>
              <a:rPr lang="en-US" dirty="0" smtClean="0"/>
              <a:t>The value of a hash function determines membership in a partition. Assuming there are four partitions, the hash function could return a value from 0 to 3.</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Partitioning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following example creates a hash-partitioned table. The partitioning column is id, four partitions are created and assigned system generated names, and they are placed in four named </a:t>
            </a:r>
            <a:r>
              <a:rPr lang="en-US" dirty="0" err="1" smtClean="0"/>
              <a:t>tablespaces</a:t>
            </a:r>
            <a:r>
              <a:rPr lang="en-US" dirty="0" smtClean="0"/>
              <a:t> (gear1, gear2, ...).</a:t>
            </a:r>
          </a:p>
          <a:p>
            <a:r>
              <a:rPr lang="en-US" dirty="0" smtClean="0"/>
              <a:t>CREATE TABLE </a:t>
            </a:r>
            <a:r>
              <a:rPr lang="en-US" dirty="0" err="1" smtClean="0"/>
              <a:t>scubagear</a:t>
            </a:r>
            <a:endParaRPr lang="en-US" dirty="0" smtClean="0"/>
          </a:p>
          <a:p>
            <a:r>
              <a:rPr lang="en-US" dirty="0" smtClean="0"/>
              <a:t>     (id NUMBER,</a:t>
            </a:r>
          </a:p>
          <a:p>
            <a:r>
              <a:rPr lang="en-US" dirty="0" smtClean="0"/>
              <a:t>      name VARCHAR2 (60))</a:t>
            </a:r>
          </a:p>
          <a:p>
            <a:r>
              <a:rPr lang="en-US" dirty="0" smtClean="0"/>
              <a:t>   PARTITION BY HASH (id)</a:t>
            </a:r>
          </a:p>
          <a:p>
            <a:r>
              <a:rPr lang="en-US" dirty="0" smtClean="0"/>
              <a:t>   PARTITIONS 4 </a:t>
            </a:r>
          </a:p>
          <a:p>
            <a:r>
              <a:rPr lang="en-US" dirty="0" smtClean="0"/>
              <a:t>   STORE IN (gear1, gear2, gear3, gear4);</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Interquery</a:t>
            </a:r>
            <a:r>
              <a:rPr lang="en-US" dirty="0" smtClean="0"/>
              <a:t> Parallelism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Queries/transactions execute in parallel with one another.</a:t>
            </a:r>
          </a:p>
          <a:p>
            <a:r>
              <a:rPr lang="en-US" dirty="0" smtClean="0"/>
              <a:t>Increases transaction throughput; used primarily to scale up a transaction processing system to support a larger number of transactions per second.</a:t>
            </a:r>
          </a:p>
          <a:p>
            <a:r>
              <a:rPr lang="en-US" dirty="0" smtClean="0"/>
              <a:t>Easiest form of parallelism to support, particularly in a shared-memory parallel database, because even sequential database systems support concurrent processing.</a:t>
            </a:r>
          </a:p>
          <a:p>
            <a:r>
              <a:rPr lang="en-US" dirty="0" smtClean="0"/>
              <a:t>More complicated to implement on shared-disk or shared-nothing architectures</a:t>
            </a:r>
          </a:p>
          <a:p>
            <a:pPr lvl="1"/>
            <a:r>
              <a:rPr lang="en-US" dirty="0" smtClean="0"/>
              <a:t>Locking and logging must be coordinated by passing messages between processors.</a:t>
            </a:r>
          </a:p>
          <a:p>
            <a:pPr lvl="1"/>
            <a:r>
              <a:rPr lang="en-US" dirty="0" smtClean="0"/>
              <a:t>Data in a local buffer may have been updated at another processor.</a:t>
            </a:r>
          </a:p>
          <a:p>
            <a:pPr lvl="1"/>
            <a:r>
              <a:rPr lang="en-US" b="1" dirty="0" smtClean="0">
                <a:solidFill>
                  <a:schemeClr val="tx2"/>
                </a:solidFill>
              </a:rPr>
              <a:t>Cache-coherency</a:t>
            </a:r>
            <a:r>
              <a:rPr lang="en-US" dirty="0" smtClean="0"/>
              <a:t> has to be maintained — reads and writes of data in buffer must find latest version of data.</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Cache Coherency Protocol</a:t>
            </a:r>
            <a:endParaRPr lang="en-US" dirty="0"/>
          </a:p>
        </p:txBody>
      </p:sp>
      <p:sp>
        <p:nvSpPr>
          <p:cNvPr id="3" name="Content Placeholder 2"/>
          <p:cNvSpPr>
            <a:spLocks noGrp="1"/>
          </p:cNvSpPr>
          <p:nvPr>
            <p:ph idx="1"/>
          </p:nvPr>
        </p:nvSpPr>
        <p:spPr>
          <a:xfrm>
            <a:off x="457200" y="838200"/>
            <a:ext cx="8229600" cy="5287963"/>
          </a:xfrm>
        </p:spPr>
        <p:txBody>
          <a:bodyPr>
            <a:normAutofit fontScale="77500" lnSpcReduction="20000"/>
          </a:bodyPr>
          <a:lstStyle/>
          <a:p>
            <a:endParaRPr lang="en-US" dirty="0" smtClean="0"/>
          </a:p>
          <a:p>
            <a:r>
              <a:rPr lang="en-US" dirty="0"/>
              <a:t>Cache coherence is intended to manage such conflicts and maintain consistency between cache and memory.</a:t>
            </a:r>
          </a:p>
          <a:p>
            <a:r>
              <a:rPr lang="en-US" dirty="0" smtClean="0"/>
              <a:t>Example of a cache coherency protocol for shared disk systems:</a:t>
            </a:r>
          </a:p>
          <a:p>
            <a:pPr lvl="1"/>
            <a:r>
              <a:rPr lang="en-US" dirty="0" smtClean="0"/>
              <a:t>Before reading/writing to a page, the page must be locked in shared/exclusive mode.</a:t>
            </a:r>
          </a:p>
          <a:p>
            <a:pPr lvl="1"/>
            <a:r>
              <a:rPr lang="en-US" dirty="0" smtClean="0"/>
              <a:t>On locking a page, the page must be read from disk</a:t>
            </a:r>
          </a:p>
          <a:p>
            <a:pPr lvl="1"/>
            <a:r>
              <a:rPr lang="en-US" dirty="0" smtClean="0"/>
              <a:t>Before unlocking a page, the page must be written to disk if it was modified.</a:t>
            </a:r>
          </a:p>
          <a:p>
            <a:r>
              <a:rPr lang="en-US" dirty="0" smtClean="0"/>
              <a:t>More complex protocols with fewer disk reads/writes exist.</a:t>
            </a:r>
          </a:p>
          <a:p>
            <a:r>
              <a:rPr lang="en-US" dirty="0" smtClean="0"/>
              <a:t>Cache coherency protocols for shared-nothing systems are similar. Each database page is assigned a </a:t>
            </a:r>
            <a:r>
              <a:rPr lang="en-US" i="1" dirty="0" smtClean="0"/>
              <a:t> home</a:t>
            </a:r>
            <a:r>
              <a:rPr lang="en-US" dirty="0" smtClean="0"/>
              <a:t> processor. Requests to fetch the page or write it to disk are sent to the home processor.</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Intraquery</a:t>
            </a:r>
            <a:r>
              <a:rPr lang="en-US" dirty="0" smtClean="0"/>
              <a:t> Parallelism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Execution of a single query in parallel on multiple processors/disks; important for speeding up long-running queries.</a:t>
            </a:r>
          </a:p>
          <a:p>
            <a:r>
              <a:rPr lang="en-US" dirty="0" smtClean="0"/>
              <a:t>Two complementary forms of </a:t>
            </a:r>
            <a:r>
              <a:rPr lang="en-US" dirty="0" err="1" smtClean="0"/>
              <a:t>intraquery</a:t>
            </a:r>
            <a:r>
              <a:rPr lang="en-US" dirty="0" smtClean="0"/>
              <a:t> parallelism :</a:t>
            </a:r>
          </a:p>
          <a:p>
            <a:pPr lvl="1"/>
            <a:r>
              <a:rPr lang="en-US" b="1" dirty="0" err="1" smtClean="0">
                <a:solidFill>
                  <a:schemeClr val="tx2"/>
                </a:solidFill>
              </a:rPr>
              <a:t>Intraoperation</a:t>
            </a:r>
            <a:r>
              <a:rPr lang="en-US" b="1" dirty="0" smtClean="0">
                <a:solidFill>
                  <a:schemeClr val="tx2"/>
                </a:solidFill>
              </a:rPr>
              <a:t> Parallelism</a:t>
            </a:r>
            <a:r>
              <a:rPr lang="en-US" dirty="0" smtClean="0"/>
              <a:t> – parallelize the execution of each individual operation in the query.</a:t>
            </a:r>
          </a:p>
          <a:p>
            <a:pPr lvl="1"/>
            <a:r>
              <a:rPr lang="en-US" b="1" dirty="0" smtClean="0">
                <a:solidFill>
                  <a:schemeClr val="tx2"/>
                </a:solidFill>
              </a:rPr>
              <a:t>Interoperation Parallelism</a:t>
            </a:r>
            <a:r>
              <a:rPr lang="en-US" dirty="0" smtClean="0"/>
              <a:t> – execute the different operations in a query expression in parallel. </a:t>
            </a:r>
            <a:r>
              <a:rPr lang="en-US" dirty="0" smtClean="0">
                <a:solidFill>
                  <a:srgbClr val="FF0000"/>
                </a:solidFill>
              </a:rPr>
              <a:t>Note: like ++(grouped together) being executed parallel to – (grouped together)  .</a:t>
            </a:r>
          </a:p>
          <a:p>
            <a:pPr>
              <a:buFont typeface="Monotype Sorts" charset="2"/>
              <a:buNone/>
            </a:pPr>
            <a:r>
              <a:rPr lang="en-US" dirty="0" smtClean="0"/>
              <a:t>     the first form scales better with increasing parallelism because the number of </a:t>
            </a:r>
            <a:r>
              <a:rPr lang="en-US" dirty="0" err="1" smtClean="0"/>
              <a:t>tuples</a:t>
            </a:r>
            <a:r>
              <a:rPr lang="en-US" dirty="0" smtClean="0"/>
              <a:t> processed by each operation is typically more than the number of operations in a query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optimization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	Definition : </a:t>
            </a:r>
          </a:p>
          <a:p>
            <a:pPr>
              <a:buNone/>
            </a:pPr>
            <a:r>
              <a:rPr lang="en-US" b="1" dirty="0" smtClean="0"/>
              <a:t>	Query optimization</a:t>
            </a:r>
            <a:r>
              <a:rPr lang="en-US" dirty="0" smtClean="0"/>
              <a:t> is a function of many relational database management systems in which multiple query plans for satisfying a query are examined and a good query plan is identified. This may or not be the absolute best strategy because there are many ways of doing plans. There is a trade-off between the amount of time spent figuring out the best plan and the amount running the plan. Different qualities of database management systems have different ways of balancing these two.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Query Optimization</a:t>
            </a:r>
            <a:endParaRPr lang="en-US" dirty="0"/>
          </a:p>
        </p:txBody>
      </p:sp>
      <p:sp>
        <p:nvSpPr>
          <p:cNvPr id="3" name="Content Placeholder 2"/>
          <p:cNvSpPr>
            <a:spLocks noGrp="1"/>
          </p:cNvSpPr>
          <p:nvPr>
            <p:ph idx="1"/>
          </p:nvPr>
        </p:nvSpPr>
        <p:spPr>
          <a:xfrm>
            <a:off x="457200" y="1143000"/>
            <a:ext cx="8229600" cy="5486400"/>
          </a:xfrm>
        </p:spPr>
        <p:txBody>
          <a:bodyPr>
            <a:normAutofit fontScale="77500" lnSpcReduction="20000"/>
          </a:bodyPr>
          <a:lstStyle/>
          <a:p>
            <a:pPr>
              <a:lnSpc>
                <a:spcPct val="90000"/>
              </a:lnSpc>
            </a:pPr>
            <a:r>
              <a:rPr lang="en-US" dirty="0" smtClean="0">
                <a:ea typeface="MS Mincho" pitchFamily="49" charset="-128"/>
              </a:rPr>
              <a:t>Query optimization in parallel databases is significantly more complex than query optimization in sequential databases.</a:t>
            </a:r>
            <a:endParaRPr lang="en-US" dirty="0" smtClean="0">
              <a:cs typeface="Courier New" charset="0"/>
            </a:endParaRPr>
          </a:p>
          <a:p>
            <a:pPr>
              <a:lnSpc>
                <a:spcPct val="90000"/>
              </a:lnSpc>
            </a:pPr>
            <a:r>
              <a:rPr lang="en-US" dirty="0" smtClean="0">
                <a:ea typeface="MS Mincho" pitchFamily="49" charset="-128"/>
              </a:rPr>
              <a:t>Cost models are more complicated, since we must take into account partitioning costs and issues such as skew and resource contention.</a:t>
            </a:r>
            <a:endParaRPr lang="en-US" dirty="0" smtClean="0">
              <a:cs typeface="Courier New" charset="0"/>
            </a:endParaRPr>
          </a:p>
          <a:p>
            <a:pPr>
              <a:lnSpc>
                <a:spcPct val="90000"/>
              </a:lnSpc>
            </a:pPr>
            <a:r>
              <a:rPr lang="en-US" dirty="0" smtClean="0">
                <a:ea typeface="MS Mincho" pitchFamily="49" charset="-128"/>
              </a:rPr>
              <a:t>When </a:t>
            </a:r>
            <a:r>
              <a:rPr lang="en-US" b="1" dirty="0" smtClean="0">
                <a:solidFill>
                  <a:schemeClr val="tx2"/>
                </a:solidFill>
                <a:ea typeface="MS Mincho" pitchFamily="49" charset="-128"/>
              </a:rPr>
              <a:t>scheduling</a:t>
            </a:r>
            <a:r>
              <a:rPr lang="en-US" dirty="0" smtClean="0">
                <a:ea typeface="MS Mincho" pitchFamily="49" charset="-128"/>
              </a:rPr>
              <a:t> execution tree in parallel system, must decide:</a:t>
            </a:r>
            <a:endParaRPr lang="en-US" dirty="0" smtClean="0">
              <a:cs typeface="Courier New" charset="0"/>
            </a:endParaRPr>
          </a:p>
          <a:p>
            <a:pPr lvl="1">
              <a:lnSpc>
                <a:spcPct val="90000"/>
              </a:lnSpc>
            </a:pPr>
            <a:r>
              <a:rPr lang="en-US" dirty="0" smtClean="0">
                <a:ea typeface="MS Mincho" pitchFamily="49" charset="-128"/>
              </a:rPr>
              <a:t>How to parallelize  each operation and how many processors  to use for it.</a:t>
            </a:r>
            <a:endParaRPr lang="en-US" dirty="0" smtClean="0">
              <a:cs typeface="Courier New" charset="0"/>
            </a:endParaRPr>
          </a:p>
          <a:p>
            <a:pPr lvl="1">
              <a:lnSpc>
                <a:spcPct val="90000"/>
              </a:lnSpc>
            </a:pPr>
            <a:r>
              <a:rPr lang="en-US" dirty="0" smtClean="0">
                <a:ea typeface="MS Mincho" pitchFamily="49" charset="-128"/>
              </a:rPr>
              <a:t>What operations to pipeline, what operations to execute independently in parallel, and what operations to execute sequentially, one after the other.  </a:t>
            </a:r>
            <a:endParaRPr lang="en-US" dirty="0" smtClean="0">
              <a:cs typeface="Courier New" charset="0"/>
            </a:endParaRPr>
          </a:p>
          <a:p>
            <a:pPr>
              <a:lnSpc>
                <a:spcPct val="90000"/>
              </a:lnSpc>
            </a:pPr>
            <a:r>
              <a:rPr lang="en-US" dirty="0" smtClean="0">
                <a:ea typeface="MS Mincho" pitchFamily="49" charset="-128"/>
              </a:rPr>
              <a:t>Determining the amount of resources to allocate for each operation is a problem.</a:t>
            </a:r>
          </a:p>
          <a:p>
            <a:pPr lvl="1">
              <a:lnSpc>
                <a:spcPct val="90000"/>
              </a:lnSpc>
            </a:pPr>
            <a:r>
              <a:rPr lang="en-US" dirty="0" smtClean="0">
                <a:ea typeface="MS Mincho" pitchFamily="49" charset="-128"/>
              </a:rPr>
              <a:t> E.g., allocating more processors than optimal can result in high communication overhead.</a:t>
            </a:r>
          </a:p>
          <a:p>
            <a:pPr>
              <a:lnSpc>
                <a:spcPct val="90000"/>
              </a:lnSpc>
            </a:pPr>
            <a:r>
              <a:rPr lang="en-US" dirty="0" smtClean="0">
                <a:ea typeface="MS Mincho" pitchFamily="49" charset="-128"/>
              </a:rPr>
              <a:t>Long pipelines should be avoided as the final operation may wait a lot for inputs, while holding precious resources</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Query Optimization contd..</a:t>
            </a:r>
            <a:endParaRPr lang="en-US" dirty="0"/>
          </a:p>
        </p:txBody>
      </p:sp>
      <p:sp>
        <p:nvSpPr>
          <p:cNvPr id="3" name="Content Placeholder 2"/>
          <p:cNvSpPr>
            <a:spLocks noGrp="1"/>
          </p:cNvSpPr>
          <p:nvPr>
            <p:ph idx="1"/>
          </p:nvPr>
        </p:nvSpPr>
        <p:spPr>
          <a:xfrm>
            <a:off x="457200" y="990600"/>
            <a:ext cx="8382000" cy="5562600"/>
          </a:xfrm>
        </p:spPr>
        <p:txBody>
          <a:bodyPr>
            <a:normAutofit/>
          </a:bodyPr>
          <a:lstStyle/>
          <a:p>
            <a:pPr>
              <a:lnSpc>
                <a:spcPct val="90000"/>
              </a:lnSpc>
            </a:pPr>
            <a:r>
              <a:rPr lang="en-US" sz="2400" dirty="0" smtClean="0">
                <a:ea typeface="MS Mincho" pitchFamily="49" charset="-128"/>
              </a:rPr>
              <a:t>The number of parallel evaluation plans from which to choose from is much larger than the number of sequential evaluation plans.</a:t>
            </a:r>
          </a:p>
          <a:p>
            <a:pPr lvl="1">
              <a:lnSpc>
                <a:spcPct val="90000"/>
              </a:lnSpc>
            </a:pPr>
            <a:r>
              <a:rPr lang="en-US" sz="2400" dirty="0" smtClean="0">
                <a:ea typeface="MS Mincho" pitchFamily="49" charset="-128"/>
              </a:rPr>
              <a:t> Therefore heuristics are needed while optimization</a:t>
            </a:r>
            <a:endParaRPr lang="en-US" sz="2400" dirty="0" smtClean="0">
              <a:cs typeface="Courier New" charset="0"/>
            </a:endParaRPr>
          </a:p>
          <a:p>
            <a:pPr>
              <a:lnSpc>
                <a:spcPct val="90000"/>
              </a:lnSpc>
            </a:pPr>
            <a:r>
              <a:rPr lang="en-US" sz="2400" dirty="0" smtClean="0">
                <a:ea typeface="MS Mincho" pitchFamily="49" charset="-128"/>
              </a:rPr>
              <a:t>Two alternative heuristics for choosing parallel plans:</a:t>
            </a:r>
            <a:endParaRPr lang="en-US" sz="2400" dirty="0" smtClean="0">
              <a:cs typeface="Courier New" charset="0"/>
            </a:endParaRPr>
          </a:p>
          <a:p>
            <a:pPr lvl="1">
              <a:lnSpc>
                <a:spcPct val="90000"/>
              </a:lnSpc>
            </a:pPr>
            <a:r>
              <a:rPr lang="en-US" sz="2400" dirty="0" smtClean="0">
                <a:ea typeface="MS Mincho" pitchFamily="49" charset="-128"/>
              </a:rPr>
              <a:t>No pipelining and inter-operation pipelining; just parallelize every operation across all processors. </a:t>
            </a:r>
            <a:endParaRPr lang="en-US" sz="2400" dirty="0" smtClean="0">
              <a:cs typeface="Courier New" charset="0"/>
            </a:endParaRPr>
          </a:p>
          <a:p>
            <a:pPr lvl="2">
              <a:lnSpc>
                <a:spcPct val="90000"/>
              </a:lnSpc>
            </a:pPr>
            <a:r>
              <a:rPr lang="en-US" dirty="0" smtClean="0">
                <a:ea typeface="MS Mincho" pitchFamily="49" charset="-128"/>
              </a:rPr>
              <a:t>Finding best plan is now much easier --- use standard optimization technique, but with new cost model</a:t>
            </a:r>
          </a:p>
          <a:p>
            <a:pPr lvl="1">
              <a:lnSpc>
                <a:spcPct val="90000"/>
              </a:lnSpc>
            </a:pPr>
            <a:r>
              <a:rPr lang="en-US" sz="2400" dirty="0" smtClean="0">
                <a:ea typeface="MS Mincho" pitchFamily="49" charset="-128"/>
              </a:rPr>
              <a:t>First choose most efficient sequential plan and then choose how best to</a:t>
            </a:r>
            <a:r>
              <a:rPr lang="en-US" sz="2400" dirty="0" smtClean="0">
                <a:cs typeface="Courier New" charset="0"/>
              </a:rPr>
              <a:t> </a:t>
            </a:r>
            <a:r>
              <a:rPr lang="en-US" sz="2400" dirty="0" smtClean="0">
                <a:ea typeface="MS Mincho" pitchFamily="49" charset="-128"/>
              </a:rPr>
              <a:t>parallelize the operations in that plan.</a:t>
            </a:r>
            <a:endParaRPr lang="en-US" sz="2400" dirty="0" smtClean="0">
              <a:cs typeface="Courier New" charset="0"/>
            </a:endParaRPr>
          </a:p>
          <a:p>
            <a:pPr lvl="2">
              <a:lnSpc>
                <a:spcPct val="90000"/>
              </a:lnSpc>
            </a:pPr>
            <a:r>
              <a:rPr lang="en-US" dirty="0" smtClean="0">
                <a:ea typeface="MS Mincho" pitchFamily="49" charset="-128"/>
              </a:rPr>
              <a:t>Can explore pipelined parallelism as an option </a:t>
            </a:r>
            <a:endParaRPr lang="en-US" dirty="0" smtClean="0">
              <a:cs typeface="Courier New" charset="0"/>
            </a:endParaRPr>
          </a:p>
          <a:p>
            <a:pPr>
              <a:lnSpc>
                <a:spcPct val="90000"/>
              </a:lnSpc>
            </a:pPr>
            <a:r>
              <a:rPr lang="en-US" sz="2400" dirty="0" smtClean="0">
                <a:ea typeface="MS Mincho" pitchFamily="49" charset="-128"/>
              </a:rPr>
              <a:t>Choosing a good physical organization (partitioning technique) is important to speed up queries.</a:t>
            </a:r>
            <a:endParaRPr lang="en-US" sz="2400" dirty="0" smtClean="0">
              <a:cs typeface="Courier New"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Distributed Database: Definition</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endParaRPr lang="en-US" dirty="0"/>
          </a:p>
          <a:p>
            <a:r>
              <a:rPr lang="en-US" dirty="0"/>
              <a:t>A </a:t>
            </a:r>
            <a:r>
              <a:rPr lang="en-US" b="1" dirty="0"/>
              <a:t>distributed database places information in disparate or distant locations to achieve some goal.</a:t>
            </a:r>
          </a:p>
          <a:p>
            <a:pPr>
              <a:buNone/>
            </a:pPr>
            <a:r>
              <a:rPr lang="en-US" dirty="0"/>
              <a:t>–Each location may be </a:t>
            </a:r>
            <a:r>
              <a:rPr lang="en-US" i="1" dirty="0"/>
              <a:t>independent of the </a:t>
            </a:r>
            <a:r>
              <a:rPr lang="en-US" i="1" dirty="0" smtClean="0"/>
              <a:t>others</a:t>
            </a:r>
          </a:p>
          <a:p>
            <a:pPr>
              <a:buNone/>
            </a:pPr>
            <a:endParaRPr lang="en-US" dirty="0"/>
          </a:p>
          <a:p>
            <a:pPr>
              <a:buNone/>
            </a:pPr>
            <a:r>
              <a:rPr lang="en-US" dirty="0"/>
              <a:t>Some common goals:</a:t>
            </a:r>
          </a:p>
          <a:p>
            <a:pPr>
              <a:buNone/>
            </a:pPr>
            <a:r>
              <a:rPr lang="en-US" dirty="0"/>
              <a:t>–Exploit locales and regional needs</a:t>
            </a:r>
          </a:p>
          <a:p>
            <a:pPr>
              <a:buNone/>
            </a:pPr>
            <a:r>
              <a:rPr lang="en-US" dirty="0"/>
              <a:t>–Provide content distribution</a:t>
            </a:r>
          </a:p>
          <a:p>
            <a:pPr>
              <a:buNone/>
            </a:pPr>
            <a:r>
              <a:rPr lang="en-US" dirty="0"/>
              <a:t>–Provide resilience in the face of failures or crashes</a:t>
            </a:r>
          </a:p>
          <a:p>
            <a:pPr>
              <a:buNone/>
            </a:pPr>
            <a:r>
              <a:rPr lang="en-US" dirty="0"/>
              <a:t>–Enable analysis of distributed data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Design of Parallel Systems</a:t>
            </a:r>
            <a:endParaRPr lang="en-US" dirty="0"/>
          </a:p>
        </p:txBody>
      </p:sp>
      <p:sp>
        <p:nvSpPr>
          <p:cNvPr id="3" name="Content Placeholder 2"/>
          <p:cNvSpPr>
            <a:spLocks noGrp="1"/>
          </p:cNvSpPr>
          <p:nvPr>
            <p:ph idx="1"/>
          </p:nvPr>
        </p:nvSpPr>
        <p:spPr>
          <a:xfrm>
            <a:off x="457200" y="914400"/>
            <a:ext cx="8229600" cy="5486400"/>
          </a:xfrm>
        </p:spPr>
        <p:txBody>
          <a:bodyPr>
            <a:normAutofit lnSpcReduction="10000"/>
          </a:bodyPr>
          <a:lstStyle/>
          <a:p>
            <a:pPr>
              <a:buFont typeface="Monotype Sorts" charset="2"/>
              <a:buNone/>
            </a:pPr>
            <a:r>
              <a:rPr lang="en-US" dirty="0" smtClean="0">
                <a:ea typeface="MS Mincho" pitchFamily="49" charset="-128"/>
              </a:rPr>
              <a:t>Some issues in the design of parallel systems:</a:t>
            </a:r>
            <a:endParaRPr lang="en-US" dirty="0" smtClean="0">
              <a:cs typeface="Courier New" charset="0"/>
            </a:endParaRPr>
          </a:p>
          <a:p>
            <a:r>
              <a:rPr lang="en-US" dirty="0" smtClean="0">
                <a:ea typeface="MS Mincho" pitchFamily="49" charset="-128"/>
              </a:rPr>
              <a:t>Parallel loading of data from external sources is needed in order to handle large volumes of incoming data.</a:t>
            </a:r>
            <a:endParaRPr lang="en-US" dirty="0" smtClean="0">
              <a:cs typeface="Courier New" charset="0"/>
            </a:endParaRPr>
          </a:p>
          <a:p>
            <a:r>
              <a:rPr lang="en-US" dirty="0" smtClean="0">
                <a:ea typeface="MS Mincho" pitchFamily="49" charset="-128"/>
              </a:rPr>
              <a:t>Resilience to failure of some processors or disks.</a:t>
            </a:r>
            <a:endParaRPr lang="en-US" dirty="0" smtClean="0">
              <a:cs typeface="Courier New" charset="0"/>
            </a:endParaRPr>
          </a:p>
          <a:p>
            <a:pPr lvl="1"/>
            <a:r>
              <a:rPr lang="en-US" dirty="0" smtClean="0">
                <a:ea typeface="MS Mincho" pitchFamily="49" charset="-128"/>
              </a:rPr>
              <a:t>Probability of some disk or processor failing is higher in a parallel system.  </a:t>
            </a:r>
            <a:endParaRPr lang="en-US" dirty="0" smtClean="0">
              <a:cs typeface="Courier New" charset="0"/>
            </a:endParaRPr>
          </a:p>
          <a:p>
            <a:pPr lvl="1"/>
            <a:r>
              <a:rPr lang="en-US" dirty="0" smtClean="0">
                <a:ea typeface="MS Mincho" pitchFamily="49" charset="-128"/>
              </a:rPr>
              <a:t>Operation (perhaps with degraded performance) should be possible in spite of failure. </a:t>
            </a:r>
            <a:endParaRPr lang="en-US" dirty="0" smtClean="0">
              <a:cs typeface="Courier New" charset="0"/>
            </a:endParaRPr>
          </a:p>
          <a:p>
            <a:pPr lvl="1"/>
            <a:r>
              <a:rPr lang="en-US" dirty="0" smtClean="0">
                <a:ea typeface="MS Mincho" pitchFamily="49" charset="-128"/>
              </a:rPr>
              <a:t>Redundancy achieved by storing extra copy of every data item at another processor.</a:t>
            </a:r>
            <a:endParaRPr lang="en-US" dirty="0" smtClean="0">
              <a:cs typeface="Courier New" charset="0"/>
            </a:endParaRP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Design of Parallel Systems contd..</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dirty="0" smtClean="0">
                <a:ea typeface="MS Mincho" pitchFamily="49" charset="-128"/>
              </a:rPr>
              <a:t>On-line reorganization of data and schema changes must be supported.</a:t>
            </a:r>
            <a:endParaRPr lang="en-US" dirty="0" smtClean="0">
              <a:cs typeface="Courier New" charset="0"/>
            </a:endParaRPr>
          </a:p>
          <a:p>
            <a:pPr lvl="1"/>
            <a:r>
              <a:rPr lang="en-US" dirty="0" smtClean="0">
                <a:ea typeface="MS Mincho" pitchFamily="49" charset="-128"/>
              </a:rPr>
              <a:t>For example, index construction on terabyte databases can take hours or days even on a parallel system.</a:t>
            </a:r>
            <a:endParaRPr lang="en-US" dirty="0" smtClean="0">
              <a:cs typeface="Courier New" charset="0"/>
            </a:endParaRPr>
          </a:p>
          <a:p>
            <a:pPr lvl="2"/>
            <a:r>
              <a:rPr lang="en-US" dirty="0" smtClean="0">
                <a:ea typeface="MS Mincho" pitchFamily="49" charset="-128"/>
              </a:rPr>
              <a:t>Need to allow other processing (insertions/deletions/updates) to be performed on relation even as index is being constructed.</a:t>
            </a:r>
            <a:endParaRPr lang="en-US" dirty="0" smtClean="0">
              <a:cs typeface="Courier New" charset="0"/>
            </a:endParaRPr>
          </a:p>
          <a:p>
            <a:pPr lvl="1"/>
            <a:r>
              <a:rPr lang="en-US" dirty="0" smtClean="0">
                <a:ea typeface="MS Mincho" pitchFamily="49" charset="-128"/>
              </a:rPr>
              <a:t>Basic idea: index construction tracks changes and ``catches up'‘</a:t>
            </a:r>
            <a:r>
              <a:rPr lang="en-US" dirty="0" smtClean="0">
                <a:cs typeface="Courier New" charset="0"/>
              </a:rPr>
              <a:t> </a:t>
            </a:r>
            <a:r>
              <a:rPr lang="en-US" dirty="0" smtClean="0">
                <a:ea typeface="MS Mincho" pitchFamily="49" charset="-128"/>
              </a:rPr>
              <a:t>on changes at the end.</a:t>
            </a:r>
            <a:endParaRPr lang="en-US" dirty="0" smtClean="0">
              <a:cs typeface="Courier New" charset="0"/>
            </a:endParaRPr>
          </a:p>
          <a:p>
            <a:r>
              <a:rPr lang="en-US" dirty="0" smtClean="0">
                <a:ea typeface="MS Mincho" pitchFamily="49" charset="-128"/>
              </a:rPr>
              <a:t>Also need support for on-line repartitioning and schema changes (executed concurrently with other processing).</a:t>
            </a:r>
            <a:endParaRPr lang="en-US" dirty="0" smtClean="0">
              <a:cs typeface="Courier New"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Write short notes on:</a:t>
            </a:r>
          </a:p>
          <a:p>
            <a:pPr marL="514350" indent="-514350">
              <a:buAutoNum type="arabicParenR"/>
            </a:pPr>
            <a:r>
              <a:rPr lang="en-US" dirty="0" err="1" smtClean="0"/>
              <a:t>Interoperational</a:t>
            </a:r>
            <a:r>
              <a:rPr lang="en-US" dirty="0" smtClean="0"/>
              <a:t> Parallelism</a:t>
            </a:r>
          </a:p>
          <a:p>
            <a:pPr marL="514350" indent="-514350">
              <a:buAutoNum type="arabicParenR"/>
            </a:pPr>
            <a:r>
              <a:rPr lang="en-US" dirty="0" err="1" smtClean="0"/>
              <a:t>Intraoperational</a:t>
            </a:r>
            <a:r>
              <a:rPr lang="en-US" dirty="0" smtClean="0"/>
              <a:t> Parallelism</a:t>
            </a:r>
          </a:p>
          <a:p>
            <a:pPr marL="514350" indent="-514350"/>
            <a:r>
              <a:rPr lang="en-US" dirty="0" smtClean="0"/>
              <a:t>Find out the difference between the above two.</a:t>
            </a:r>
          </a:p>
          <a:p>
            <a:pPr marL="514350" indent="-514350"/>
            <a:r>
              <a:rPr lang="en-US" dirty="0" smtClean="0"/>
              <a:t>Explain various architectures in parallel DB </a:t>
            </a:r>
            <a:r>
              <a:rPr lang="en-US" smtClean="0"/>
              <a:t>with diagram.</a:t>
            </a:r>
            <a:endParaRPr lang="en-US" dirty="0" smtClean="0"/>
          </a:p>
          <a:p>
            <a:pPr marL="514350" indent="-51435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 in Databases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Data can be partitioned across multiple disks for parallel I/O.</a:t>
            </a:r>
          </a:p>
          <a:p>
            <a:r>
              <a:rPr lang="en-US" dirty="0" smtClean="0"/>
              <a:t>Individual relational operations (e.g., sort, join, aggregation) can be executed in parallel</a:t>
            </a:r>
          </a:p>
          <a:p>
            <a:pPr lvl="1"/>
            <a:r>
              <a:rPr lang="en-US" dirty="0" smtClean="0"/>
              <a:t>data can be partitioned and each processor can work independently on its own partition.</a:t>
            </a:r>
          </a:p>
          <a:p>
            <a:r>
              <a:rPr lang="en-US" dirty="0" smtClean="0"/>
              <a:t>Queries are expressed in high level language (SQL, translated to relational algebra)</a:t>
            </a:r>
          </a:p>
          <a:p>
            <a:pPr lvl="1"/>
            <a:r>
              <a:rPr lang="en-US" dirty="0" smtClean="0"/>
              <a:t>makes parallelization easier.</a:t>
            </a:r>
          </a:p>
          <a:p>
            <a:r>
              <a:rPr lang="en-US" dirty="0" smtClean="0"/>
              <a:t>Different queries can be run in parallel with each other.	Concurrency control takes care of conflicts. </a:t>
            </a:r>
          </a:p>
          <a:p>
            <a:r>
              <a:rPr lang="en-US" dirty="0" smtClean="0"/>
              <a:t>Thus, databases naturally lend themselves to parallelism.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Architectures </a:t>
            </a:r>
            <a:r>
              <a:rPr lang="en-US" dirty="0"/>
              <a:t>for Parallel DBs</a:t>
            </a:r>
          </a:p>
        </p:txBody>
      </p:sp>
      <p:sp>
        <p:nvSpPr>
          <p:cNvPr id="3" name="Content Placeholder 2"/>
          <p:cNvSpPr>
            <a:spLocks noGrp="1"/>
          </p:cNvSpPr>
          <p:nvPr>
            <p:ph idx="1"/>
          </p:nvPr>
        </p:nvSpPr>
        <p:spPr/>
        <p:txBody>
          <a:bodyPr>
            <a:normAutofit lnSpcReduction="10000"/>
          </a:bodyPr>
          <a:lstStyle/>
          <a:p>
            <a:endParaRPr lang="en-US" dirty="0"/>
          </a:p>
          <a:p>
            <a:r>
              <a:rPr lang="en-US" dirty="0"/>
              <a:t>Three basic </a:t>
            </a:r>
            <a:r>
              <a:rPr lang="en-US" dirty="0" smtClean="0"/>
              <a:t>ideas for the architecture of parallel databases:</a:t>
            </a:r>
          </a:p>
          <a:p>
            <a:pPr>
              <a:buNone/>
            </a:pPr>
            <a:endParaRPr lang="en-US" dirty="0"/>
          </a:p>
          <a:p>
            <a:pPr>
              <a:buNone/>
            </a:pPr>
            <a:r>
              <a:rPr lang="en-US" dirty="0"/>
              <a:t>–Shared Memory</a:t>
            </a:r>
          </a:p>
          <a:p>
            <a:pPr>
              <a:buNone/>
            </a:pPr>
            <a:r>
              <a:rPr lang="en-US" dirty="0"/>
              <a:t>–Shared Disk</a:t>
            </a:r>
          </a:p>
          <a:p>
            <a:pPr>
              <a:buNone/>
            </a:pPr>
            <a:r>
              <a:rPr lang="en-US" dirty="0"/>
              <a:t>–Shared </a:t>
            </a:r>
            <a:r>
              <a:rPr lang="en-US" dirty="0" smtClean="0"/>
              <a:t>Nothing</a:t>
            </a:r>
          </a:p>
          <a:p>
            <a:pPr>
              <a:buNone/>
            </a:pPr>
            <a:r>
              <a:rPr lang="en-US" dirty="0" smtClean="0"/>
              <a:t>- Hierarchical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Shared Memory </a:t>
            </a:r>
          </a:p>
        </p:txBody>
      </p:sp>
      <p:sp>
        <p:nvSpPr>
          <p:cNvPr id="3" name="Content Placeholder 2"/>
          <p:cNvSpPr>
            <a:spLocks noGrp="1"/>
          </p:cNvSpPr>
          <p:nvPr>
            <p:ph idx="1"/>
          </p:nvPr>
        </p:nvSpPr>
        <p:spPr/>
        <p:txBody>
          <a:bodyPr>
            <a:normAutofit fontScale="77500" lnSpcReduction="20000"/>
          </a:bodyPr>
          <a:lstStyle/>
          <a:p>
            <a:endParaRPr lang="en-US" dirty="0"/>
          </a:p>
          <a:p>
            <a:r>
              <a:rPr lang="en-US" dirty="0"/>
              <a:t>Behaves like a single computer since multiple CPUs</a:t>
            </a:r>
          </a:p>
          <a:p>
            <a:pPr>
              <a:buNone/>
            </a:pPr>
            <a:r>
              <a:rPr lang="en-US" dirty="0" smtClean="0"/>
              <a:t>•	Each </a:t>
            </a:r>
            <a:r>
              <a:rPr lang="en-US" dirty="0"/>
              <a:t>CPU can have an on board </a:t>
            </a:r>
            <a:r>
              <a:rPr lang="en-US" b="1" dirty="0"/>
              <a:t>cache, but it shares main memory</a:t>
            </a:r>
          </a:p>
          <a:p>
            <a:pPr>
              <a:buNone/>
            </a:pPr>
            <a:r>
              <a:rPr lang="en-US" dirty="0" smtClean="0"/>
              <a:t>•	Advantage</a:t>
            </a:r>
            <a:r>
              <a:rPr lang="en-US" dirty="0"/>
              <a:t>:</a:t>
            </a:r>
          </a:p>
          <a:p>
            <a:pPr>
              <a:buNone/>
            </a:pPr>
            <a:r>
              <a:rPr lang="en-US" dirty="0"/>
              <a:t>–Message passing between processors is very fast via memory</a:t>
            </a:r>
          </a:p>
          <a:p>
            <a:pPr>
              <a:buNone/>
            </a:pPr>
            <a:r>
              <a:rPr lang="en-US" dirty="0"/>
              <a:t>–Very easy to port to</a:t>
            </a:r>
          </a:p>
          <a:p>
            <a:pPr>
              <a:buNone/>
            </a:pPr>
            <a:r>
              <a:rPr lang="en-US" dirty="0" smtClean="0"/>
              <a:t>•	Disadvantage</a:t>
            </a:r>
            <a:r>
              <a:rPr lang="en-US" dirty="0"/>
              <a:t>:</a:t>
            </a:r>
          </a:p>
          <a:p>
            <a:pPr>
              <a:buNone/>
            </a:pPr>
            <a:r>
              <a:rPr lang="en-US" dirty="0"/>
              <a:t>–Cache coherence</a:t>
            </a:r>
          </a:p>
          <a:p>
            <a:pPr>
              <a:buNone/>
            </a:pPr>
            <a:r>
              <a:rPr lang="en-US" dirty="0"/>
              <a:t>–Bus limitations and memory contentions</a:t>
            </a:r>
          </a:p>
          <a:p>
            <a:pPr>
              <a:buNone/>
            </a:pPr>
            <a:r>
              <a:rPr lang="en-US" dirty="0"/>
              <a:t>–Maximum of about 64 processors</a:t>
            </a:r>
          </a:p>
          <a:p>
            <a:pPr>
              <a:buNone/>
            </a:pPr>
            <a:r>
              <a:rPr lang="en-US" dirty="0"/>
              <a:t>–Once contention gets bad, adding more CPUs makes it worse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a:t/>
            </a:r>
            <a:br>
              <a:rPr lang="en-US" dirty="0"/>
            </a:br>
            <a:r>
              <a:rPr lang="en-US" dirty="0"/>
              <a:t>Shared Disk </a:t>
            </a:r>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endParaRPr lang="en-US" dirty="0"/>
          </a:p>
          <a:p>
            <a:r>
              <a:rPr lang="en-US" dirty="0"/>
              <a:t>Can be more efficient than Shared Memory since each CPU has its own memory</a:t>
            </a:r>
          </a:p>
          <a:p>
            <a:pPr>
              <a:buNone/>
            </a:pPr>
            <a:r>
              <a:rPr lang="en-US" dirty="0"/>
              <a:t>–Less contention if they can use it</a:t>
            </a:r>
          </a:p>
          <a:p>
            <a:pPr>
              <a:buNone/>
            </a:pPr>
            <a:r>
              <a:rPr lang="en-US" dirty="0"/>
              <a:t>•Advantages:</a:t>
            </a:r>
          </a:p>
          <a:p>
            <a:pPr>
              <a:buNone/>
            </a:pPr>
            <a:r>
              <a:rPr lang="en-US" dirty="0"/>
              <a:t>–Much less chance for contention</a:t>
            </a:r>
          </a:p>
          <a:p>
            <a:pPr>
              <a:buNone/>
            </a:pPr>
            <a:r>
              <a:rPr lang="en-US" dirty="0"/>
              <a:t>–Can introduce fault tolerance, similar to </a:t>
            </a:r>
            <a:r>
              <a:rPr lang="en-US" dirty="0" smtClean="0"/>
              <a:t>RAID (Redundant Array of Independent Disk)</a:t>
            </a:r>
            <a:endParaRPr lang="en-US" dirty="0"/>
          </a:p>
          <a:p>
            <a:pPr>
              <a:buNone/>
            </a:pPr>
            <a:r>
              <a:rPr lang="en-US" dirty="0"/>
              <a:t>•Disadvantages:</a:t>
            </a:r>
          </a:p>
          <a:p>
            <a:pPr>
              <a:buNone/>
            </a:pPr>
            <a:r>
              <a:rPr lang="en-US" dirty="0"/>
              <a:t>–Disk contention if there is lots of data to ship around</a:t>
            </a:r>
          </a:p>
          <a:p>
            <a:pPr>
              <a:buNone/>
            </a:pPr>
            <a:r>
              <a:rPr lang="en-US" dirty="0"/>
              <a:t>–Cache coherence too</a:t>
            </a:r>
          </a:p>
          <a:p>
            <a:pPr>
              <a:buNone/>
            </a:pPr>
            <a:r>
              <a:rPr lang="en-US" dirty="0"/>
              <a:t>–Communication slower than Shared Memory since it goes to disk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Shared Nothing </a:t>
            </a:r>
          </a:p>
        </p:txBody>
      </p:sp>
      <p:sp>
        <p:nvSpPr>
          <p:cNvPr id="3" name="Content Placeholder 2"/>
          <p:cNvSpPr>
            <a:spLocks noGrp="1"/>
          </p:cNvSpPr>
          <p:nvPr>
            <p:ph idx="1"/>
          </p:nvPr>
        </p:nvSpPr>
        <p:spPr/>
        <p:txBody>
          <a:bodyPr>
            <a:normAutofit fontScale="77500" lnSpcReduction="20000"/>
          </a:bodyPr>
          <a:lstStyle/>
          <a:p>
            <a:endParaRPr lang="en-US" dirty="0"/>
          </a:p>
          <a:p>
            <a:r>
              <a:rPr lang="en-US" dirty="0"/>
              <a:t>Each processor is its own independent computer</a:t>
            </a:r>
          </a:p>
          <a:p>
            <a:pPr>
              <a:buNone/>
            </a:pPr>
            <a:r>
              <a:rPr lang="en-US" dirty="0"/>
              <a:t>–Each processor is in charge of the data which sits on its disk</a:t>
            </a:r>
          </a:p>
          <a:p>
            <a:pPr>
              <a:buNone/>
            </a:pPr>
            <a:r>
              <a:rPr lang="en-US" dirty="0"/>
              <a:t>–If the processor doesn’t want to own the records, it shouldn’t accept them</a:t>
            </a:r>
          </a:p>
          <a:p>
            <a:pPr>
              <a:buNone/>
            </a:pPr>
            <a:r>
              <a:rPr lang="en-US" dirty="0"/>
              <a:t>•Advantages:</a:t>
            </a:r>
          </a:p>
          <a:p>
            <a:pPr>
              <a:buNone/>
            </a:pPr>
            <a:r>
              <a:rPr lang="en-US" dirty="0"/>
              <a:t>–No contention for resources</a:t>
            </a:r>
          </a:p>
          <a:p>
            <a:pPr>
              <a:buNone/>
            </a:pPr>
            <a:r>
              <a:rPr lang="en-US" dirty="0"/>
              <a:t>–Makes division of work rely of data distribution</a:t>
            </a:r>
          </a:p>
          <a:p>
            <a:pPr>
              <a:buNone/>
            </a:pPr>
            <a:r>
              <a:rPr lang="en-US" dirty="0"/>
              <a:t>•Disadvantages:</a:t>
            </a:r>
          </a:p>
          <a:p>
            <a:pPr>
              <a:buNone/>
            </a:pPr>
            <a:r>
              <a:rPr lang="en-US" dirty="0"/>
              <a:t>–Communication is much slower</a:t>
            </a:r>
          </a:p>
          <a:p>
            <a:pPr>
              <a:buNone/>
            </a:pPr>
            <a:r>
              <a:rPr lang="en-US" dirty="0"/>
              <a:t>–If lots of data needs to be shipped, this will be an issue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Hierarchical</a:t>
            </a:r>
          </a:p>
        </p:txBody>
      </p:sp>
      <p:sp>
        <p:nvSpPr>
          <p:cNvPr id="3" name="Content Placeholder 2"/>
          <p:cNvSpPr>
            <a:spLocks noGrp="1"/>
          </p:cNvSpPr>
          <p:nvPr>
            <p:ph idx="1"/>
          </p:nvPr>
        </p:nvSpPr>
        <p:spPr/>
        <p:txBody>
          <a:bodyPr/>
          <a:lstStyle/>
          <a:p>
            <a:endParaRPr lang="en-US" dirty="0"/>
          </a:p>
          <a:p>
            <a:pPr>
              <a:buNone/>
            </a:pPr>
            <a:r>
              <a:rPr lang="en-US" dirty="0"/>
              <a:t>Combine the </a:t>
            </a:r>
            <a:r>
              <a:rPr lang="en-US" dirty="0" smtClean="0"/>
              <a:t>ideas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Goals of Parallelization</a:t>
            </a:r>
          </a:p>
        </p:txBody>
      </p:sp>
      <p:sp>
        <p:nvSpPr>
          <p:cNvPr id="3" name="Content Placeholder 2"/>
          <p:cNvSpPr>
            <a:spLocks noGrp="1"/>
          </p:cNvSpPr>
          <p:nvPr>
            <p:ph idx="1"/>
          </p:nvPr>
        </p:nvSpPr>
        <p:spPr/>
        <p:txBody>
          <a:bodyPr/>
          <a:lstStyle/>
          <a:p>
            <a:endParaRPr lang="en-US" dirty="0"/>
          </a:p>
          <a:p>
            <a:pPr>
              <a:buNone/>
            </a:pPr>
            <a:r>
              <a:rPr lang="en-US" dirty="0" smtClean="0"/>
              <a:t>- Improve </a:t>
            </a:r>
            <a:r>
              <a:rPr lang="en-US" dirty="0"/>
              <a:t>throughput or response time</a:t>
            </a:r>
          </a:p>
          <a:p>
            <a:pPr>
              <a:buNone/>
            </a:pPr>
            <a:r>
              <a:rPr lang="en-US" dirty="0"/>
              <a:t>–Don’t let adding a processor make the algorithm go slower</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1435</Words>
  <Application>Microsoft Office PowerPoint</Application>
  <PresentationFormat>On-screen Show (4:3)</PresentationFormat>
  <Paragraphs>164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Parallel Databases</vt:lpstr>
      <vt:lpstr> Distributed Database: Definition </vt:lpstr>
      <vt:lpstr>Parallelism in Databases</vt:lpstr>
      <vt:lpstr>Architectures for Parallel DBs</vt:lpstr>
      <vt:lpstr> Shared Memory </vt:lpstr>
      <vt:lpstr> Shared Disk </vt:lpstr>
      <vt:lpstr> Shared Nothing </vt:lpstr>
      <vt:lpstr> Hierarchical</vt:lpstr>
      <vt:lpstr> Goals of Parallelization</vt:lpstr>
      <vt:lpstr>I/O Parallelism </vt:lpstr>
      <vt:lpstr>I/O Parallelism Contd..</vt:lpstr>
      <vt:lpstr>Partitioning Criteria</vt:lpstr>
      <vt:lpstr>Hash Partitioning</vt:lpstr>
      <vt:lpstr>Interquery Parallelism</vt:lpstr>
      <vt:lpstr>Cache Coherency Protocol</vt:lpstr>
      <vt:lpstr>Intraquery Parallelism</vt:lpstr>
      <vt:lpstr>Query optimization</vt:lpstr>
      <vt:lpstr>Query Optimization</vt:lpstr>
      <vt:lpstr>Query Optimization contd..</vt:lpstr>
      <vt:lpstr>Design of Parallel Systems</vt:lpstr>
      <vt:lpstr>Design of Parallel Systems contd..</vt:lpstr>
      <vt:lpstr>Assignment</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mgtsci-Sucheta</dc:creator>
  <cp:lastModifiedBy>HP-4</cp:lastModifiedBy>
  <cp:revision>57</cp:revision>
  <dcterms:created xsi:type="dcterms:W3CDTF">2011-07-23T06:57:02Z</dcterms:created>
  <dcterms:modified xsi:type="dcterms:W3CDTF">2018-09-04T21:17:58Z</dcterms:modified>
</cp:coreProperties>
</file>