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2E5-1342-46EE-AD85-8EDD2F7AAD36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1F86-2C90-4128-876D-78C77C0A0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2E5-1342-46EE-AD85-8EDD2F7AAD36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1F86-2C90-4128-876D-78C77C0A0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2E5-1342-46EE-AD85-8EDD2F7AAD36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1F86-2C90-4128-876D-78C77C0A0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2E5-1342-46EE-AD85-8EDD2F7AAD36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1F86-2C90-4128-876D-78C77C0A0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2E5-1342-46EE-AD85-8EDD2F7AAD36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1F86-2C90-4128-876D-78C77C0A0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2E5-1342-46EE-AD85-8EDD2F7AAD36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1F86-2C90-4128-876D-78C77C0A0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2E5-1342-46EE-AD85-8EDD2F7AAD36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1F86-2C90-4128-876D-78C77C0A0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2E5-1342-46EE-AD85-8EDD2F7AAD36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1F86-2C90-4128-876D-78C77C0A0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2E5-1342-46EE-AD85-8EDD2F7AAD36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1F86-2C90-4128-876D-78C77C0A0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2E5-1342-46EE-AD85-8EDD2F7AAD36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1F86-2C90-4128-876D-78C77C0A0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2E5-1342-46EE-AD85-8EDD2F7AAD36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1F86-2C90-4128-876D-78C77C0A0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D92E5-1342-46EE-AD85-8EDD2F7AAD36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1F86-2C90-4128-876D-78C77C0A0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609851"/>
          </a:xfrm>
        </p:spPr>
        <p:txBody>
          <a:bodyPr>
            <a:normAutofit/>
          </a:bodyPr>
          <a:lstStyle/>
          <a:p>
            <a:r>
              <a:rPr lang="en-US" dirty="0" smtClean="0"/>
              <a:t>OODBMS</a:t>
            </a:r>
            <a:br>
              <a:rPr lang="en-US" dirty="0" smtClean="0"/>
            </a:br>
            <a:r>
              <a:rPr lang="en-US" dirty="0" smtClean="0"/>
              <a:t>(Object –Oriented Database Management System)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486400"/>
            <a:ext cx="6400800" cy="10668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Dr. S. S. </a:t>
            </a:r>
            <a:r>
              <a:rPr lang="en-US" b="1" dirty="0" err="1">
                <a:solidFill>
                  <a:schemeClr val="tx1"/>
                </a:solidFill>
              </a:rPr>
              <a:t>Yambal</a:t>
            </a:r>
            <a:endParaRPr lang="en-US" b="1" dirty="0">
              <a:solidFill>
                <a:schemeClr val="tx1"/>
              </a:solidFill>
            </a:endParaRPr>
          </a:p>
          <a:p>
            <a:endParaRPr lang="en-US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 </a:t>
            </a:r>
            <a:r>
              <a:rPr lang="en-US" dirty="0" smtClean="0"/>
              <a:t>ID (As in RDBMS)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create </a:t>
            </a:r>
            <a:r>
              <a:rPr lang="en-US" dirty="0"/>
              <a:t>or replace type </a:t>
            </a:r>
            <a:r>
              <a:rPr lang="en-US" dirty="0" err="1"/>
              <a:t>empType</a:t>
            </a:r>
            <a:r>
              <a:rPr lang="en-US" dirty="0"/>
              <a:t> as object</a:t>
            </a:r>
            <a:br>
              <a:rPr lang="en-US" dirty="0"/>
            </a:br>
            <a:r>
              <a:rPr lang="en-US" dirty="0"/>
              <a:t>  2  (cid NUMBER,</a:t>
            </a:r>
            <a:br>
              <a:rPr lang="en-US" dirty="0"/>
            </a:br>
            <a:r>
              <a:rPr lang="en-US" dirty="0"/>
              <a:t>  3   Name        VARCHAR2(25),</a:t>
            </a:r>
            <a:br>
              <a:rPr lang="en-US" dirty="0"/>
            </a:br>
            <a:r>
              <a:rPr lang="en-US" dirty="0"/>
              <a:t>  4   Street      VARCHAR2(50),</a:t>
            </a:r>
            <a:br>
              <a:rPr lang="en-US" dirty="0"/>
            </a:br>
            <a:r>
              <a:rPr lang="en-US" dirty="0"/>
              <a:t>  5   City        VARCHAR2(25),</a:t>
            </a:r>
            <a:br>
              <a:rPr lang="en-US" dirty="0"/>
            </a:br>
            <a:r>
              <a:rPr lang="en-US" dirty="0"/>
              <a:t>  6   State       CHAR(2),</a:t>
            </a:r>
            <a:br>
              <a:rPr lang="en-US" dirty="0"/>
            </a:br>
            <a:r>
              <a:rPr lang="en-US" dirty="0"/>
              <a:t>  7   Zip         NUMBER);</a:t>
            </a:r>
            <a:br>
              <a:rPr lang="en-US" dirty="0"/>
            </a:br>
            <a:r>
              <a:rPr lang="en-US" dirty="0"/>
              <a:t>  8  /</a:t>
            </a:r>
            <a:br>
              <a:rPr lang="en-US" dirty="0"/>
            </a:br>
            <a:r>
              <a:rPr lang="en-US" dirty="0"/>
              <a:t>SQL&gt;</a:t>
            </a:r>
            <a:br>
              <a:rPr lang="en-US" dirty="0"/>
            </a:br>
            <a:r>
              <a:rPr lang="en-US" dirty="0"/>
              <a:t>SQL&gt; </a:t>
            </a:r>
            <a:r>
              <a:rPr lang="en-US" b="1" dirty="0"/>
              <a:t>create </a:t>
            </a:r>
            <a:r>
              <a:rPr lang="en-US" dirty="0"/>
              <a:t>view </a:t>
            </a:r>
            <a:r>
              <a:rPr lang="en-US" dirty="0" err="1"/>
              <a:t>empView</a:t>
            </a:r>
            <a:r>
              <a:rPr lang="en-US" dirty="0"/>
              <a:t> of </a:t>
            </a:r>
            <a:r>
              <a:rPr lang="en-US" dirty="0" err="1"/>
              <a:t>empType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2  with object OID (cid) as</a:t>
            </a:r>
            <a:br>
              <a:rPr lang="en-US" dirty="0"/>
            </a:br>
            <a:r>
              <a:rPr lang="en-US" dirty="0"/>
              <a:t>  3  </a:t>
            </a:r>
            <a:r>
              <a:rPr lang="en-US" b="1" dirty="0"/>
              <a:t>select </a:t>
            </a:r>
            <a:r>
              <a:rPr lang="en-US" dirty="0"/>
              <a:t>cid, Name, Street, City, State, Zip</a:t>
            </a:r>
            <a:br>
              <a:rPr lang="en-US" dirty="0"/>
            </a:br>
            <a:r>
              <a:rPr lang="en-US" dirty="0"/>
              <a:t>  4    </a:t>
            </a:r>
            <a:r>
              <a:rPr lang="en-US" b="1" dirty="0"/>
              <a:t>from </a:t>
            </a:r>
            <a:r>
              <a:rPr lang="en-US" dirty="0" err="1"/>
              <a:t>emp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SQL&gt;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 ID(As in OODBMS)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OID is the identity maintained for each object.</a:t>
            </a:r>
          </a:p>
          <a:p>
            <a:r>
              <a:rPr lang="en-US" dirty="0" smtClean="0"/>
              <a:t>The OID is assigned by the system when the object is created and </a:t>
            </a:r>
            <a:r>
              <a:rPr lang="en-US" b="1" dirty="0" smtClean="0"/>
              <a:t>cannot be changed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unlike the RDBMS, for example, where a data value stored within the object is used to identify the object.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Object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P</a:t>
            </a:r>
            <a:r>
              <a:rPr lang="en-US" dirty="0" smtClean="0"/>
              <a:t>rogramming Language</a:t>
            </a:r>
          </a:p>
          <a:p>
            <a:pPr marL="514350" indent="-514350"/>
            <a:r>
              <a:rPr lang="en-US" dirty="0" smtClean="0"/>
              <a:t>Reduces no. of lines of code</a:t>
            </a:r>
          </a:p>
          <a:p>
            <a:pPr marL="514350" indent="-514350"/>
            <a:r>
              <a:rPr lang="en-US" dirty="0" smtClean="0"/>
              <a:t>Decreases development time</a:t>
            </a:r>
          </a:p>
          <a:p>
            <a:pPr marL="514350" indent="-514350"/>
            <a:r>
              <a:rPr lang="en-US" dirty="0" smtClean="0"/>
              <a:t>Enhance code reusability</a:t>
            </a:r>
          </a:p>
          <a:p>
            <a:pPr marL="514350" indent="-514350"/>
            <a:r>
              <a:rPr lang="en-US" dirty="0" smtClean="0"/>
              <a:t>Makes code maintenance easier</a:t>
            </a:r>
          </a:p>
          <a:p>
            <a:pPr marL="514350" indent="-514350"/>
            <a:r>
              <a:rPr lang="en-US" dirty="0" smtClean="0"/>
              <a:t>Enhance programmer productivity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2) GUI (Graphical User Interface)</a:t>
            </a:r>
          </a:p>
          <a:p>
            <a:pPr marL="514350" indent="-514350"/>
            <a:r>
              <a:rPr lang="en-US" dirty="0" smtClean="0"/>
              <a:t>Enhance ability to create easy-to –use interfaces.</a:t>
            </a:r>
          </a:p>
          <a:p>
            <a:pPr marL="514350" indent="-514350"/>
            <a:r>
              <a:rPr lang="en-US" dirty="0" smtClean="0"/>
              <a:t>Improves System user-friendliness</a:t>
            </a:r>
          </a:p>
          <a:p>
            <a:pPr marL="514350" indent="-514350"/>
            <a:r>
              <a:rPr lang="en-US" dirty="0" smtClean="0"/>
              <a:t>Makes it easier to define standards</a:t>
            </a:r>
          </a:p>
          <a:p>
            <a:pPr marL="514350" indent="-514350">
              <a:buNone/>
            </a:pPr>
            <a:r>
              <a:rPr lang="en-US" dirty="0" smtClean="0"/>
              <a:t>3) Databases</a:t>
            </a:r>
          </a:p>
          <a:p>
            <a:pPr marL="514350" indent="-514350"/>
            <a:r>
              <a:rPr lang="en-US" dirty="0" smtClean="0"/>
              <a:t>Support ADTs</a:t>
            </a:r>
          </a:p>
          <a:p>
            <a:pPr marL="514350" indent="-514350"/>
            <a:r>
              <a:rPr lang="en-US" dirty="0" smtClean="0"/>
              <a:t>Support complex Objects</a:t>
            </a:r>
          </a:p>
          <a:p>
            <a:pPr marL="514350" indent="-514350"/>
            <a:r>
              <a:rPr lang="en-US" dirty="0" smtClean="0"/>
              <a:t>Support multimedia databases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4) Operating System</a:t>
            </a:r>
          </a:p>
          <a:p>
            <a:r>
              <a:rPr lang="en-US" dirty="0" smtClean="0"/>
              <a:t>Enhances system portability</a:t>
            </a:r>
          </a:p>
          <a:p>
            <a:r>
              <a:rPr lang="en-US" dirty="0" smtClean="0"/>
              <a:t>Improved system interoperability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5) Design</a:t>
            </a:r>
          </a:p>
          <a:p>
            <a:r>
              <a:rPr lang="en-US" dirty="0" smtClean="0"/>
              <a:t>Represents real world better.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OODBMS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accepted standards</a:t>
            </a:r>
          </a:p>
          <a:p>
            <a:r>
              <a:rPr lang="en-US" dirty="0" smtClean="0"/>
              <a:t>Lack of development tools – e.g. CASE &amp; 4GLs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Data management facilities are not adequate – e.g. concurrency control, back up and recovery</a:t>
            </a:r>
          </a:p>
          <a:p>
            <a:r>
              <a:rPr lang="en-US" dirty="0" smtClean="0"/>
              <a:t>Lack of proper query language.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Reference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type constructor can be used to define the data structures for an OO database schema.</a:t>
            </a:r>
          </a:p>
          <a:p>
            <a:r>
              <a:rPr lang="en-US" dirty="0" smtClean="0"/>
              <a:t>Attributes that refer to other objects – such as </a:t>
            </a:r>
            <a:r>
              <a:rPr lang="en-US" b="1" dirty="0" smtClean="0"/>
              <a:t>address</a:t>
            </a:r>
            <a:r>
              <a:rPr lang="en-US" dirty="0" smtClean="0"/>
              <a:t> of </a:t>
            </a:r>
            <a:r>
              <a:rPr lang="en-US" b="1" dirty="0" smtClean="0"/>
              <a:t>customer</a:t>
            </a:r>
            <a:r>
              <a:rPr lang="en-US" dirty="0" smtClean="0"/>
              <a:t> are basically references to other objects and serve to represent relationships among the object types. </a:t>
            </a:r>
          </a:p>
          <a:p>
            <a:r>
              <a:rPr lang="en-US" dirty="0" smtClean="0"/>
              <a:t>Here the reference means the reference between the type and its implementation in the table.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OODBMS</a:t>
            </a:r>
          </a:p>
          <a:p>
            <a:r>
              <a:rPr lang="en-US" dirty="0" smtClean="0"/>
              <a:t>Need of OODBMS</a:t>
            </a:r>
          </a:p>
          <a:p>
            <a:r>
              <a:rPr lang="en-US" dirty="0" smtClean="0"/>
              <a:t>History of OODBMS</a:t>
            </a:r>
          </a:p>
          <a:p>
            <a:r>
              <a:rPr lang="en-US" dirty="0" smtClean="0"/>
              <a:t>Advantages of OODBMS</a:t>
            </a:r>
          </a:p>
          <a:p>
            <a:r>
              <a:rPr lang="en-US" dirty="0" smtClean="0"/>
              <a:t>Difference between RDBMS and OODBMS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OODBMS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Polymorphism</a:t>
            </a:r>
          </a:p>
          <a:p>
            <a:r>
              <a:rPr lang="en-US" dirty="0" smtClean="0"/>
              <a:t>Inheritance</a:t>
            </a:r>
          </a:p>
          <a:p>
            <a:r>
              <a:rPr lang="en-US" dirty="0" smtClean="0"/>
              <a:t>Strong Encapsulation</a:t>
            </a:r>
          </a:p>
          <a:p>
            <a:r>
              <a:rPr lang="en-US" dirty="0" err="1" smtClean="0"/>
              <a:t>ObjectID</a:t>
            </a:r>
            <a:endParaRPr lang="en-US" dirty="0" smtClean="0"/>
          </a:p>
          <a:p>
            <a:r>
              <a:rPr lang="en-US" dirty="0" smtClean="0"/>
              <a:t>Reusability</a:t>
            </a:r>
          </a:p>
          <a:p>
            <a:r>
              <a:rPr lang="en-US" dirty="0" smtClean="0"/>
              <a:t>Sharing</a:t>
            </a:r>
          </a:p>
          <a:p>
            <a:r>
              <a:rPr lang="en-US" dirty="0" smtClean="0"/>
              <a:t>Objects</a:t>
            </a:r>
          </a:p>
          <a:p>
            <a:r>
              <a:rPr lang="en-US" dirty="0" smtClean="0"/>
              <a:t>Methods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r>
              <a:rPr lang="en-US" dirty="0" err="1" smtClean="0"/>
              <a:t>Datatype</a:t>
            </a:r>
            <a:endParaRPr lang="en-US" dirty="0"/>
          </a:p>
        </p:txBody>
      </p:sp>
      <p:pic>
        <p:nvPicPr>
          <p:cNvPr id="4" name="Content Placeholder 3" descr="http://www.exforsys.com/images/oracle%209i/t12/Fig%201.bmp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7010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 descr="http://www.exforsys.com/images/oracle%209i/t12/Fig%202.bmp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6705599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 descr="http://www.exforsys.com/images/oracle%209i/t12/Fig%203.bmp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76400"/>
            <a:ext cx="6781799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 descr="http://www.exforsys.com/images/oracle%209i/t12/Fig%204.bmp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0"/>
            <a:ext cx="68579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Methods</a:t>
            </a:r>
            <a:r>
              <a:rPr lang="en-US" dirty="0" smtClean="0"/>
              <a:t> (</a:t>
            </a:r>
            <a:r>
              <a:rPr lang="en-US" sz="4000" dirty="0" smtClean="0"/>
              <a:t>FUNCTION, PROCEDURES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CREATE </a:t>
            </a:r>
            <a:r>
              <a:rPr lang="en-US" dirty="0"/>
              <a:t>OR REPLACE Function </a:t>
            </a:r>
            <a:r>
              <a:rPr lang="en-US" dirty="0" err="1"/>
              <a:t>FindCourse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( </a:t>
            </a:r>
            <a:r>
              <a:rPr lang="en-US" dirty="0" err="1"/>
              <a:t>name_in</a:t>
            </a:r>
            <a:r>
              <a:rPr lang="en-US" dirty="0"/>
              <a:t> IN varchar2 )</a:t>
            </a:r>
            <a:br>
              <a:rPr lang="en-US" dirty="0"/>
            </a:br>
            <a:r>
              <a:rPr lang="en-US" dirty="0"/>
              <a:t>   RETURN number</a:t>
            </a:r>
            <a:br>
              <a:rPr lang="en-US" dirty="0"/>
            </a:br>
            <a:r>
              <a:rPr lang="en-US" dirty="0"/>
              <a:t>IS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cnumber</a:t>
            </a:r>
            <a:r>
              <a:rPr lang="en-US" dirty="0"/>
              <a:t> number;</a:t>
            </a:r>
          </a:p>
          <a:p>
            <a:pPr>
              <a:buNone/>
            </a:pPr>
            <a:r>
              <a:rPr lang="en-US" dirty="0"/>
              <a:t>    cursor c1 is</a:t>
            </a:r>
            <a:br>
              <a:rPr lang="en-US" dirty="0"/>
            </a:br>
            <a:r>
              <a:rPr lang="en-US" dirty="0"/>
              <a:t>    select </a:t>
            </a:r>
            <a:r>
              <a:rPr lang="en-US" dirty="0" err="1"/>
              <a:t>course_number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 from </a:t>
            </a:r>
            <a:r>
              <a:rPr lang="en-US" dirty="0" err="1"/>
              <a:t>courses_tbl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 where </a:t>
            </a:r>
            <a:r>
              <a:rPr lang="en-US" dirty="0" err="1"/>
              <a:t>course_name</a:t>
            </a:r>
            <a:r>
              <a:rPr lang="en-US" dirty="0"/>
              <a:t> = </a:t>
            </a:r>
            <a:r>
              <a:rPr lang="en-US" dirty="0" err="1"/>
              <a:t>name_in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BEGIN</a:t>
            </a:r>
          </a:p>
          <a:p>
            <a:pPr>
              <a:buNone/>
            </a:pPr>
            <a:r>
              <a:rPr lang="en-US" dirty="0"/>
              <a:t>open c1;</a:t>
            </a:r>
            <a:br>
              <a:rPr lang="en-US" dirty="0"/>
            </a:br>
            <a:r>
              <a:rPr lang="en-US" dirty="0"/>
              <a:t>fetch c1 into </a:t>
            </a:r>
            <a:r>
              <a:rPr lang="en-US" dirty="0" err="1"/>
              <a:t>cnumber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 c1%notfound then</a:t>
            </a:r>
            <a:br>
              <a:rPr lang="en-US" dirty="0"/>
            </a:br>
            <a:r>
              <a:rPr lang="en-US" dirty="0"/>
              <a:t>     </a:t>
            </a:r>
            <a:r>
              <a:rPr lang="en-US" dirty="0" err="1"/>
              <a:t>cnumber</a:t>
            </a:r>
            <a:r>
              <a:rPr lang="en-US" dirty="0"/>
              <a:t> := 9999;</a:t>
            </a:r>
            <a:br>
              <a:rPr lang="en-US" dirty="0"/>
            </a:br>
            <a:r>
              <a:rPr lang="en-US" dirty="0"/>
              <a:t>end if;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close c1;</a:t>
            </a:r>
          </a:p>
          <a:p>
            <a:pPr>
              <a:buNone/>
            </a:pPr>
            <a:r>
              <a:rPr lang="en-US" dirty="0"/>
              <a:t>RETURN </a:t>
            </a:r>
            <a:r>
              <a:rPr lang="en-US" dirty="0" err="1"/>
              <a:t>cnumber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EXCEPTION</a:t>
            </a:r>
            <a:br>
              <a:rPr lang="en-US" dirty="0"/>
            </a:br>
            <a:r>
              <a:rPr lang="en-US" dirty="0"/>
              <a:t>WHEN OTHERS THEN</a:t>
            </a:r>
            <a:br>
              <a:rPr lang="en-US" dirty="0"/>
            </a:br>
            <a:r>
              <a:rPr lang="en-US" dirty="0"/>
              <a:t>      </a:t>
            </a:r>
            <a:r>
              <a:rPr lang="en-US" dirty="0" err="1"/>
              <a:t>raise_application_error</a:t>
            </a:r>
            <a:r>
              <a:rPr lang="en-US" dirty="0"/>
              <a:t>(-20001,'An error was encountered - '||SQLCODE||' -ERROR- '||SQLERRM);</a:t>
            </a:r>
            <a:br>
              <a:rPr lang="en-US" dirty="0"/>
            </a:br>
            <a:r>
              <a:rPr lang="en-US" dirty="0"/>
              <a:t>END;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</a:t>
            </a:r>
            <a:r>
              <a:rPr lang="en-US" dirty="0" err="1"/>
              <a:t>course_name</a:t>
            </a:r>
            <a:r>
              <a:rPr lang="en-US" dirty="0"/>
              <a:t>, </a:t>
            </a:r>
            <a:r>
              <a:rPr lang="en-US" dirty="0" err="1"/>
              <a:t>FindCourse</a:t>
            </a:r>
            <a:r>
              <a:rPr lang="en-US" dirty="0"/>
              <a:t>(</a:t>
            </a:r>
            <a:r>
              <a:rPr lang="en-US" dirty="0" err="1"/>
              <a:t>course_name</a:t>
            </a:r>
            <a:r>
              <a:rPr lang="en-US" dirty="0"/>
              <a:t>) as </a:t>
            </a:r>
            <a:r>
              <a:rPr lang="en-US" dirty="0" err="1"/>
              <a:t>course_id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 courses</a:t>
            </a:r>
            <a:br>
              <a:rPr lang="en-US" dirty="0"/>
            </a:br>
            <a:r>
              <a:rPr lang="en-US" dirty="0"/>
              <a:t>where subject = 'Mathematics';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322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OODBMS (Object –Oriented Database Management System)</vt:lpstr>
      <vt:lpstr>Features of OODBMS</vt:lpstr>
      <vt:lpstr>Abstract Datatype</vt:lpstr>
      <vt:lpstr>Abstract Datatype contd…</vt:lpstr>
      <vt:lpstr>Abstract Datatype contd…</vt:lpstr>
      <vt:lpstr>Abstract Datatype contd…</vt:lpstr>
      <vt:lpstr>Methods (FUNCTION, PROCEDURES) </vt:lpstr>
      <vt:lpstr>PowerPoint Presentation</vt:lpstr>
      <vt:lpstr>Calling function</vt:lpstr>
      <vt:lpstr>OBJECT ID (As in RDBMS) </vt:lpstr>
      <vt:lpstr>Object ID(As in OODBMS) </vt:lpstr>
      <vt:lpstr>Benefits of Object Orientation</vt:lpstr>
      <vt:lpstr>PowerPoint Presentation</vt:lpstr>
      <vt:lpstr>PowerPoint Presentation</vt:lpstr>
      <vt:lpstr>Limitations of OODBMS</vt:lpstr>
      <vt:lpstr>Reference types</vt:lpstr>
      <vt:lpstr>Assignment</vt:lpstr>
    </vt:vector>
  </TitlesOfParts>
  <Company>Workgroup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OODBMS</dc:title>
  <dc:creator>mgtsci-Sucheta</dc:creator>
  <cp:lastModifiedBy>HP-4</cp:lastModifiedBy>
  <cp:revision>38</cp:revision>
  <dcterms:created xsi:type="dcterms:W3CDTF">2011-07-11T06:51:20Z</dcterms:created>
  <dcterms:modified xsi:type="dcterms:W3CDTF">2018-09-04T21:17:50Z</dcterms:modified>
</cp:coreProperties>
</file>