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 id="272" r:id="rId18"/>
    <p:sldId id="273" r:id="rId19"/>
    <p:sldId id="274" r:id="rId20"/>
    <p:sldId id="275" r:id="rId21"/>
    <p:sldId id="276" r:id="rId22"/>
    <p:sldId id="277" r:id="rId23"/>
    <p:sldId id="279" r:id="rId24"/>
    <p:sldId id="280" r:id="rId25"/>
    <p:sldId id="281" r:id="rId26"/>
    <p:sldId id="278" r:id="rId27"/>
    <p:sldId id="282"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999524-CCBD-492F-B8EC-8854FFE79E05}"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FB5DC-2A6F-4FAE-9012-1E9C1B2FEFD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999524-CCBD-492F-B8EC-8854FFE79E05}"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FB5DC-2A6F-4FAE-9012-1E9C1B2FEFD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999524-CCBD-492F-B8EC-8854FFE79E05}"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FB5DC-2A6F-4FAE-9012-1E9C1B2FEFD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999524-CCBD-492F-B8EC-8854FFE79E05}"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FB5DC-2A6F-4FAE-9012-1E9C1B2FEFD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999524-CCBD-492F-B8EC-8854FFE79E05}"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47FB5DC-2A6F-4FAE-9012-1E9C1B2FEFD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999524-CCBD-492F-B8EC-8854FFE79E05}"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7FB5DC-2A6F-4FAE-9012-1E9C1B2FEFD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999524-CCBD-492F-B8EC-8854FFE79E05}" type="datetimeFigureOut">
              <a:rPr lang="en-US" smtClean="0"/>
              <a:pPr/>
              <a:t>9/4/2018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47FB5DC-2A6F-4FAE-9012-1E9C1B2FEFD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999524-CCBD-492F-B8EC-8854FFE79E05}" type="datetimeFigureOut">
              <a:rPr lang="en-US" smtClean="0"/>
              <a:pPr/>
              <a:t>9/4/2018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47FB5DC-2A6F-4FAE-9012-1E9C1B2FEFD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999524-CCBD-492F-B8EC-8854FFE79E05}" type="datetimeFigureOut">
              <a:rPr lang="en-US" smtClean="0"/>
              <a:pPr/>
              <a:t>9/4/2018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47FB5DC-2A6F-4FAE-9012-1E9C1B2FEFD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999524-CCBD-492F-B8EC-8854FFE79E05}"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7FB5DC-2A6F-4FAE-9012-1E9C1B2FEFD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999524-CCBD-492F-B8EC-8854FFE79E05}"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47FB5DC-2A6F-4FAE-9012-1E9C1B2FEFD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999524-CCBD-492F-B8EC-8854FFE79E05}" type="datetimeFigureOut">
              <a:rPr lang="en-US" smtClean="0"/>
              <a:pPr/>
              <a:t>9/4/2018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7FB5DC-2A6F-4FAE-9012-1E9C1B2FEFD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en.wikipedia.org/wiki/File:OLAP_Cube.pn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Data warehousing</a:t>
            </a:r>
            <a:endParaRPr lang="en-US" dirty="0"/>
          </a:p>
        </p:txBody>
      </p:sp>
      <p:sp>
        <p:nvSpPr>
          <p:cNvPr id="3" name="Subtitle 2"/>
          <p:cNvSpPr>
            <a:spLocks noGrp="1"/>
          </p:cNvSpPr>
          <p:nvPr>
            <p:ph type="subTitle" idx="1"/>
          </p:nvPr>
        </p:nvSpPr>
        <p:spPr>
          <a:xfrm>
            <a:off x="1371600" y="4953000"/>
            <a:ext cx="6400800" cy="685800"/>
          </a:xfrm>
        </p:spPr>
        <p:txBody>
          <a:bodyPr/>
          <a:lstStyle/>
          <a:p>
            <a:r>
              <a:rPr lang="en-US" b="1" dirty="0">
                <a:solidFill>
                  <a:schemeClr val="tx1"/>
                </a:solidFill>
              </a:rPr>
              <a:t>Dr. S. S. </a:t>
            </a:r>
            <a:r>
              <a:rPr lang="en-US" b="1" dirty="0" err="1">
                <a:solidFill>
                  <a:schemeClr val="tx1"/>
                </a:solidFill>
              </a:rPr>
              <a:t>Yambal</a:t>
            </a:r>
            <a:endParaRPr lang="en-US" b="1" dirty="0">
              <a:solidFill>
                <a:schemeClr val="tx1"/>
              </a:solidFill>
            </a:endParaRPr>
          </a:p>
          <a:p>
            <a:endParaRPr lang="en-US"/>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Architecture</a:t>
            </a:r>
            <a:br>
              <a:rPr lang="en-US" dirty="0" smtClean="0"/>
            </a:br>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685800" y="1752600"/>
            <a:ext cx="8175667" cy="42672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fontScale="92500" lnSpcReduction="20000"/>
          </a:bodyPr>
          <a:lstStyle/>
          <a:p>
            <a:pPr>
              <a:buNone/>
            </a:pPr>
            <a:r>
              <a:rPr lang="en-US" dirty="0" smtClean="0"/>
              <a:t>	Data is moved from databases used in operational systems into a data warehouse staging area, then into a data warehouse and finally into a set of conformed data marts.  Data is copied from one database to another using a technology called ETL (Extract, Transform, Load).</a:t>
            </a:r>
          </a:p>
          <a:p>
            <a:pPr>
              <a:buNone/>
            </a:pPr>
            <a:endParaRPr lang="en-US" dirty="0" smtClean="0"/>
          </a:p>
          <a:p>
            <a:pPr>
              <a:buNone/>
            </a:pPr>
            <a:r>
              <a:rPr lang="en-US" dirty="0" smtClean="0"/>
              <a:t>	The ETL software extracts data, transforms values of inconsistent data, cleanses "bad" data, filters data and loads data into a target database.  The scheduling of ETL jobs is critical.  Should there be a failure in one ETL job, the remaining ETL jobs must respond appropriately.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Dimensional </a:t>
            </a:r>
            <a:r>
              <a:rPr lang="en-US" b="1" dirty="0"/>
              <a:t>Model Star Schema using Star Query </a:t>
            </a:r>
            <a:r>
              <a:rPr lang="en-US" dirty="0"/>
              <a:t/>
            </a:r>
            <a:br>
              <a:rPr lang="en-US" dirty="0"/>
            </a:br>
            <a:endParaRPr lang="en-US" dirty="0"/>
          </a:p>
        </p:txBody>
      </p:sp>
      <p:pic>
        <p:nvPicPr>
          <p:cNvPr id="4" name="Content Placeholder 3" descr="http://www.executionmih.com/dipm_images/DDB1-%20Star-Schema.jpg"/>
          <p:cNvPicPr>
            <a:picLocks noGrp="1"/>
          </p:cNvPicPr>
          <p:nvPr>
            <p:ph idx="1"/>
          </p:nvPr>
        </p:nvPicPr>
        <p:blipFill>
          <a:blip r:embed="rId2"/>
          <a:srcRect/>
          <a:stretch>
            <a:fillRect/>
          </a:stretch>
        </p:blipFill>
        <p:spPr bwMode="auto">
          <a:xfrm>
            <a:off x="685800" y="1752600"/>
            <a:ext cx="7620000" cy="47244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r>
              <a:rPr lang="en-US" dirty="0"/>
              <a:t>The star schema is perhaps the simplest data warehouse schema. It is called a star schema because the entity-relationship diagram of this schema resembles a star, with points radiating from a central table. The center of the star consists of a large fact table and the points of the star are the dimension tables</a:t>
            </a:r>
            <a:r>
              <a:rPr lang="en-US" dirty="0" smtClean="0"/>
              <a:t>.</a:t>
            </a:r>
          </a:p>
          <a:p>
            <a:endParaRPr lang="en-US" dirty="0"/>
          </a:p>
          <a:p>
            <a:r>
              <a:rPr lang="en-US" dirty="0"/>
              <a:t>A star schema is characterized by one OR more very large fact tables that contain the primary information in the data warehouse, and a number of much smaller dimension tables (OR lookup tables), each of which contains information about the entries for a particular attribute in the fact table.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normAutofit fontScale="77500" lnSpcReduction="20000"/>
          </a:bodyPr>
          <a:lstStyle/>
          <a:p>
            <a:r>
              <a:rPr lang="en-US" dirty="0"/>
              <a:t>A </a:t>
            </a:r>
            <a:r>
              <a:rPr lang="en-US" b="1" dirty="0"/>
              <a:t>star query is a join between a fact table and a number of dimension tables</a:t>
            </a:r>
            <a:r>
              <a:rPr lang="en-US" dirty="0"/>
              <a:t>. Each dimension table is joined to the fact table using a primary key to foreign key join, but the dimension tables are not joined to each other. The cost-based optimizer recognizes star queries and generates efficient execution plans for them</a:t>
            </a:r>
            <a:r>
              <a:rPr lang="en-US" dirty="0" smtClean="0"/>
              <a:t>.</a:t>
            </a:r>
          </a:p>
          <a:p>
            <a:endParaRPr lang="en-US" dirty="0"/>
          </a:p>
          <a:p>
            <a:r>
              <a:rPr lang="en-US" dirty="0"/>
              <a:t>A typical fact table contains keys and measures. For example, in the sample schema, the fact table, sales, contain the measures </a:t>
            </a:r>
            <a:r>
              <a:rPr lang="en-US" dirty="0" err="1"/>
              <a:t>quantity_sold</a:t>
            </a:r>
            <a:r>
              <a:rPr lang="en-US" dirty="0"/>
              <a:t>, amount, and average, and the keys </a:t>
            </a:r>
            <a:r>
              <a:rPr lang="en-US" dirty="0" err="1"/>
              <a:t>time_key</a:t>
            </a:r>
            <a:r>
              <a:rPr lang="en-US" dirty="0"/>
              <a:t>, item-key, </a:t>
            </a:r>
            <a:r>
              <a:rPr lang="en-US" dirty="0" err="1"/>
              <a:t>branch_key</a:t>
            </a:r>
            <a:r>
              <a:rPr lang="en-US" dirty="0"/>
              <a:t>, and </a:t>
            </a:r>
            <a:r>
              <a:rPr lang="en-US" dirty="0" err="1"/>
              <a:t>location_key</a:t>
            </a:r>
            <a:r>
              <a:rPr lang="en-US" dirty="0"/>
              <a:t>. The dimension tables are time, branch, item and location</a:t>
            </a:r>
            <a:r>
              <a:rPr lang="en-US" dirty="0" smtClean="0"/>
              <a:t>.</a:t>
            </a:r>
          </a:p>
          <a:p>
            <a:pPr>
              <a:buNone/>
            </a:pPr>
            <a:endParaRPr lang="en-US" dirty="0" smtClean="0"/>
          </a:p>
          <a:p>
            <a:r>
              <a:rPr lang="en-US" dirty="0"/>
              <a:t>A star join is a primary key to foreign key join of the dimension tables to a fact table.</a:t>
            </a:r>
          </a:p>
          <a:p>
            <a:endParaRPr lang="en-US"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The </a:t>
            </a:r>
            <a:r>
              <a:rPr lang="en-US" b="1" dirty="0"/>
              <a:t>main advantages of star schemas are that they:</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pPr lvl="0"/>
            <a:r>
              <a:rPr lang="en-US" dirty="0"/>
              <a:t>Provide a direct and intuitive mapping between the business entities being analyzed by end users and the schema design. </a:t>
            </a:r>
          </a:p>
          <a:p>
            <a:pPr lvl="0"/>
            <a:r>
              <a:rPr lang="en-US" dirty="0"/>
              <a:t>Provide highly optimized performance for typical star queries. </a:t>
            </a:r>
          </a:p>
          <a:p>
            <a:pPr lvl="0"/>
            <a:r>
              <a:rPr lang="en-US" dirty="0"/>
              <a:t>Are widely supported by a large number of business intelligence tools, which may anticipate OR even require that the data-warehouse schema contains dimension tables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Snow-Flake </a:t>
            </a:r>
            <a:r>
              <a:rPr lang="en-US" b="1" dirty="0"/>
              <a:t>Schema in Dimensional Modeling </a:t>
            </a:r>
            <a:r>
              <a:rPr lang="en-US" dirty="0"/>
              <a:t/>
            </a:r>
            <a:br>
              <a:rPr lang="en-US" dirty="0"/>
            </a:br>
            <a:endParaRPr lang="en-US" dirty="0"/>
          </a:p>
        </p:txBody>
      </p:sp>
      <p:pic>
        <p:nvPicPr>
          <p:cNvPr id="4" name="Content Placeholder 3" descr="http://www.executionmih.com/dipm_images/DDB2-%20Snow%20Flake-Schema.jpg"/>
          <p:cNvPicPr>
            <a:picLocks noGrp="1"/>
          </p:cNvPicPr>
          <p:nvPr>
            <p:ph idx="1"/>
          </p:nvPr>
        </p:nvPicPr>
        <p:blipFill>
          <a:blip r:embed="rId2"/>
          <a:srcRect/>
          <a:stretch>
            <a:fillRect/>
          </a:stretch>
        </p:blipFill>
        <p:spPr bwMode="auto">
          <a:xfrm>
            <a:off x="914400" y="1447800"/>
            <a:ext cx="7086600" cy="48768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fontScale="77500" lnSpcReduction="20000"/>
          </a:bodyPr>
          <a:lstStyle/>
          <a:p>
            <a:pPr>
              <a:buNone/>
            </a:pPr>
            <a:r>
              <a:rPr lang="en-US" dirty="0" smtClean="0"/>
              <a:t>	The </a:t>
            </a:r>
            <a:r>
              <a:rPr lang="en-US" dirty="0"/>
              <a:t>snowflake schema is a more complex data warehouse model than a star schema, and is a type of star schema. It is called a snowflake schema because the diagram of the schema resembles a snowflake</a:t>
            </a:r>
            <a:r>
              <a:rPr lang="en-US" dirty="0" smtClean="0"/>
              <a:t>.</a:t>
            </a:r>
          </a:p>
          <a:p>
            <a:pPr>
              <a:buNone/>
            </a:pPr>
            <a:endParaRPr lang="en-US" dirty="0"/>
          </a:p>
          <a:p>
            <a:pPr>
              <a:buNone/>
            </a:pPr>
            <a:r>
              <a:rPr lang="en-US" dirty="0" smtClean="0"/>
              <a:t>	Snowflake </a:t>
            </a:r>
            <a:r>
              <a:rPr lang="en-US" dirty="0"/>
              <a:t>schemas normalize dimensions to eliminate redundancy. That is, the dimension data has been grouped into multiple tables instead of one large table. For example, a location dimension table in a star schema might be normalized into a location table and city table in a snowflake schema. While this saves space, it increases the number of dimension tables and requires more foreign key joins. The result is more complex queries and reduced query performance. Figure above presents a graphical representation of a snowflake schema.</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Fact Constellation Schema</a:t>
            </a:r>
            <a:r>
              <a:rPr lang="en-US" dirty="0"/>
              <a:t/>
            </a:r>
            <a:br>
              <a:rPr lang="en-US" dirty="0"/>
            </a:br>
            <a:endParaRPr lang="en-US" dirty="0"/>
          </a:p>
        </p:txBody>
      </p:sp>
      <p:pic>
        <p:nvPicPr>
          <p:cNvPr id="4" name="Content Placeholder 3" descr="http://www.executionmih.com/dipm_images/DDB3-%20Fact%20Constellation%20Schema.jpg"/>
          <p:cNvPicPr>
            <a:picLocks noGrp="1"/>
          </p:cNvPicPr>
          <p:nvPr>
            <p:ph idx="1"/>
          </p:nvPr>
        </p:nvPicPr>
        <p:blipFill>
          <a:blip r:embed="rId2"/>
          <a:srcRect/>
          <a:stretch>
            <a:fillRect/>
          </a:stretch>
        </p:blipFill>
        <p:spPr bwMode="auto">
          <a:xfrm>
            <a:off x="762000" y="1295400"/>
            <a:ext cx="7848600" cy="5105400"/>
          </a:xfrm>
          <a:prstGeom prst="rect">
            <a:avLst/>
          </a:prstGeom>
          <a:noFill/>
          <a:ln w="9525">
            <a:noFill/>
            <a:miter lim="800000"/>
            <a:headEnd/>
            <a:tailEnd/>
          </a:ln>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endParaRPr lang="en-US" dirty="0" smtClean="0"/>
          </a:p>
          <a:p>
            <a:endParaRPr lang="en-US" dirty="0"/>
          </a:p>
          <a:p>
            <a:pPr>
              <a:buNone/>
            </a:pPr>
            <a:r>
              <a:rPr lang="en-US" dirty="0" smtClean="0"/>
              <a:t>	This </a:t>
            </a:r>
            <a:r>
              <a:rPr lang="en-US" dirty="0"/>
              <a:t>Schema is used mainly for the aggregate fact tables, OR where we want to split a fact table for better comprehension. The split of fact table is done only when we want to focus on aggregation over few facts &amp; dimensions.</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Data warehouse</a:t>
            </a:r>
            <a:br>
              <a:rPr lang="en-US" b="1"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In computing, a </a:t>
            </a:r>
            <a:r>
              <a:rPr lang="en-US" b="1" dirty="0" smtClean="0"/>
              <a:t>data warehouse</a:t>
            </a:r>
            <a:r>
              <a:rPr lang="en-US" dirty="0" smtClean="0"/>
              <a:t> (</a:t>
            </a:r>
            <a:r>
              <a:rPr lang="en-US" b="1" dirty="0" smtClean="0"/>
              <a:t>DW</a:t>
            </a:r>
            <a:r>
              <a:rPr lang="en-US" dirty="0" smtClean="0"/>
              <a:t>) is a database used for reporting and analysis. The data stored in the warehouse is uploaded from the operational systems. The data may pass through an operational data store for additional operations before it is used in the DW for reporting.</a:t>
            </a:r>
          </a:p>
          <a:p>
            <a:endParaRPr lang="en-US" dirty="0" smtClean="0"/>
          </a:p>
          <a:p>
            <a:r>
              <a:rPr lang="en-US" dirty="0"/>
              <a:t>“A data warehouse is a subject-oriented, integrated, </a:t>
            </a:r>
            <a:r>
              <a:rPr lang="en-US" dirty="0" err="1"/>
              <a:t>timevariant</a:t>
            </a:r>
            <a:r>
              <a:rPr lang="en-US" dirty="0" smtClean="0"/>
              <a:t>, and </a:t>
            </a:r>
            <a:r>
              <a:rPr lang="en-US" dirty="0"/>
              <a:t>nonvolatile collection of data in support </a:t>
            </a:r>
            <a:r>
              <a:rPr lang="en-US" dirty="0" smtClean="0"/>
              <a:t>of management’s </a:t>
            </a:r>
            <a:r>
              <a:rPr lang="en-US" dirty="0"/>
              <a:t>decision-making process.”—W. H. </a:t>
            </a:r>
            <a:r>
              <a:rPr lang="en-US" dirty="0" err="1"/>
              <a:t>Inmon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Terms related to </a:t>
            </a:r>
            <a:r>
              <a:rPr lang="en-US" dirty="0" err="1" smtClean="0"/>
              <a:t>Datawarehouse</a:t>
            </a:r>
            <a:endParaRPr lang="en-US" dirty="0"/>
          </a:p>
        </p:txBody>
      </p:sp>
      <p:sp>
        <p:nvSpPr>
          <p:cNvPr id="3" name="Content Placeholder 2"/>
          <p:cNvSpPr>
            <a:spLocks noGrp="1"/>
          </p:cNvSpPr>
          <p:nvPr>
            <p:ph idx="1"/>
          </p:nvPr>
        </p:nvSpPr>
        <p:spPr>
          <a:xfrm>
            <a:off x="457200" y="1143000"/>
            <a:ext cx="8229600" cy="5257800"/>
          </a:xfrm>
        </p:spPr>
        <p:txBody>
          <a:bodyPr>
            <a:normAutofit fontScale="70000" lnSpcReduction="20000"/>
          </a:bodyPr>
          <a:lstStyle/>
          <a:p>
            <a:r>
              <a:rPr lang="en-US" dirty="0"/>
              <a:t>Data extraction</a:t>
            </a:r>
          </a:p>
          <a:p>
            <a:r>
              <a:rPr lang="en-US" dirty="0"/>
              <a:t>» get data from multiple, heterogeneous, and external</a:t>
            </a:r>
          </a:p>
          <a:p>
            <a:r>
              <a:rPr lang="en-US" dirty="0"/>
              <a:t>sources</a:t>
            </a:r>
          </a:p>
          <a:p>
            <a:r>
              <a:rPr lang="en-US" dirty="0"/>
              <a:t>􀂃 Data cleaning</a:t>
            </a:r>
          </a:p>
          <a:p>
            <a:r>
              <a:rPr lang="en-US" dirty="0"/>
              <a:t>» detect errors in the data and rectify them when possible</a:t>
            </a:r>
          </a:p>
          <a:p>
            <a:r>
              <a:rPr lang="en-US" dirty="0"/>
              <a:t>􀂃 Data transformation</a:t>
            </a:r>
          </a:p>
          <a:p>
            <a:r>
              <a:rPr lang="en-US" dirty="0"/>
              <a:t>» convert data from legacy or host format to warehouse</a:t>
            </a:r>
          </a:p>
          <a:p>
            <a:r>
              <a:rPr lang="en-US" dirty="0"/>
              <a:t>format</a:t>
            </a:r>
          </a:p>
          <a:p>
            <a:r>
              <a:rPr lang="en-US" dirty="0"/>
              <a:t>􀂃 Load</a:t>
            </a:r>
          </a:p>
          <a:p>
            <a:r>
              <a:rPr lang="en-US" dirty="0"/>
              <a:t>» sort, summarize, consolidate, compute views, check</a:t>
            </a:r>
          </a:p>
          <a:p>
            <a:r>
              <a:rPr lang="en-US" dirty="0"/>
              <a:t>integrity, and build </a:t>
            </a:r>
            <a:r>
              <a:rPr lang="en-US" dirty="0" err="1"/>
              <a:t>indicies</a:t>
            </a:r>
            <a:r>
              <a:rPr lang="en-US" dirty="0"/>
              <a:t> and partitions</a:t>
            </a:r>
          </a:p>
          <a:p>
            <a:r>
              <a:rPr lang="en-US" dirty="0"/>
              <a:t>􀂃 Refresh</a:t>
            </a:r>
          </a:p>
          <a:p>
            <a:r>
              <a:rPr lang="en-US" dirty="0"/>
              <a:t>» propagate </a:t>
            </a:r>
            <a:r>
              <a:rPr lang="en-US" dirty="0" smtClean="0"/>
              <a:t>the updates from the data sources to the</a:t>
            </a:r>
          </a:p>
          <a:p>
            <a:r>
              <a:rPr lang="en-US" dirty="0" smtClean="0"/>
              <a:t>warehouse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Kinds of data warehouse applications</a:t>
            </a:r>
            <a:endParaRPr lang="en-US" dirty="0"/>
          </a:p>
        </p:txBody>
      </p:sp>
      <p:sp>
        <p:nvSpPr>
          <p:cNvPr id="3" name="Content Placeholder 2"/>
          <p:cNvSpPr>
            <a:spLocks noGrp="1"/>
          </p:cNvSpPr>
          <p:nvPr>
            <p:ph idx="1"/>
          </p:nvPr>
        </p:nvSpPr>
        <p:spPr>
          <a:xfrm>
            <a:off x="457200" y="1219200"/>
            <a:ext cx="8229600" cy="5334000"/>
          </a:xfrm>
        </p:spPr>
        <p:txBody>
          <a:bodyPr>
            <a:noAutofit/>
          </a:bodyPr>
          <a:lstStyle/>
          <a:p>
            <a:pPr>
              <a:buNone/>
            </a:pPr>
            <a:r>
              <a:rPr lang="en-US" sz="2500" dirty="0" smtClean="0"/>
              <a:t>» Information processing</a:t>
            </a:r>
          </a:p>
          <a:p>
            <a:pPr>
              <a:buNone/>
            </a:pPr>
            <a:r>
              <a:rPr lang="en-US" sz="2500" dirty="0" smtClean="0"/>
              <a:t>• supports querying, basic statistical analysis, and reporting</a:t>
            </a:r>
          </a:p>
          <a:p>
            <a:pPr>
              <a:buNone/>
            </a:pPr>
            <a:r>
              <a:rPr lang="en-US" sz="2500" dirty="0" smtClean="0"/>
              <a:t>using crosstabs, tables, charts and graphs</a:t>
            </a:r>
          </a:p>
          <a:p>
            <a:pPr>
              <a:buNone/>
            </a:pPr>
            <a:r>
              <a:rPr lang="en-US" sz="2500" dirty="0" smtClean="0"/>
              <a:t>» Analytical processing</a:t>
            </a:r>
          </a:p>
          <a:p>
            <a:pPr>
              <a:buNone/>
            </a:pPr>
            <a:r>
              <a:rPr lang="en-US" sz="2500" dirty="0" smtClean="0"/>
              <a:t>• multidimensional analysis of data warehouse data</a:t>
            </a:r>
          </a:p>
          <a:p>
            <a:pPr>
              <a:buNone/>
            </a:pPr>
            <a:r>
              <a:rPr lang="en-US" sz="2500" dirty="0" smtClean="0"/>
              <a:t>• supports basic OLAP operations, slice-dice, drilling, pivoting</a:t>
            </a:r>
          </a:p>
          <a:p>
            <a:pPr>
              <a:buNone/>
            </a:pPr>
            <a:r>
              <a:rPr lang="en-US" sz="2500" dirty="0" smtClean="0"/>
              <a:t>» Data mining</a:t>
            </a:r>
          </a:p>
          <a:p>
            <a:pPr>
              <a:buNone/>
            </a:pPr>
            <a:r>
              <a:rPr lang="en-US" sz="2500" dirty="0" smtClean="0"/>
              <a:t>• knowledge discovery from hidden patterns</a:t>
            </a:r>
          </a:p>
          <a:p>
            <a:pPr>
              <a:buNone/>
            </a:pPr>
            <a:r>
              <a:rPr lang="en-US" sz="2500" dirty="0" smtClean="0"/>
              <a:t>• supports associations, constructing analytical models,</a:t>
            </a:r>
          </a:p>
          <a:p>
            <a:pPr>
              <a:buNone/>
            </a:pPr>
            <a:r>
              <a:rPr lang="en-US" sz="2500" dirty="0" smtClean="0"/>
              <a:t>performing classification and prediction, and presenting the</a:t>
            </a:r>
          </a:p>
          <a:p>
            <a:pPr>
              <a:buNone/>
            </a:pPr>
            <a:r>
              <a:rPr lang="en-US" sz="2500" dirty="0" smtClean="0"/>
              <a:t>mining results using visualization tools</a:t>
            </a:r>
            <a:endParaRPr lang="en-US" sz="25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OLAP</a:t>
            </a:r>
            <a:endParaRPr lang="en-US" dirty="0"/>
          </a:p>
        </p:txBody>
      </p:sp>
      <p:sp>
        <p:nvSpPr>
          <p:cNvPr id="3" name="Content Placeholder 2"/>
          <p:cNvSpPr>
            <a:spLocks noGrp="1"/>
          </p:cNvSpPr>
          <p:nvPr>
            <p:ph idx="1"/>
          </p:nvPr>
        </p:nvSpPr>
        <p:spPr>
          <a:xfrm>
            <a:off x="457200" y="1219200"/>
            <a:ext cx="8229600" cy="5257800"/>
          </a:xfrm>
        </p:spPr>
        <p:txBody>
          <a:bodyPr>
            <a:normAutofit fontScale="92500" lnSpcReduction="10000"/>
          </a:bodyPr>
          <a:lstStyle/>
          <a:p>
            <a:r>
              <a:rPr lang="en-US" dirty="0" smtClean="0"/>
              <a:t>OLAP tools enable users to interactively analyze multidimensional data from multiple perspectives. OLAP consists of three basic analytical operations: consolidation, drill-down, and slicing and dicing. Consolidation involves the aggregation of data that can be accumulated and computed in one or more dimensions.</a:t>
            </a:r>
          </a:p>
          <a:p>
            <a:endParaRPr lang="en-US" dirty="0" smtClean="0"/>
          </a:p>
          <a:p>
            <a:r>
              <a:rPr lang="en-US" dirty="0" smtClean="0"/>
              <a:t>In computing, </a:t>
            </a:r>
            <a:r>
              <a:rPr lang="en-US" b="1" dirty="0" smtClean="0"/>
              <a:t>online analytical processing</a:t>
            </a:r>
            <a:r>
              <a:rPr lang="en-US" dirty="0" smtClean="0"/>
              <a:t>, or </a:t>
            </a:r>
            <a:r>
              <a:rPr lang="en-US" b="1" dirty="0" smtClean="0"/>
              <a:t>OLAP</a:t>
            </a:r>
            <a:r>
              <a:rPr lang="en-US" dirty="0" smtClean="0"/>
              <a:t> ,is an approach to swiftly answer multi-dimensional analytical (MDA) queries.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OLAP Cube</a:t>
            </a:r>
            <a:endParaRPr lang="en-US" dirty="0"/>
          </a:p>
        </p:txBody>
      </p:sp>
      <p:sp>
        <p:nvSpPr>
          <p:cNvPr id="3" name="Content Placeholder 2"/>
          <p:cNvSpPr>
            <a:spLocks noGrp="1"/>
          </p:cNvSpPr>
          <p:nvPr>
            <p:ph idx="1"/>
          </p:nvPr>
        </p:nvSpPr>
        <p:spPr/>
        <p:txBody>
          <a:bodyPr>
            <a:normAutofit lnSpcReduction="10000"/>
          </a:bodyPr>
          <a:lstStyle/>
          <a:p>
            <a:r>
              <a:rPr lang="en-US" dirty="0" smtClean="0"/>
              <a:t>The core of any OLAP system is an OLAP cube (also called a 'multidimensional cube' or a </a:t>
            </a:r>
            <a:r>
              <a:rPr lang="en-US" i="1" dirty="0" smtClean="0"/>
              <a:t>hypercube</a:t>
            </a:r>
            <a:r>
              <a:rPr lang="en-US" dirty="0" smtClean="0"/>
              <a:t>). It consists of numeric facts called </a:t>
            </a:r>
            <a:r>
              <a:rPr lang="en-US" i="1" dirty="0" smtClean="0"/>
              <a:t>measures</a:t>
            </a:r>
            <a:r>
              <a:rPr lang="en-US" dirty="0" smtClean="0"/>
              <a:t> which are categorized by </a:t>
            </a:r>
            <a:r>
              <a:rPr lang="en-US" i="1" dirty="0" smtClean="0"/>
              <a:t>dimensions</a:t>
            </a:r>
            <a:r>
              <a:rPr lang="en-US" dirty="0" smtClean="0"/>
              <a:t>. The cube metadata is typically created from a star schema or snowflake schema of tables in a relational database. Measures are derived from the records in the fact table and dimensions are derived from the dimension tables.</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upload.wikimedia.org/wikipedia/commons/thumb/7/7d/OLAP_Cube.png/220px-OLAP_Cube.png">
            <a:hlinkClick r:id="rId2"/>
          </p:cNvPr>
          <p:cNvPicPr>
            <a:picLocks noGrp="1"/>
          </p:cNvPicPr>
          <p:nvPr>
            <p:ph idx="1"/>
          </p:nvPr>
        </p:nvPicPr>
        <p:blipFill>
          <a:blip r:embed="rId3"/>
          <a:srcRect/>
          <a:stretch>
            <a:fillRect/>
          </a:stretch>
        </p:blipFill>
        <p:spPr bwMode="auto">
          <a:xfrm>
            <a:off x="1524000" y="838200"/>
            <a:ext cx="5715000" cy="4800600"/>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324600"/>
          </a:xfrm>
        </p:spPr>
        <p:txBody>
          <a:bodyPr>
            <a:normAutofit fontScale="85000" lnSpcReduction="10000"/>
          </a:bodyPr>
          <a:lstStyle/>
          <a:p>
            <a:r>
              <a:rPr lang="en-US" dirty="0" smtClean="0"/>
              <a:t>An </a:t>
            </a:r>
            <a:r>
              <a:rPr lang="en-US" b="1" dirty="0" smtClean="0"/>
              <a:t>OLAP cube</a:t>
            </a:r>
            <a:r>
              <a:rPr lang="en-US" dirty="0" smtClean="0"/>
              <a:t> (for online analytical processing) is a data structure that allows fast analysis of data. It can also be defined as the capability of manipulating and analyzing data from multiple perspectives. The arrangement of data into cubes overcomes some limitations of relational databases.</a:t>
            </a:r>
          </a:p>
          <a:p>
            <a:endParaRPr lang="en-US" baseline="30000" dirty="0" smtClean="0"/>
          </a:p>
          <a:p>
            <a:r>
              <a:rPr lang="en-US" dirty="0" smtClean="0"/>
              <a:t>OLAP cubes can be thought of as extensions to the two-dimensional array of a spreadsheet. For example a company might wish to analyze some financial data by product, by time-period, by city, by type of revenue and cost, and by comparing actual data with a budget. These additional methods of analyzing the data are known as dimensions. Because there can be more than three dimensions in an OLAP system the term hypercube is sometimes used.</a:t>
            </a:r>
          </a:p>
          <a:p>
            <a:endParaRPr lang="en-US" dirty="0" smtClean="0"/>
          </a:p>
          <a:p>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pPr>
              <a:buNone/>
            </a:pPr>
            <a:r>
              <a:rPr lang="en-US" dirty="0" smtClean="0"/>
              <a:t>	For example, all sales offices are rolled up to the sales department or sales division to anticipate sales trends. </a:t>
            </a:r>
          </a:p>
          <a:p>
            <a:pPr>
              <a:buNone/>
            </a:pPr>
            <a:r>
              <a:rPr lang="en-US" dirty="0" smtClean="0"/>
              <a:t>	In contrast, the drill-down is a technique that allows users to navigate through the details. For instance, users can access to the sales by individual products that make up a region’s sales. Slicing and dicing is a feature whereby users can take out (slicing) a specific set of data of the cube and view (dicing) the slices from different viewpoints.</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What is OLAP? Explain its types.</a:t>
            </a:r>
          </a:p>
          <a:p>
            <a:r>
              <a:rPr lang="en-US" dirty="0" smtClean="0"/>
              <a:t>Differentiate between OLAP and OLTP.</a:t>
            </a:r>
          </a:p>
          <a:p>
            <a:r>
              <a:rPr lang="en-US" dirty="0" smtClean="0"/>
              <a:t>Discuss the integration of expert in database application. </a:t>
            </a:r>
          </a:p>
          <a:p>
            <a:r>
              <a:rPr lang="en-US" dirty="0" smtClean="0"/>
              <a:t>Write short note on:  object database</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a:buNone/>
            </a:pPr>
            <a:r>
              <a:rPr lang="en-US" dirty="0" smtClean="0"/>
              <a:t>	A data warehouse maintains its functions in three layers: staging, integration, and access.</a:t>
            </a:r>
          </a:p>
          <a:p>
            <a:r>
              <a:rPr lang="en-US" dirty="0" smtClean="0"/>
              <a:t> </a:t>
            </a:r>
            <a:r>
              <a:rPr lang="en-US" i="1" dirty="0" smtClean="0"/>
              <a:t>Staging</a:t>
            </a:r>
            <a:r>
              <a:rPr lang="en-US" dirty="0" smtClean="0"/>
              <a:t> is used to store raw data for use by developers. </a:t>
            </a:r>
          </a:p>
          <a:p>
            <a:endParaRPr lang="en-US" dirty="0" smtClean="0"/>
          </a:p>
          <a:p>
            <a:r>
              <a:rPr lang="en-US" dirty="0" smtClean="0"/>
              <a:t>The </a:t>
            </a:r>
            <a:r>
              <a:rPr lang="en-US" i="1" dirty="0" smtClean="0"/>
              <a:t>integration</a:t>
            </a:r>
            <a:r>
              <a:rPr lang="en-US" dirty="0" smtClean="0"/>
              <a:t> layer is used to integrate data and to have a level of abstraction from users. </a:t>
            </a:r>
          </a:p>
          <a:p>
            <a:endParaRPr lang="en-US" dirty="0" smtClean="0"/>
          </a:p>
          <a:p>
            <a:r>
              <a:rPr lang="en-US" dirty="0" smtClean="0"/>
              <a:t>The </a:t>
            </a:r>
            <a:r>
              <a:rPr lang="en-US" i="1" dirty="0" smtClean="0"/>
              <a:t>access</a:t>
            </a:r>
            <a:r>
              <a:rPr lang="en-US" dirty="0" smtClean="0"/>
              <a:t> layer is for getting data out for users.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endParaRPr lang="en-US" dirty="0" smtClean="0"/>
          </a:p>
          <a:p>
            <a:r>
              <a:rPr lang="en-US" dirty="0" smtClean="0"/>
              <a:t>This definition of the data warehouse focuses on data storage. The main source of the data is cleaned, transformed, catalogued and made available for use by managers and other business professionals for data mining, online analytical processing, market research and decision support (</a:t>
            </a:r>
            <a:r>
              <a:rPr lang="en-US" dirty="0" err="1" smtClean="0"/>
              <a:t>Marakas</a:t>
            </a:r>
            <a:r>
              <a:rPr lang="en-US" dirty="0" smtClean="0"/>
              <a:t> &amp; O'Brien 2009).</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Benefits of a data warehouse</a:t>
            </a:r>
            <a:br>
              <a:rPr lang="en-US" b="1" dirty="0" smtClean="0"/>
            </a:br>
            <a:endParaRPr lang="en-US" dirty="0"/>
          </a:p>
        </p:txBody>
      </p:sp>
      <p:sp>
        <p:nvSpPr>
          <p:cNvPr id="3" name="Content Placeholder 2"/>
          <p:cNvSpPr>
            <a:spLocks noGrp="1"/>
          </p:cNvSpPr>
          <p:nvPr>
            <p:ph idx="1"/>
          </p:nvPr>
        </p:nvSpPr>
        <p:spPr>
          <a:xfrm>
            <a:off x="457200" y="990600"/>
            <a:ext cx="8229600" cy="5410200"/>
          </a:xfrm>
        </p:spPr>
        <p:txBody>
          <a:bodyPr>
            <a:normAutofit fontScale="55000" lnSpcReduction="20000"/>
          </a:bodyPr>
          <a:lstStyle/>
          <a:p>
            <a:r>
              <a:rPr lang="en-US" sz="3800" dirty="0" smtClean="0"/>
              <a:t>A data warehouse maintains a copy of information from the source transaction systems. This architectural complexity provides the opportunity to:</a:t>
            </a:r>
          </a:p>
          <a:p>
            <a:r>
              <a:rPr lang="en-US" sz="3800" dirty="0" smtClean="0"/>
              <a:t>Maintain data history, even if the source transaction systems do not.</a:t>
            </a:r>
          </a:p>
          <a:p>
            <a:r>
              <a:rPr lang="en-US" sz="3800" dirty="0" smtClean="0"/>
              <a:t>Integrate data from multiple source systems, enabling a central view across the enterprise. This benefit is always valuable, but particularly so when the organization has grown by merger.</a:t>
            </a:r>
          </a:p>
          <a:p>
            <a:r>
              <a:rPr lang="en-US" sz="3800" dirty="0" smtClean="0"/>
              <a:t>Improve data, by providing consistent codes and descriptions, flagging or even fixing bad data.</a:t>
            </a:r>
          </a:p>
          <a:p>
            <a:r>
              <a:rPr lang="en-US" sz="3800" dirty="0" smtClean="0"/>
              <a:t>Present the organization's information consistently.</a:t>
            </a:r>
          </a:p>
          <a:p>
            <a:r>
              <a:rPr lang="en-US" sz="3800" dirty="0" smtClean="0"/>
              <a:t>Provide a single common data model for all data of interest regardless of the data's source.</a:t>
            </a:r>
          </a:p>
          <a:p>
            <a:r>
              <a:rPr lang="en-US" sz="3800" dirty="0" smtClean="0"/>
              <a:t>Restructure the data so that it makes sense to the business users.</a:t>
            </a:r>
          </a:p>
          <a:p>
            <a:r>
              <a:rPr lang="en-US" sz="3800" dirty="0" smtClean="0"/>
              <a:t>Restructure the data so that it delivers excellent query performance, even for complex analytic queries, without impacting the operational systems.</a:t>
            </a:r>
          </a:p>
          <a:p>
            <a:r>
              <a:rPr lang="en-US" sz="3800" dirty="0" smtClean="0"/>
              <a:t>Add value to operational business applications, notably customer relationship management (CRM) systems.</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Normalized versus dimensional approach for storage of data</a:t>
            </a:r>
            <a:br>
              <a:rPr lang="en-US" b="1" dirty="0" smtClean="0"/>
            </a:br>
            <a:endParaRPr lang="en-US" dirty="0"/>
          </a:p>
        </p:txBody>
      </p:sp>
      <p:sp>
        <p:nvSpPr>
          <p:cNvPr id="3" name="Content Placeholder 2"/>
          <p:cNvSpPr>
            <a:spLocks noGrp="1"/>
          </p:cNvSpPr>
          <p:nvPr>
            <p:ph idx="1"/>
          </p:nvPr>
        </p:nvSpPr>
        <p:spPr/>
        <p:txBody>
          <a:bodyPr/>
          <a:lstStyle/>
          <a:p>
            <a:r>
              <a:rPr lang="en-US" dirty="0" smtClean="0"/>
              <a:t>There are two leading approaches to storing data in a data warehouse — the dimensional approach and the normalized approach. </a:t>
            </a:r>
          </a:p>
          <a:p>
            <a:r>
              <a:rPr lang="en-US" dirty="0" smtClean="0"/>
              <a:t>The dimensional approach, whose supporters are referred to as “</a:t>
            </a:r>
            <a:r>
              <a:rPr lang="en-US" dirty="0" err="1" smtClean="0"/>
              <a:t>Kimballites</a:t>
            </a:r>
            <a:r>
              <a:rPr lang="en-US" dirty="0" smtClean="0"/>
              <a:t>”, believe in Ralph Kimball’s approach in which it is stated that the data warehouse should be modeled using a Dimensional Model/star schema.</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endParaRPr lang="en-US" dirty="0" smtClean="0"/>
          </a:p>
          <a:p>
            <a:r>
              <a:rPr lang="en-US" dirty="0" smtClean="0"/>
              <a:t>The normalized approach, also called the 3NF model, whose supporters are referred to as “</a:t>
            </a:r>
            <a:r>
              <a:rPr lang="en-US" dirty="0" err="1" smtClean="0"/>
              <a:t>Inmonites</a:t>
            </a:r>
            <a:r>
              <a:rPr lang="en-US" dirty="0" smtClean="0"/>
              <a:t>”, believe in Bill </a:t>
            </a:r>
            <a:r>
              <a:rPr lang="en-US" dirty="0" err="1" smtClean="0"/>
              <a:t>Inmon's</a:t>
            </a:r>
            <a:r>
              <a:rPr lang="en-US" dirty="0" smtClean="0"/>
              <a:t> approach in which it is stated that the data warehouse should be modeled using an E-R model/normalized model.</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Evolution in organization use</a:t>
            </a:r>
            <a:br>
              <a:rPr lang="en-US" b="1"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Offline operational data warehouse : </a:t>
            </a:r>
          </a:p>
          <a:p>
            <a:pPr>
              <a:buNone/>
            </a:pPr>
            <a:r>
              <a:rPr lang="en-US" dirty="0"/>
              <a:t>	</a:t>
            </a:r>
            <a:r>
              <a:rPr lang="en-US" dirty="0" smtClean="0"/>
              <a:t>Data warehouses in this stage of evolution are updated on a regular time cycle (usually daily, weekly or monthly) from the operational systems and the data is stored in an integrated reporting-oriented data</a:t>
            </a:r>
          </a:p>
          <a:p>
            <a:r>
              <a:rPr lang="en-US" dirty="0" smtClean="0"/>
              <a:t>Offline data warehouse : </a:t>
            </a:r>
          </a:p>
          <a:p>
            <a:pPr>
              <a:buNone/>
            </a:pPr>
            <a:r>
              <a:rPr lang="en-US" dirty="0"/>
              <a:t>	</a:t>
            </a:r>
            <a:r>
              <a:rPr lang="en-US" dirty="0" smtClean="0"/>
              <a:t>Data warehouses at this stage are updated from data in the operational systems on a regular basis and the data warehouse data are stored in a data structure designed to facilitate reporting.</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r>
              <a:rPr lang="en-US" dirty="0" smtClean="0"/>
              <a:t>On time data warehouse:</a:t>
            </a:r>
          </a:p>
          <a:p>
            <a:pPr>
              <a:buNone/>
            </a:pPr>
            <a:r>
              <a:rPr lang="en-US" dirty="0"/>
              <a:t>	</a:t>
            </a:r>
            <a:r>
              <a:rPr lang="en-US" dirty="0" smtClean="0"/>
              <a:t>  Online Integrated Data Warehousing represent the real time Data warehouses stage data in the warehouse is updated for every transaction performed on the source data</a:t>
            </a:r>
          </a:p>
          <a:p>
            <a:r>
              <a:rPr lang="en-US" dirty="0" smtClean="0"/>
              <a:t>Integrated data warehouse:</a:t>
            </a:r>
          </a:p>
          <a:p>
            <a:pPr>
              <a:buNone/>
            </a:pPr>
            <a:r>
              <a:rPr lang="en-US" dirty="0" smtClean="0"/>
              <a:t>  These data warehouses assemble data from different areas of business, so users can look up the information they need across other systems.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TotalTime>
  <Words>1150</Words>
  <Application>Microsoft Office PowerPoint</Application>
  <PresentationFormat>On-screen Show (4:3)</PresentationFormat>
  <Paragraphs>106</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Data warehousing</vt:lpstr>
      <vt:lpstr>Data warehouse </vt:lpstr>
      <vt:lpstr>PowerPoint Presentation</vt:lpstr>
      <vt:lpstr>PowerPoint Presentation</vt:lpstr>
      <vt:lpstr>Benefits of a data warehouse </vt:lpstr>
      <vt:lpstr> Normalized versus dimensional approach for storage of data </vt:lpstr>
      <vt:lpstr>PowerPoint Presentation</vt:lpstr>
      <vt:lpstr>Evolution in organization use </vt:lpstr>
      <vt:lpstr>PowerPoint Presentation</vt:lpstr>
      <vt:lpstr>Architecture </vt:lpstr>
      <vt:lpstr>PowerPoint Presentation</vt:lpstr>
      <vt:lpstr> Dimensional Model Star Schema using Star Query  </vt:lpstr>
      <vt:lpstr>PowerPoint Presentation</vt:lpstr>
      <vt:lpstr>PowerPoint Presentation</vt:lpstr>
      <vt:lpstr> The main advantages of star schemas are that they: </vt:lpstr>
      <vt:lpstr> Snow-Flake Schema in Dimensional Modeling  </vt:lpstr>
      <vt:lpstr>PowerPoint Presentation</vt:lpstr>
      <vt:lpstr>Fact Constellation Schema </vt:lpstr>
      <vt:lpstr>PowerPoint Presentation</vt:lpstr>
      <vt:lpstr>Terms related to Datawarehouse</vt:lpstr>
      <vt:lpstr>Kinds of data warehouse applications</vt:lpstr>
      <vt:lpstr>OLAP</vt:lpstr>
      <vt:lpstr>OLAP Cube</vt:lpstr>
      <vt:lpstr>PowerPoint Presentation</vt:lpstr>
      <vt:lpstr>PowerPoint Presentation</vt:lpstr>
      <vt:lpstr>PowerPoint Presentation</vt:lpstr>
      <vt:lpstr>Assignment</vt:lpstr>
    </vt:vector>
  </TitlesOfParts>
  <Company>Workgroup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Datawarehousing</dc:title>
  <dc:creator>mgtsci-Sucheta</dc:creator>
  <cp:lastModifiedBy>HP-4</cp:lastModifiedBy>
  <cp:revision>45</cp:revision>
  <dcterms:created xsi:type="dcterms:W3CDTF">2011-08-29T05:48:25Z</dcterms:created>
  <dcterms:modified xsi:type="dcterms:W3CDTF">2018-09-04T21:16:38Z</dcterms:modified>
</cp:coreProperties>
</file>