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FE85290-97F8-4BED-8F70-AD54EC6F2533}" type="datetimeFigureOut">
              <a:rPr lang="en-US" smtClean="0"/>
              <a:pPr/>
              <a:t>9/4/2018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B2081F7-F563-4842-8623-EA9412D3D60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E85290-97F8-4BED-8F70-AD54EC6F2533}"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081F7-F563-4842-8623-EA9412D3D6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B2081F7-F563-4842-8623-EA9412D3D60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E85290-97F8-4BED-8F70-AD54EC6F2533}"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E85290-97F8-4BED-8F70-AD54EC6F2533}"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B2081F7-F563-4842-8623-EA9412D3D60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FE85290-97F8-4BED-8F70-AD54EC6F2533}" type="datetimeFigureOut">
              <a:rPr lang="en-US" smtClean="0"/>
              <a:pPr/>
              <a:t>9/4/2018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B2081F7-F563-4842-8623-EA9412D3D60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FE85290-97F8-4BED-8F70-AD54EC6F2533}"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081F7-F563-4842-8623-EA9412D3D60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FE85290-97F8-4BED-8F70-AD54EC6F2533}" type="datetimeFigureOut">
              <a:rPr lang="en-US" smtClean="0"/>
              <a:pPr/>
              <a:t>9/4/2018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B2081F7-F563-4842-8623-EA9412D3D60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E85290-97F8-4BED-8F70-AD54EC6F2533}"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B2081F7-F563-4842-8623-EA9412D3D6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FE85290-97F8-4BED-8F70-AD54EC6F2533}"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B2081F7-F563-4842-8623-EA9412D3D6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B2081F7-F563-4842-8623-EA9412D3D60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E85290-97F8-4BED-8F70-AD54EC6F2533}" type="datetimeFigureOut">
              <a:rPr lang="en-US" smtClean="0"/>
              <a:pPr/>
              <a:t>9/4/2018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B2081F7-F563-4842-8623-EA9412D3D60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FE85290-97F8-4BED-8F70-AD54EC6F2533}" type="datetimeFigureOut">
              <a:rPr lang="en-US" smtClean="0"/>
              <a:pPr/>
              <a:t>9/4/2018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FE85290-97F8-4BED-8F70-AD54EC6F2533}" type="datetimeFigureOut">
              <a:rPr lang="en-US" smtClean="0"/>
              <a:pPr/>
              <a:t>9/4/2018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B2081F7-F563-4842-8623-EA9412D3D60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038600"/>
            <a:ext cx="6400800" cy="533400"/>
          </a:xfrm>
        </p:spPr>
        <p:txBody>
          <a:bodyPr/>
          <a:lstStyle/>
          <a:p>
            <a:r>
              <a:rPr lang="en-US" dirty="0">
                <a:solidFill>
                  <a:schemeClr val="tx1"/>
                </a:solidFill>
              </a:rPr>
              <a:t>Dr. S. S. </a:t>
            </a:r>
            <a:r>
              <a:rPr lang="en-US" dirty="0" err="1">
                <a:solidFill>
                  <a:schemeClr val="tx1"/>
                </a:solidFill>
              </a:rPr>
              <a:t>Yambal</a:t>
            </a:r>
            <a:endParaRPr lang="en-US" dirty="0">
              <a:solidFill>
                <a:schemeClr val="tx1"/>
              </a:solidFill>
            </a:endParaRPr>
          </a:p>
          <a:p>
            <a:endParaRPr lang="en-US" dirty="0"/>
          </a:p>
          <a:p>
            <a:endParaRPr lang="en-US" dirty="0"/>
          </a:p>
        </p:txBody>
      </p:sp>
      <p:sp>
        <p:nvSpPr>
          <p:cNvPr id="2" name="Title 1"/>
          <p:cNvSpPr>
            <a:spLocks noGrp="1"/>
          </p:cNvSpPr>
          <p:nvPr>
            <p:ph type="ctrTitle"/>
          </p:nvPr>
        </p:nvSpPr>
        <p:spPr/>
        <p:txBody>
          <a:bodyPr/>
          <a:lstStyle/>
          <a:p>
            <a:r>
              <a:rPr lang="en-US" dirty="0" smtClean="0"/>
              <a:t>Data Mining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28600"/>
            <a:ext cx="8503920" cy="5870448"/>
          </a:xfrm>
        </p:spPr>
        <p:txBody>
          <a:bodyPr/>
          <a:lstStyle/>
          <a:p>
            <a:endParaRPr lang="en-US" b="1" dirty="0" smtClean="0"/>
          </a:p>
          <a:p>
            <a:endParaRPr lang="en-US" b="1" dirty="0" smtClean="0"/>
          </a:p>
          <a:p>
            <a:pPr>
              <a:buNone/>
            </a:pPr>
            <a:r>
              <a:rPr lang="en-US" b="1" dirty="0" smtClean="0"/>
              <a:t>	</a:t>
            </a:r>
          </a:p>
          <a:p>
            <a:pPr>
              <a:buNone/>
            </a:pPr>
            <a:r>
              <a:rPr lang="en-US" b="1" dirty="0" smtClean="0"/>
              <a:t>	Definition :</a:t>
            </a:r>
            <a:r>
              <a:rPr lang="en-US" dirty="0" smtClean="0"/>
              <a:t>Predictive analytics is an area of statistical analysis that deals with extracting information from data and using it to predict future trends and behavior patterns. The core of predictive analytics relies on capturing relationships between explanatory variables and the predicted variables from past occurrences, and exploiting it to predict future outcomes.</a:t>
            </a:r>
            <a:endParaRPr lang="en-US" b="1"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b="1" dirty="0" smtClean="0"/>
              <a:t>Descriptive models</a:t>
            </a:r>
            <a:br>
              <a:rPr lang="en-US" b="1" dirty="0" smtClean="0"/>
            </a:br>
            <a:endParaRPr lang="en-US" dirty="0"/>
          </a:p>
        </p:txBody>
      </p:sp>
      <p:sp>
        <p:nvSpPr>
          <p:cNvPr id="3" name="Content Placeholder 2"/>
          <p:cNvSpPr>
            <a:spLocks noGrp="1"/>
          </p:cNvSpPr>
          <p:nvPr>
            <p:ph sz="quarter" idx="1"/>
          </p:nvPr>
        </p:nvSpPr>
        <p:spPr>
          <a:xfrm>
            <a:off x="301752" y="1295400"/>
            <a:ext cx="8503920" cy="5334000"/>
          </a:xfrm>
        </p:spPr>
        <p:txBody>
          <a:bodyPr>
            <a:normAutofit fontScale="92500" lnSpcReduction="20000"/>
          </a:bodyPr>
          <a:lstStyle/>
          <a:p>
            <a:pPr>
              <a:buNone/>
            </a:pPr>
            <a:r>
              <a:rPr lang="en-US" dirty="0" smtClean="0"/>
              <a:t>	Descriptive models quantify relationships in data in a way that is often used to classify customers or prospects into groups. </a:t>
            </a:r>
          </a:p>
          <a:p>
            <a:pPr>
              <a:buNone/>
            </a:pPr>
            <a:r>
              <a:rPr lang="en-US" dirty="0" smtClean="0"/>
              <a:t>	Unlike predictive models that focus on predicting a single customer behavior (such as credit risk), descriptive models identify many different relationships between customers or products. </a:t>
            </a:r>
          </a:p>
          <a:p>
            <a:pPr>
              <a:buNone/>
            </a:pPr>
            <a:r>
              <a:rPr lang="en-US" dirty="0" smtClean="0"/>
              <a:t>	Descriptive models do not rank-order customers by their likelihood of taking a particular action the way predictive models do. </a:t>
            </a:r>
          </a:p>
          <a:p>
            <a:pPr>
              <a:buNone/>
            </a:pPr>
            <a:r>
              <a:rPr lang="en-US" dirty="0" smtClean="0"/>
              <a:t>	</a:t>
            </a:r>
          </a:p>
          <a:p>
            <a:pPr>
              <a:buNone/>
            </a:pPr>
            <a:r>
              <a:rPr lang="en-US" dirty="0" smtClean="0"/>
              <a:t>	Descriptive models can be used, for example, to categorize customers by their product preferences and life stage. Descriptive modeling tools can be utilized to develop further models that can simulate large number of individualized agents and make predictions.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srcRect/>
          <a:stretch>
            <a:fillRect/>
          </a:stretch>
        </p:blipFill>
        <p:spPr bwMode="auto">
          <a:xfrm>
            <a:off x="548857" y="990600"/>
            <a:ext cx="7529384" cy="5105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COADM</a:t>
            </a:r>
            <a:endParaRPr lang="en-US" dirty="0"/>
          </a:p>
        </p:txBody>
      </p:sp>
      <p:sp>
        <p:nvSpPr>
          <p:cNvPr id="3" name="Content Placeholder 2"/>
          <p:cNvSpPr>
            <a:spLocks noGrp="1"/>
          </p:cNvSpPr>
          <p:nvPr>
            <p:ph sz="quarter" idx="1"/>
          </p:nvPr>
        </p:nvSpPr>
        <p:spPr/>
        <p:txBody>
          <a:bodyPr>
            <a:normAutofit/>
          </a:bodyPr>
          <a:lstStyle/>
          <a:p>
            <a:r>
              <a:rPr lang="en-US" dirty="0" smtClean="0"/>
              <a:t>The objective of COADM is to provide an additional dimension to data analysis, especially when there is a large amount of output generated through data farming. It aims to complement statistical analysis by grouping the data into “good” and “bad” clusters, and identifying the associated parameters so as to provide insights on how to get into “good” clusters and avoid the “bad” ones. </a:t>
            </a:r>
            <a:r>
              <a:rPr lang="en-US" smtClean="0"/>
              <a:t>COADM also identifies </a:t>
            </a:r>
            <a:r>
              <a:rPr lang="en-US" dirty="0" smtClean="0"/>
              <a:t>the outliers in each cluster, and in doing so </a:t>
            </a:r>
            <a:r>
              <a:rPr lang="en-US" smtClean="0"/>
              <a:t>try to discover </a:t>
            </a:r>
            <a:r>
              <a:rPr lang="en-US" dirty="0" smtClean="0"/>
              <a:t>“surprises”.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sz="quarter" idx="1"/>
          </p:nvPr>
        </p:nvSpPr>
        <p:spPr/>
        <p:txBody>
          <a:bodyPr/>
          <a:lstStyle/>
          <a:p>
            <a:r>
              <a:rPr lang="en-US" dirty="0" smtClean="0"/>
              <a:t>What are the differences between supervised and unsupervised learning?</a:t>
            </a:r>
          </a:p>
          <a:p>
            <a:r>
              <a:rPr lang="en-US" dirty="0" smtClean="0"/>
              <a:t>Differentiate between predictive and descriptive models in data mining?</a:t>
            </a:r>
            <a:endParaRPr lang="en-US"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Data mining</a:t>
            </a:r>
            <a:r>
              <a:rPr lang="en-US" dirty="0" smtClean="0"/>
              <a:t> (the analysis step of the </a:t>
            </a:r>
            <a:r>
              <a:rPr lang="en-US" b="1" dirty="0" smtClean="0"/>
              <a:t>Knowledge Discovery in Databases</a:t>
            </a:r>
            <a:r>
              <a:rPr lang="en-US" dirty="0" smtClean="0"/>
              <a:t> process, or KDD), a relatively young and interdisciplinary field of computer science, </a:t>
            </a:r>
            <a:r>
              <a:rPr lang="en-US" i="1" dirty="0" smtClean="0"/>
              <a:t>is the process of discovering new patterns from large data sets involving methods from statistics and artificial intelligence but also database management. </a:t>
            </a:r>
          </a:p>
          <a:p>
            <a:r>
              <a:rPr lang="en-US" i="1" dirty="0" smtClean="0"/>
              <a:t>In contrast to for example machine learning, the emphasis lies on the discovery of previously unknown patterns as opposed to generalizing known patterns to new data</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learning</a:t>
            </a:r>
            <a:endParaRPr lang="en-US" dirty="0"/>
          </a:p>
        </p:txBody>
      </p:sp>
      <p:sp>
        <p:nvSpPr>
          <p:cNvPr id="3" name="Content Placeholder 2"/>
          <p:cNvSpPr>
            <a:spLocks noGrp="1"/>
          </p:cNvSpPr>
          <p:nvPr>
            <p:ph sz="quarter" idx="1"/>
          </p:nvPr>
        </p:nvSpPr>
        <p:spPr/>
        <p:txBody>
          <a:bodyPr/>
          <a:lstStyle/>
          <a:p>
            <a:r>
              <a:rPr lang="en-US" b="1" dirty="0" smtClean="0"/>
              <a:t>Machine learning</a:t>
            </a:r>
            <a:r>
              <a:rPr lang="en-US" dirty="0" smtClean="0"/>
              <a:t>, a branch of artificial intelligence, is a scientific discipline concerned with the design and development of algorithms that allow computers to evolve behaviors based on empirical data, such as from sensor data or databases. A learner can take advantage of examples (data) to capture characteristics of interest of their unknown underlying probability distribution.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Definition</a:t>
            </a:r>
            <a:br>
              <a:rPr lang="en-US" b="1" dirty="0" smtClean="0"/>
            </a:br>
            <a:endParaRPr lang="en-US" dirty="0"/>
          </a:p>
        </p:txBody>
      </p:sp>
      <p:sp>
        <p:nvSpPr>
          <p:cNvPr id="3" name="Content Placeholder 2"/>
          <p:cNvSpPr>
            <a:spLocks noGrp="1"/>
          </p:cNvSpPr>
          <p:nvPr>
            <p:ph sz="quarter" idx="1"/>
          </p:nvPr>
        </p:nvSpPr>
        <p:spPr/>
        <p:txBody>
          <a:bodyPr/>
          <a:lstStyle/>
          <a:p>
            <a:r>
              <a:rPr lang="en-US" dirty="0" smtClean="0"/>
              <a:t>Tom M. Mitchell provided a widely quoted definition: </a:t>
            </a:r>
          </a:p>
          <a:p>
            <a:pPr>
              <a:buNone/>
            </a:pPr>
            <a:r>
              <a:rPr lang="en-US" dirty="0" smtClean="0"/>
              <a:t>	</a:t>
            </a:r>
          </a:p>
          <a:p>
            <a:pPr>
              <a:buNone/>
            </a:pPr>
            <a:r>
              <a:rPr lang="en-US" dirty="0" smtClean="0"/>
              <a:t>	A computer program is said to </a:t>
            </a:r>
            <a:r>
              <a:rPr lang="en-US" b="1" dirty="0" smtClean="0"/>
              <a:t>learn</a:t>
            </a:r>
            <a:r>
              <a:rPr lang="en-US" dirty="0" smtClean="0"/>
              <a:t> from experience E with respect to some class of tasks T and performance measure P, if its performance at tasks in T, as measured by P, improves with experience 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b="1" dirty="0" smtClean="0"/>
              <a:t>Algorithm types</a:t>
            </a:r>
            <a:br>
              <a:rPr lang="en-US" b="1" dirty="0" smtClean="0"/>
            </a:br>
            <a:endParaRPr lang="en-US" dirty="0"/>
          </a:p>
        </p:txBody>
      </p:sp>
      <p:sp>
        <p:nvSpPr>
          <p:cNvPr id="3" name="Content Placeholder 2"/>
          <p:cNvSpPr>
            <a:spLocks noGrp="1"/>
          </p:cNvSpPr>
          <p:nvPr>
            <p:ph sz="quarter" idx="1"/>
          </p:nvPr>
        </p:nvSpPr>
        <p:spPr>
          <a:xfrm>
            <a:off x="301752" y="1527048"/>
            <a:ext cx="8503920" cy="4721352"/>
          </a:xfrm>
        </p:spPr>
        <p:txBody>
          <a:bodyPr>
            <a:normAutofit fontScale="92500" lnSpcReduction="10000"/>
          </a:bodyPr>
          <a:lstStyle/>
          <a:p>
            <a:r>
              <a:rPr lang="en-US" dirty="0" smtClean="0"/>
              <a:t>Machine learning algorithms can be organized into a taxonomy based on the desired outcome of the algorithm.</a:t>
            </a:r>
          </a:p>
          <a:p>
            <a:r>
              <a:rPr lang="en-US" b="1" dirty="0" smtClean="0"/>
              <a:t>Supervised learning</a:t>
            </a:r>
            <a:r>
              <a:rPr lang="en-US" dirty="0" smtClean="0"/>
              <a:t> generates a function that maps inputs to desired outputs (also called </a:t>
            </a:r>
            <a:r>
              <a:rPr lang="en-US" b="1" dirty="0" smtClean="0"/>
              <a:t>labels</a:t>
            </a:r>
            <a:r>
              <a:rPr lang="en-US" dirty="0" smtClean="0"/>
              <a:t>, because they are often provided by human experts labeling the training examples). </a:t>
            </a:r>
          </a:p>
          <a:p>
            <a:pPr>
              <a:buNone/>
            </a:pPr>
            <a:r>
              <a:rPr lang="en-US" dirty="0" smtClean="0"/>
              <a:t>	For example, in a classification problem, the learner approximates a function mapping a vector into classes by looking at input-output examples of the function.</a:t>
            </a:r>
          </a:p>
          <a:p>
            <a:r>
              <a:rPr lang="en-US" b="1" dirty="0" smtClean="0"/>
              <a:t>Unsupervised learning</a:t>
            </a:r>
            <a:r>
              <a:rPr lang="en-US" dirty="0" smtClean="0"/>
              <a:t> models a set of inputs, like clustering.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smtClean="0"/>
              <a:t>In machine learning, </a:t>
            </a:r>
            <a:r>
              <a:rPr lang="en-US" b="1" dirty="0" smtClean="0"/>
              <a:t>unsupervised learning</a:t>
            </a:r>
            <a:r>
              <a:rPr lang="en-US" dirty="0" smtClean="0"/>
              <a:t> refers to the problem of trying to find hidden structure in unlabeled data. Since the examples given to the learner are unlabeled, there is no error or reward signal to evaluate a potential solution. This distinguishes unsupervised learning from supervised learning and reinforcement learning.</a:t>
            </a:r>
          </a:p>
          <a:p>
            <a:r>
              <a:rPr lang="en-US" dirty="0" smtClean="0"/>
              <a:t>Unsupervised learning is closely related to the problem of density estimation in statistics. However unsupervised learning also encompasses many other techniques that seek to summarize and explain key features of the data. Many methods employed in unsupervised learning are based on data mining methods used to preprocess data.</a:t>
            </a:r>
          </a:p>
          <a:p>
            <a:r>
              <a:rPr lang="en-US" dirty="0" smtClean="0"/>
              <a:t>Approaches to unsupervised learning </a:t>
            </a:r>
            <a:r>
              <a:rPr lang="en-US" smtClean="0"/>
              <a:t>include: clustering </a:t>
            </a:r>
            <a:r>
              <a:rPr lang="en-US" dirty="0" smtClean="0"/>
              <a:t>(e.g., k-means, mixture models, k-nearest neighbors, hierarchical clustering)</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381000"/>
            <a:ext cx="8503920" cy="5718048"/>
          </a:xfrm>
        </p:spPr>
        <p:txBody>
          <a:bodyPr/>
          <a:lstStyle/>
          <a:p>
            <a:r>
              <a:rPr lang="en-US" b="1" dirty="0" smtClean="0"/>
              <a:t>Semi-supervised learning</a:t>
            </a:r>
            <a:r>
              <a:rPr lang="en-US" dirty="0" smtClean="0"/>
              <a:t> combines both labeled and unlabeled examples to generate an appropriate function or classifier. </a:t>
            </a:r>
          </a:p>
          <a:p>
            <a:r>
              <a:rPr lang="en-US" b="1" dirty="0" smtClean="0"/>
              <a:t>Reinforcement learning</a:t>
            </a:r>
            <a:r>
              <a:rPr lang="en-US" dirty="0" smtClean="0"/>
              <a:t> learns how to act given an observation of the world. Every action has some impact in the environment, and the environment provides feedback in the form of rewards that guides the learning algorithm.</a:t>
            </a:r>
          </a:p>
          <a:p>
            <a:r>
              <a:rPr lang="en-US" dirty="0" smtClean="0"/>
              <a:t> </a:t>
            </a:r>
            <a:r>
              <a:rPr lang="en-US" b="1" dirty="0" smtClean="0"/>
              <a:t>Transduction</a:t>
            </a:r>
            <a:r>
              <a:rPr lang="en-US" dirty="0" smtClean="0"/>
              <a:t> tries to predict new outputs based on training inputs, training outputs, and test inputs. </a:t>
            </a:r>
          </a:p>
          <a:p>
            <a:r>
              <a:rPr lang="en-US" b="1" dirty="0" smtClean="0"/>
              <a:t>Learning to learn</a:t>
            </a:r>
            <a:r>
              <a:rPr lang="en-US" dirty="0" smtClean="0"/>
              <a:t> learns its own inductive bias based on previous experience.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b="1" dirty="0" smtClean="0"/>
              <a:t>Software</a:t>
            </a:r>
            <a:br>
              <a:rPr lang="en-US" b="1" dirty="0" smtClean="0"/>
            </a:br>
            <a:endParaRPr lang="en-US" dirty="0"/>
          </a:p>
        </p:txBody>
      </p:sp>
      <p:sp>
        <p:nvSpPr>
          <p:cNvPr id="3" name="Content Placeholder 2"/>
          <p:cNvSpPr>
            <a:spLocks noGrp="1"/>
          </p:cNvSpPr>
          <p:nvPr>
            <p:ph sz="quarter" idx="1"/>
          </p:nvPr>
        </p:nvSpPr>
        <p:spPr/>
        <p:txBody>
          <a:bodyPr/>
          <a:lstStyle/>
          <a:p>
            <a:pPr>
              <a:buNone/>
            </a:pPr>
            <a:r>
              <a:rPr lang="en-US" b="1" i="1" dirty="0" smtClean="0"/>
              <a:t>	</a:t>
            </a:r>
            <a:r>
              <a:rPr lang="en-US" dirty="0" err="1" smtClean="0"/>
              <a:t>RapidMiner</a:t>
            </a:r>
            <a:r>
              <a:rPr lang="en-US" dirty="0" smtClean="0"/>
              <a:t>, </a:t>
            </a:r>
          </a:p>
          <a:p>
            <a:pPr>
              <a:buNone/>
            </a:pPr>
            <a:r>
              <a:rPr lang="en-US" dirty="0" smtClean="0"/>
              <a:t>	KNIME,</a:t>
            </a:r>
          </a:p>
          <a:p>
            <a:pPr>
              <a:buNone/>
            </a:pPr>
            <a:r>
              <a:rPr lang="en-US" dirty="0" smtClean="0"/>
              <a:t>	 Weka,</a:t>
            </a:r>
          </a:p>
          <a:p>
            <a:pPr>
              <a:buNone/>
            </a:pPr>
            <a:r>
              <a:rPr lang="en-US" dirty="0" smtClean="0"/>
              <a:t>	 ODM, </a:t>
            </a:r>
          </a:p>
          <a:p>
            <a:pPr>
              <a:buNone/>
            </a:pPr>
            <a:r>
              <a:rPr lang="en-US" dirty="0" smtClean="0"/>
              <a:t>	Shogun toolbox,</a:t>
            </a:r>
          </a:p>
          <a:p>
            <a:pPr>
              <a:buNone/>
            </a:pPr>
            <a:r>
              <a:rPr lang="en-US" dirty="0" smtClean="0"/>
              <a:t>	 Orange,</a:t>
            </a:r>
          </a:p>
          <a:p>
            <a:pPr>
              <a:buNone/>
            </a:pPr>
            <a:r>
              <a:rPr lang="en-US" dirty="0" smtClean="0"/>
              <a:t>	 Apache Mahout and</a:t>
            </a:r>
          </a:p>
          <a:p>
            <a:pPr>
              <a:buNone/>
            </a:pPr>
            <a:r>
              <a:rPr lang="en-US" dirty="0" smtClean="0"/>
              <a:t>	 MCMLL are software suites containing a variety of machine learning algorithms.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b="1" dirty="0" smtClean="0"/>
              <a:t>Predictive analytics</a:t>
            </a:r>
            <a:br>
              <a:rPr lang="en-US" b="1" dirty="0" smtClean="0"/>
            </a:br>
            <a:endParaRPr lang="en-US" dirty="0"/>
          </a:p>
        </p:txBody>
      </p:sp>
      <p:sp>
        <p:nvSpPr>
          <p:cNvPr id="3" name="Content Placeholder 2"/>
          <p:cNvSpPr>
            <a:spLocks noGrp="1"/>
          </p:cNvSpPr>
          <p:nvPr>
            <p:ph sz="quarter" idx="1"/>
          </p:nvPr>
        </p:nvSpPr>
        <p:spPr>
          <a:xfrm>
            <a:off x="301752" y="1527048"/>
            <a:ext cx="8503920" cy="4873752"/>
          </a:xfrm>
        </p:spPr>
        <p:txBody>
          <a:bodyPr>
            <a:normAutofit fontScale="85000" lnSpcReduction="10000"/>
          </a:bodyPr>
          <a:lstStyle/>
          <a:p>
            <a:r>
              <a:rPr lang="en-US" b="1" dirty="0" smtClean="0"/>
              <a:t>Predictive analytics</a:t>
            </a:r>
            <a:r>
              <a:rPr lang="en-US" dirty="0" smtClean="0"/>
              <a:t> encompasses a variety of statistical techniques from modeling, data mining and game theory that analyze current and historical facts to make predictions about future events.</a:t>
            </a:r>
          </a:p>
          <a:p>
            <a:endParaRPr lang="en-US" dirty="0" smtClean="0"/>
          </a:p>
          <a:p>
            <a:r>
              <a:rPr lang="en-US" dirty="0" smtClean="0"/>
              <a:t>Predictive analytics is used in actuarial science, financial services, insurance, telecommunications, retail, travel, healthcare, pharmaceuticals and other fields.</a:t>
            </a:r>
          </a:p>
          <a:p>
            <a:pPr>
              <a:buNone/>
            </a:pPr>
            <a:endParaRPr lang="en-US" dirty="0" smtClean="0"/>
          </a:p>
          <a:p>
            <a:r>
              <a:rPr lang="en-US" dirty="0" smtClean="0"/>
              <a:t>One of the most well-known applications is credit scoring, which is used throughout financial services. Scoring models process a customer’s credit history, loan application, customer data, etc., in order to rank-order individuals by their likelihood of making future credit payments on time.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97</TotalTime>
  <Words>648</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Data Mining</vt:lpstr>
      <vt:lpstr>Introduction</vt:lpstr>
      <vt:lpstr>Machine learning</vt:lpstr>
      <vt:lpstr>         Definition </vt:lpstr>
      <vt:lpstr>Algorithm types </vt:lpstr>
      <vt:lpstr>PowerPoint Presentation</vt:lpstr>
      <vt:lpstr>PowerPoint Presentation</vt:lpstr>
      <vt:lpstr>Software </vt:lpstr>
      <vt:lpstr>Predictive analytics </vt:lpstr>
      <vt:lpstr>PowerPoint Presentation</vt:lpstr>
      <vt:lpstr>Descriptive models </vt:lpstr>
      <vt:lpstr>PowerPoint Presentation</vt:lpstr>
      <vt:lpstr>COADM</vt:lpstr>
      <vt:lpstr>Assignment</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dc:title>
  <dc:creator>mgtsci-Sucheta</dc:creator>
  <cp:lastModifiedBy>HP-4</cp:lastModifiedBy>
  <cp:revision>30</cp:revision>
  <dcterms:created xsi:type="dcterms:W3CDTF">2011-08-30T09:11:06Z</dcterms:created>
  <dcterms:modified xsi:type="dcterms:W3CDTF">2018-09-04T21:16:27Z</dcterms:modified>
</cp:coreProperties>
</file>