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70" r:id="rId13"/>
    <p:sldId id="267" r:id="rId14"/>
    <p:sldId id="268" r:id="rId15"/>
    <p:sldId id="269" r:id="rId16"/>
    <p:sldId id="271" r:id="rId17"/>
    <p:sldId id="272" r:id="rId18"/>
    <p:sldId id="273" r:id="rId19"/>
    <p:sldId id="274" r:id="rId20"/>
    <p:sldId id="275" r:id="rId21"/>
    <p:sldId id="276" r:id="rId22"/>
    <p:sldId id="277" r:id="rId23"/>
    <p:sldId id="278" r:id="rId24"/>
    <p:sldId id="280" r:id="rId25"/>
    <p:sldId id="279" r:id="rId26"/>
    <p:sldId id="281" r:id="rId27"/>
    <p:sldId id="290" r:id="rId28"/>
    <p:sldId id="292" r:id="rId29"/>
    <p:sldId id="291" r:id="rId30"/>
    <p:sldId id="293" r:id="rId31"/>
    <p:sldId id="294" r:id="rId32"/>
    <p:sldId id="282" r:id="rId33"/>
    <p:sldId id="283" r:id="rId34"/>
    <p:sldId id="284" r:id="rId35"/>
    <p:sldId id="285" r:id="rId36"/>
    <p:sldId id="286" r:id="rId37"/>
    <p:sldId id="289" r:id="rId38"/>
    <p:sldId id="287" r:id="rId39"/>
    <p:sldId id="288"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6559D7-8AD2-4025-A82E-C8523BFA35FB}"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559D7-8AD2-4025-A82E-C8523BFA35FB}"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559D7-8AD2-4025-A82E-C8523BFA35FB}"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6559D7-8AD2-4025-A82E-C8523BFA35FB}"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6559D7-8AD2-4025-A82E-C8523BFA35FB}" type="datetimeFigureOut">
              <a:rPr lang="en-US" smtClean="0"/>
              <a:pPr/>
              <a:t>9/4/2018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6559D7-8AD2-4025-A82E-C8523BFA35FB}"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6559D7-8AD2-4025-A82E-C8523BFA35FB}" type="datetimeFigureOut">
              <a:rPr lang="en-US" smtClean="0"/>
              <a:pPr/>
              <a:t>9/4/2018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6559D7-8AD2-4025-A82E-C8523BFA35FB}" type="datetimeFigureOut">
              <a:rPr lang="en-US" smtClean="0"/>
              <a:pPr/>
              <a:t>9/4/2018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6559D7-8AD2-4025-A82E-C8523BFA35FB}" type="datetimeFigureOut">
              <a:rPr lang="en-US" smtClean="0"/>
              <a:pPr/>
              <a:t>9/4/2018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559D7-8AD2-4025-A82E-C8523BFA35FB}"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6559D7-8AD2-4025-A82E-C8523BFA35FB}" type="datetimeFigureOut">
              <a:rPr lang="en-US" smtClean="0"/>
              <a:pPr/>
              <a:t>9/4/2018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87F5E0-3D60-41B4-9811-16EBC8B72CC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6559D7-8AD2-4025-A82E-C8523BFA35FB}" type="datetimeFigureOut">
              <a:rPr lang="en-US" smtClean="0"/>
              <a:pPr/>
              <a:t>9/4/2018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87F5E0-3D60-41B4-9811-16EBC8B72CC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wikipedia.org/wiki/File:MDS_Architechture.JPG"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95401"/>
            <a:ext cx="7772400" cy="2305050"/>
          </a:xfrm>
        </p:spPr>
        <p:txBody>
          <a:bodyPr>
            <a:normAutofit fontScale="90000"/>
          </a:bodyPr>
          <a:lstStyle/>
          <a:p>
            <a:r>
              <a:rPr lang="en-US" dirty="0" smtClean="0"/>
              <a:t>Chapter-2</a:t>
            </a:r>
            <a:br>
              <a:rPr lang="en-US" dirty="0" smtClean="0"/>
            </a:br>
            <a:r>
              <a:rPr lang="en-US" b="1" dirty="0" smtClean="0"/>
              <a:t>Advance Database Management System – Concepts &amp; Architecture</a:t>
            </a:r>
            <a:r>
              <a:rPr lang="en-US" dirty="0" smtClean="0"/>
              <a:t/>
            </a:r>
            <a:br>
              <a:rPr lang="en-US" dirty="0" smtClean="0"/>
            </a:br>
            <a:endParaRPr lang="en-US" dirty="0"/>
          </a:p>
        </p:txBody>
      </p:sp>
      <p:sp>
        <p:nvSpPr>
          <p:cNvPr id="3" name="Subtitle 2"/>
          <p:cNvSpPr>
            <a:spLocks noGrp="1"/>
          </p:cNvSpPr>
          <p:nvPr>
            <p:ph type="subTitle" idx="1"/>
          </p:nvPr>
        </p:nvSpPr>
        <p:spPr/>
        <p:txBody>
          <a:bodyPr/>
          <a:lstStyle/>
          <a:p>
            <a:r>
              <a:rPr lang="en-US" b="1" dirty="0">
                <a:solidFill>
                  <a:schemeClr val="tx1"/>
                </a:solidFill>
              </a:rPr>
              <a:t>Dr. S. S. </a:t>
            </a:r>
            <a:r>
              <a:rPr lang="en-US" b="1" dirty="0" err="1" smtClean="0">
                <a:solidFill>
                  <a:schemeClr val="tx1"/>
                </a:solidFill>
              </a:rPr>
              <a:t>Yambal</a:t>
            </a:r>
            <a:endParaRPr lang="en-US" b="1" dirty="0">
              <a:solidFill>
                <a:schemeClr val="tx1"/>
              </a:solidFill>
            </a:endParaRPr>
          </a:p>
          <a:p>
            <a:endParaRPr lang="en-US" dirty="0"/>
          </a:p>
        </p:txBody>
      </p:sp>
      <p:graphicFrame>
        <p:nvGraphicFramePr>
          <p:cNvPr id="4" name="Table 3"/>
          <p:cNvGraphicFramePr>
            <a:graphicFrameLocks noGrp="1"/>
          </p:cNvGraphicFramePr>
          <p:nvPr/>
        </p:nvGraphicFramePr>
        <p:xfrm>
          <a:off x="3009900" y="3333750"/>
          <a:ext cx="3124200" cy="190500"/>
        </p:xfrm>
        <a:graphic>
          <a:graphicData uri="http://schemas.openxmlformats.org/drawingml/2006/table">
            <a:tbl>
              <a:tblPr>
                <a:tableStyleId>{5C22544A-7EE6-4342-B048-85BDC9FD1C3A}</a:tableStyleId>
              </a:tblPr>
              <a:tblGrid>
                <a:gridCol w="3124200"/>
              </a:tblGrid>
              <a:tr h="190500">
                <a:tc>
                  <a:txBody>
                    <a:bodyPr/>
                    <a:lstStyle/>
                    <a:p>
                      <a:pPr algn="l" fontAlgn="ctr"/>
                      <a:endParaRPr lang="en-US" sz="1100" b="0" i="0" u="none" strike="noStrike" dirty="0">
                        <a:solidFill>
                          <a:srgbClr val="000000"/>
                        </a:solidFill>
                        <a:effectLst/>
                        <a:latin typeface="Calibri"/>
                      </a:endParaRPr>
                    </a:p>
                  </a:txBody>
                  <a:tcPr marL="9525" marR="9525" marT="9525" marB="0" anchor="ctr"/>
                </a:tc>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Server Machines: </a:t>
            </a:r>
          </a:p>
          <a:p>
            <a:pPr lvl="1"/>
            <a:r>
              <a:rPr lang="en-US" dirty="0" smtClean="0"/>
              <a:t>Run own copy of an operating system. </a:t>
            </a:r>
          </a:p>
          <a:p>
            <a:pPr lvl="1"/>
            <a:r>
              <a:rPr lang="en-US" dirty="0" smtClean="0"/>
              <a:t>Run a Database Management System that manages a database. </a:t>
            </a:r>
          </a:p>
          <a:p>
            <a:pPr lvl="1"/>
            <a:r>
              <a:rPr lang="en-US" dirty="0" smtClean="0"/>
              <a:t>Provides a </a:t>
            </a:r>
            <a:r>
              <a:rPr lang="en-US" b="1" i="1" dirty="0" smtClean="0"/>
              <a:t>Listening</a:t>
            </a:r>
            <a:r>
              <a:rPr lang="en-US" dirty="0" smtClean="0"/>
              <a:t> daemon that accepts connections from client machines and submits transactions to DBMS on behalf of the client machines. </a:t>
            </a:r>
          </a:p>
          <a:p>
            <a:pPr lvl="1"/>
            <a:r>
              <a:rPr lang="en-US" dirty="0" smtClean="0"/>
              <a:t>Examples: Sun </a:t>
            </a:r>
            <a:r>
              <a:rPr lang="en-US" dirty="0" err="1" smtClean="0"/>
              <a:t>Sparc</a:t>
            </a:r>
            <a:r>
              <a:rPr lang="en-US" dirty="0" smtClean="0"/>
              <a:t> server running UNIX operating system. RDBMS such as Oracle Server, Sybase, Informix, DB2, etc. </a:t>
            </a:r>
            <a:br>
              <a:rPr lang="en-US" dirty="0" smtClean="0"/>
            </a:br>
            <a:r>
              <a:rPr lang="en-US" dirty="0" smtClean="0"/>
              <a:t>PC with Windows NT operating system.</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Middleware: </a:t>
            </a:r>
            <a:endParaRPr lang="en-US" dirty="0"/>
          </a:p>
        </p:txBody>
      </p:sp>
      <p:sp>
        <p:nvSpPr>
          <p:cNvPr id="3" name="Content Placeholder 2"/>
          <p:cNvSpPr>
            <a:spLocks noGrp="1"/>
          </p:cNvSpPr>
          <p:nvPr>
            <p:ph idx="1"/>
          </p:nvPr>
        </p:nvSpPr>
        <p:spPr/>
        <p:txBody>
          <a:bodyPr>
            <a:normAutofit lnSpcReduction="10000"/>
          </a:bodyPr>
          <a:lstStyle/>
          <a:p>
            <a:pPr lvl="1"/>
            <a:r>
              <a:rPr lang="en-US" dirty="0" smtClean="0"/>
              <a:t>Small portion of software that sits between client and server. </a:t>
            </a:r>
          </a:p>
          <a:p>
            <a:pPr lvl="1"/>
            <a:r>
              <a:rPr lang="en-US" dirty="0" smtClean="0"/>
              <a:t>Establishes a connection from the client to the server and passes commands (e.g., SQL) between them. </a:t>
            </a:r>
          </a:p>
          <a:p>
            <a:pPr lvl="1"/>
            <a:r>
              <a:rPr lang="en-US" dirty="0" smtClean="0"/>
              <a:t>Examples: </a:t>
            </a:r>
            <a:br>
              <a:rPr lang="en-US" dirty="0" smtClean="0"/>
            </a:br>
            <a:r>
              <a:rPr lang="en-US" dirty="0" smtClean="0"/>
              <a:t>For Oracle: SQL*Net (or Net8) running on both client and server. </a:t>
            </a:r>
            <a:br>
              <a:rPr lang="en-US" dirty="0" smtClean="0"/>
            </a:br>
            <a:r>
              <a:rPr lang="en-US" dirty="0" smtClean="0"/>
              <a:t>For Sybase: Sybase Open Client and Open Server. </a:t>
            </a:r>
            <a:br>
              <a:rPr lang="en-US" dirty="0" smtClean="0"/>
            </a:br>
            <a:r>
              <a:rPr lang="en-US" dirty="0" smtClean="0"/>
              <a:t>For IBM DB2: Client Application Enablers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itec.uni-klu.ac.at/~harald/arch_3tier.gif"/>
          <p:cNvPicPr>
            <a:picLocks noGrp="1"/>
          </p:cNvPicPr>
          <p:nvPr>
            <p:ph idx="1"/>
          </p:nvPr>
        </p:nvPicPr>
        <p:blipFill>
          <a:blip r:embed="rId2"/>
          <a:srcRect/>
          <a:stretch>
            <a:fillRect/>
          </a:stretch>
        </p:blipFill>
        <p:spPr bwMode="auto">
          <a:xfrm>
            <a:off x="990600" y="304800"/>
            <a:ext cx="6781799" cy="54864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Business rules may be enforced at:</a:t>
            </a:r>
          </a:p>
          <a:p>
            <a:pPr lvl="1"/>
            <a:r>
              <a:rPr lang="en-US" dirty="0" smtClean="0"/>
              <a:t>The client application - so called "Fat Clients". </a:t>
            </a:r>
          </a:p>
          <a:p>
            <a:pPr lvl="1"/>
            <a:r>
              <a:rPr lang="en-US" dirty="0" smtClean="0"/>
              <a:t>Entirely on the database server - so called "Thin Clients" </a:t>
            </a:r>
          </a:p>
          <a:p>
            <a:pPr lvl="1"/>
            <a:r>
              <a:rPr lang="en-US" dirty="0" smtClean="0"/>
              <a:t>A Mix of both. </a:t>
            </a:r>
          </a:p>
          <a:p>
            <a:r>
              <a:rPr lang="en-US" dirty="0" smtClean="0"/>
              <a:t>We can also call this a "Two Tier" or "Two Level" Client/Server Architecture </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C/S Architecture</a:t>
            </a:r>
            <a:endParaRPr lang="en-US" dirty="0"/>
          </a:p>
        </p:txBody>
      </p:sp>
      <p:sp>
        <p:nvSpPr>
          <p:cNvPr id="3" name="Content Placeholder 2"/>
          <p:cNvSpPr>
            <a:spLocks noGrp="1"/>
          </p:cNvSpPr>
          <p:nvPr>
            <p:ph idx="1"/>
          </p:nvPr>
        </p:nvSpPr>
        <p:spPr/>
        <p:txBody>
          <a:bodyPr/>
          <a:lstStyle/>
          <a:p>
            <a:r>
              <a:rPr lang="en-US" dirty="0" smtClean="0"/>
              <a:t>Advantages of client/server: </a:t>
            </a:r>
          </a:p>
          <a:p>
            <a:pPr lvl="1"/>
            <a:r>
              <a:rPr lang="en-US" dirty="0" smtClean="0"/>
              <a:t>Processing of the entire Database System is spread out over clients and server. </a:t>
            </a:r>
          </a:p>
          <a:p>
            <a:pPr lvl="1"/>
            <a:r>
              <a:rPr lang="en-US" dirty="0" smtClean="0"/>
              <a:t>DBMS can achieve high performance because it is dedicated to processing transactions (not running applications). </a:t>
            </a:r>
          </a:p>
          <a:p>
            <a:pPr lvl="1"/>
            <a:r>
              <a:rPr lang="en-US" dirty="0" smtClean="0"/>
              <a:t>Client Applications can take full advantage of advanced user interfaces such as Graphical User Interfaces. </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C/S Architecture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Disadvantages of client/server: </a:t>
            </a:r>
          </a:p>
          <a:p>
            <a:pPr lvl="1"/>
            <a:r>
              <a:rPr lang="en-US" dirty="0" smtClean="0"/>
              <a:t>Implementation is more complex because one needs to deal with middleware and the network. </a:t>
            </a:r>
          </a:p>
          <a:p>
            <a:pPr lvl="1"/>
            <a:r>
              <a:rPr lang="en-US" dirty="0" smtClean="0"/>
              <a:t>It is possible the network is not well suited for client/server communications and may become saturated. </a:t>
            </a:r>
          </a:p>
          <a:p>
            <a:pPr lvl="1"/>
            <a:r>
              <a:rPr lang="en-US" dirty="0" smtClean="0"/>
              <a:t>Additional burden on DBMS server to handle concurrency control, etc. </a:t>
            </a:r>
          </a:p>
          <a:p>
            <a:pPr lvl="1"/>
            <a:r>
              <a:rPr lang="en-US" dirty="0" smtClean="0"/>
              <a:t>As more business rule logic is programmed into the client side applications, they can become unwieldy. Stored procedures and triggers can help in this case.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Database architecture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 The database architecture is the set of specifications, rules, and processes that dictate how data is stored in a database and how data is accessed by components of a system. It includes data types, relationships, and naming conventions.</a:t>
            </a:r>
          </a:p>
          <a:p>
            <a:pPr>
              <a:buNone/>
            </a:pPr>
            <a:r>
              <a:rPr lang="en-US" dirty="0" smtClean="0"/>
              <a:t> OR</a:t>
            </a:r>
          </a:p>
          <a:p>
            <a:r>
              <a:rPr lang="en-US" dirty="0" smtClean="0"/>
              <a:t>The database architecture describes the organization of all database objects and how they work together. It affects integrity, reliability, scalability, and performance. The database architecture involves anything that defines the nature of the data, the structure of the data, or how the data flows.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It includes:</a:t>
            </a:r>
            <a:endParaRPr lang="en-US" dirty="0"/>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dirty="0" err="1" smtClean="0"/>
              <a:t>Datatypes</a:t>
            </a:r>
            <a:endParaRPr lang="en-US" dirty="0" smtClean="0"/>
          </a:p>
          <a:p>
            <a:r>
              <a:rPr lang="en-US" dirty="0" smtClean="0"/>
              <a:t>Null values</a:t>
            </a:r>
          </a:p>
          <a:p>
            <a:r>
              <a:rPr lang="en-US" dirty="0" smtClean="0"/>
              <a:t>Relationships</a:t>
            </a:r>
          </a:p>
          <a:p>
            <a:r>
              <a:rPr lang="en-US" dirty="0" smtClean="0"/>
              <a:t>Primary key</a:t>
            </a:r>
          </a:p>
          <a:p>
            <a:r>
              <a:rPr lang="en-US" dirty="0" smtClean="0"/>
              <a:t>Foreign key</a:t>
            </a:r>
          </a:p>
          <a:p>
            <a:r>
              <a:rPr lang="en-US" dirty="0" smtClean="0"/>
              <a:t>Indexes</a:t>
            </a:r>
          </a:p>
          <a:p>
            <a:r>
              <a:rPr lang="en-US" dirty="0" smtClean="0"/>
              <a:t>Views</a:t>
            </a:r>
          </a:p>
          <a:p>
            <a:r>
              <a:rPr lang="en-US" dirty="0" smtClean="0"/>
              <a:t>Concurrency (Concept of row level and column level locks)</a:t>
            </a:r>
          </a:p>
          <a:p>
            <a:r>
              <a:rPr lang="en-US" dirty="0" smtClean="0"/>
              <a:t>Triggers, Procedures, User defined functions</a:t>
            </a:r>
          </a:p>
          <a:p>
            <a:r>
              <a:rPr lang="en-US" dirty="0" smtClean="0"/>
              <a:t>Naming conventions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Database Architecture</a:t>
            </a:r>
            <a:br>
              <a:rPr lang="en-US" b="1" dirty="0" smtClean="0"/>
            </a:br>
            <a:r>
              <a:rPr lang="en-US" b="1" dirty="0" smtClean="0"/>
              <a:t>SQL Server 2000</a:t>
            </a:r>
            <a:r>
              <a:rPr lang="en-US" dirty="0" smtClean="0"/>
              <a:t> </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Microsoft® SQL Server™ 2000 data is stored in databases. The data in a database is organized into the logical components visible to users. A database is also physically implemented as two or more files on disk.</a:t>
            </a:r>
          </a:p>
          <a:p>
            <a:r>
              <a:rPr lang="en-US" dirty="0" smtClean="0"/>
              <a:t>When using a database, you work primarily with the logical components such as tables, views, procedures, and users. The physical implementation of files is largely transparent. Typically, only the database administrator needs to work with the physical implementation.</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10000"/>
          </a:bodyPr>
          <a:lstStyle/>
          <a:p>
            <a:r>
              <a:rPr lang="en-US" dirty="0" smtClean="0"/>
              <a:t>Each instance of SQL Server has four system databases (</a:t>
            </a:r>
            <a:r>
              <a:rPr lang="en-US" b="1" dirty="0" smtClean="0"/>
              <a:t>master</a:t>
            </a:r>
            <a:r>
              <a:rPr lang="en-US" dirty="0" smtClean="0"/>
              <a:t>, </a:t>
            </a:r>
            <a:r>
              <a:rPr lang="en-US" b="1" dirty="0" smtClean="0"/>
              <a:t>model</a:t>
            </a:r>
            <a:r>
              <a:rPr lang="en-US" dirty="0" smtClean="0"/>
              <a:t>, </a:t>
            </a:r>
            <a:r>
              <a:rPr lang="en-US" b="1" dirty="0" err="1" smtClean="0"/>
              <a:t>tempdb</a:t>
            </a:r>
            <a:r>
              <a:rPr lang="en-US" dirty="0" smtClean="0"/>
              <a:t>, and </a:t>
            </a:r>
            <a:r>
              <a:rPr lang="en-US" b="1" dirty="0" err="1" smtClean="0"/>
              <a:t>msdb</a:t>
            </a:r>
            <a:r>
              <a:rPr lang="en-US" dirty="0" smtClean="0"/>
              <a:t>) and one or more user databases. Some organizations have only one user database, containing all the data for their organization. </a:t>
            </a:r>
          </a:p>
          <a:p>
            <a:pPr>
              <a:buNone/>
            </a:pPr>
            <a:r>
              <a:rPr lang="en-US" dirty="0" smtClean="0"/>
              <a:t>	</a:t>
            </a:r>
          </a:p>
          <a:p>
            <a:pPr>
              <a:buNone/>
            </a:pPr>
            <a:r>
              <a:rPr lang="en-US" dirty="0" smtClean="0"/>
              <a:t>	Some organizations have different databases for each group in their organization, and sometimes a database used by a single application. </a:t>
            </a:r>
          </a:p>
          <a:p>
            <a:pPr>
              <a:buNone/>
            </a:pPr>
            <a:r>
              <a:rPr lang="en-US" dirty="0" smtClean="0"/>
              <a:t>	</a:t>
            </a:r>
          </a:p>
          <a:p>
            <a:pPr>
              <a:buNone/>
            </a:pPr>
            <a:r>
              <a:rPr lang="en-US" dirty="0" smtClean="0"/>
              <a:t>	For example, an organization could have one database for sales, one for payroll, one for a document management application, and so on. Sometimes an application uses only one database; other applications may access several databases.</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Spatial Database</a:t>
            </a:r>
            <a:endParaRPr lang="en-US" dirty="0"/>
          </a:p>
        </p:txBody>
      </p:sp>
      <p:sp>
        <p:nvSpPr>
          <p:cNvPr id="3" name="Content Placeholder 2"/>
          <p:cNvSpPr>
            <a:spLocks noGrp="1"/>
          </p:cNvSpPr>
          <p:nvPr>
            <p:ph idx="1"/>
          </p:nvPr>
        </p:nvSpPr>
        <p:spPr/>
        <p:txBody>
          <a:bodyPr/>
          <a:lstStyle/>
          <a:p>
            <a:r>
              <a:rPr lang="en-US" dirty="0" smtClean="0"/>
              <a:t>A </a:t>
            </a:r>
            <a:r>
              <a:rPr lang="en-US" b="1" dirty="0" smtClean="0"/>
              <a:t>spatial database</a:t>
            </a:r>
            <a:r>
              <a:rPr lang="en-US" dirty="0" smtClean="0"/>
              <a:t> is a database that is optimized to store and query data that is related to objects in space, including points, lines and polygons. While typical databases can understand various numeric and character types of data, additional functionality needs to be added for databases to process spatial data types. These are typically called </a:t>
            </a:r>
            <a:r>
              <a:rPr lang="en-US" i="1" dirty="0" smtClean="0"/>
              <a:t>geometry</a:t>
            </a:r>
            <a:r>
              <a:rPr lang="en-US" dirty="0" smtClean="0"/>
              <a:t> or </a:t>
            </a:r>
            <a:r>
              <a:rPr lang="en-US" i="1" dirty="0" smtClean="0"/>
              <a:t>feature</a:t>
            </a:r>
            <a:r>
              <a:rPr lang="en-US" dirty="0" smtClean="0"/>
              <a: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i.msdn.microsoft.com/dynimg/IC134139.gif"/>
          <p:cNvPicPr>
            <a:picLocks noGrp="1"/>
          </p:cNvPicPr>
          <p:nvPr>
            <p:ph idx="1"/>
          </p:nvPr>
        </p:nvPicPr>
        <p:blipFill>
          <a:blip r:embed="rId2"/>
          <a:srcRect/>
          <a:stretch>
            <a:fillRect/>
          </a:stretch>
        </p:blipFill>
        <p:spPr bwMode="auto">
          <a:xfrm>
            <a:off x="990600" y="533400"/>
            <a:ext cx="6705599" cy="5334000"/>
          </a:xfrm>
          <a:prstGeom prst="rect">
            <a:avLst/>
          </a:prstGeom>
          <a:noFill/>
          <a:ln w="9525">
            <a:noFill/>
            <a:miter lim="800000"/>
            <a:headEnd/>
            <a:tailEnd/>
          </a:ln>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smtClean="0"/>
              <a:t>An instance of the SQL Server Standard or Enterprise Edition is capable of handling thousands of users working in multiple databases at the same time(Concurrency control).</a:t>
            </a:r>
          </a:p>
          <a:p>
            <a:pPr>
              <a:buNone/>
            </a:pPr>
            <a:endParaRPr lang="en-US" dirty="0" smtClean="0"/>
          </a:p>
          <a:p>
            <a:r>
              <a:rPr lang="en-US" dirty="0" smtClean="0"/>
              <a:t>When connecting to an instance of SQL Server, your connection is associated with a particular database on the server. This database is called the </a:t>
            </a:r>
            <a:r>
              <a:rPr lang="en-US" b="1" dirty="0" smtClean="0"/>
              <a:t>current database</a:t>
            </a:r>
            <a:r>
              <a:rPr lang="en-US" dirty="0" smtClean="0"/>
              <a:t>. </a:t>
            </a:r>
          </a:p>
          <a:p>
            <a:pPr>
              <a:buNone/>
            </a:pPr>
            <a:endParaRPr lang="en-US" dirty="0" smtClean="0"/>
          </a:p>
          <a:p>
            <a:r>
              <a:rPr lang="en-US" dirty="0" smtClean="0"/>
              <a:t>SQL Server 2000 allows you to detach databases from an instance of SQL Server, then reattach them to another instance, or even attach the database back to the same instance.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Architecture</a:t>
            </a:r>
            <a:endParaRPr lang="en-US" dirty="0"/>
          </a:p>
        </p:txBody>
      </p:sp>
      <p:sp>
        <p:nvSpPr>
          <p:cNvPr id="5" name="Content Placeholder 4"/>
          <p:cNvSpPr>
            <a:spLocks noGrp="1"/>
          </p:cNvSpPr>
          <p:nvPr>
            <p:ph idx="1"/>
          </p:nvPr>
        </p:nvSpPr>
        <p:spPr>
          <a:xfrm>
            <a:off x="457200" y="1600200"/>
            <a:ext cx="8229600" cy="5029199"/>
          </a:xfrm>
        </p:spPr>
        <p:txBody>
          <a:bodyPr>
            <a:normAutofit fontScale="85000" lnSpcReduction="10000"/>
          </a:bodyPr>
          <a:lstStyle/>
          <a:p>
            <a:r>
              <a:rPr lang="en-US" b="1" dirty="0" smtClean="0"/>
              <a:t>Architecture Principles: </a:t>
            </a:r>
            <a:r>
              <a:rPr lang="en-US" dirty="0" smtClean="0"/>
              <a:t>Web Architecture principles help to design technologies by providing guidance and articulating the issues around some specific choices. </a:t>
            </a:r>
            <a:endParaRPr lang="en-US" b="1" dirty="0" smtClean="0"/>
          </a:p>
          <a:p>
            <a:r>
              <a:rPr lang="en-US" b="1" dirty="0" smtClean="0"/>
              <a:t>Identifiers :</a:t>
            </a:r>
            <a:r>
              <a:rPr lang="en-US" dirty="0" smtClean="0"/>
              <a:t> We share things by their names. URL, URI, IRI is the way to name things on the Web and manipulate them. Some additional addressing needs in the Web Services stack motivated some additional layers. </a:t>
            </a:r>
          </a:p>
          <a:p>
            <a:r>
              <a:rPr lang="en-US" b="1" dirty="0" smtClean="0"/>
              <a:t>Protocols : </a:t>
            </a:r>
            <a:r>
              <a:rPr lang="en-US" dirty="0" smtClean="0"/>
              <a:t>Protocols are the vehicle for exchanging our ideas. HTTP is the core protocol of the Web. W3C is also working on XML Protocols and SOAP in relation to Web Services. </a:t>
            </a:r>
          </a:p>
          <a:p>
            <a:endParaRPr lang="en-US" dirty="0" smtClean="0"/>
          </a:p>
          <a:p>
            <a:endParaRPr lang="en-US" dirty="0" smtClean="0"/>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10000"/>
          </a:bodyPr>
          <a:lstStyle/>
          <a:p>
            <a:r>
              <a:rPr lang="en-US" b="1" dirty="0" smtClean="0"/>
              <a:t>Meta Formats </a:t>
            </a:r>
            <a:r>
              <a:rPr lang="en-US" dirty="0" smtClean="0"/>
              <a:t>: XML, the Extensible Markup Language, is used to build new formats at low cost (due to widely available tools to manipulate content in those new formats). RDF(“Resource Description Framework”),  and OWL allow people to define vocabularies (“</a:t>
            </a:r>
            <a:r>
              <a:rPr lang="en-US" dirty="0" err="1" smtClean="0"/>
              <a:t>ontologies</a:t>
            </a:r>
            <a:r>
              <a:rPr lang="en-US" dirty="0" smtClean="0"/>
              <a:t>”) of terms as part of the Semantic Web. </a:t>
            </a:r>
          </a:p>
          <a:p>
            <a:r>
              <a:rPr lang="en-US" b="1" dirty="0" smtClean="0"/>
              <a:t>Protocol and Meta Format Considerations </a:t>
            </a:r>
            <a:r>
              <a:rPr lang="en-US" dirty="0" smtClean="0"/>
              <a:t>: Documents on the Web are loosely joined pieces by identifiers. It creates a maze of rich interactions between protocols and formats. </a:t>
            </a:r>
            <a:endParaRPr lang="en-US" b="1" dirty="0" smtClean="0"/>
          </a:p>
          <a:p>
            <a:r>
              <a:rPr lang="en-US" b="1" smtClean="0"/>
              <a:t>Internationalization</a:t>
            </a:r>
            <a:endParaRPr lang="en-US" dirty="0" smtClean="0"/>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3-Tier</a:t>
            </a:r>
            <a:endParaRPr lang="en-US" dirty="0"/>
          </a:p>
        </p:txBody>
      </p:sp>
      <p:sp>
        <p:nvSpPr>
          <p:cNvPr id="3" name="Content Placeholder 2"/>
          <p:cNvSpPr>
            <a:spLocks noGrp="1"/>
          </p:cNvSpPr>
          <p:nvPr>
            <p:ph idx="1"/>
          </p:nvPr>
        </p:nvSpPr>
        <p:spPr/>
        <p:txBody>
          <a:bodyPr/>
          <a:lstStyle/>
          <a:p>
            <a:endParaRPr lang="en-US" dirty="0" smtClean="0"/>
          </a:p>
          <a:p>
            <a:r>
              <a:rPr lang="en-US" dirty="0" smtClean="0"/>
              <a:t>External level (user view, one or more- partially hidden, partially shown to the user).</a:t>
            </a:r>
          </a:p>
          <a:p>
            <a:r>
              <a:rPr lang="en-US" dirty="0" smtClean="0"/>
              <a:t>Logical level (conceptual view – in the form of tables)</a:t>
            </a:r>
          </a:p>
          <a:p>
            <a:r>
              <a:rPr lang="en-US" dirty="0" smtClean="0"/>
              <a:t>Internal level ( actual storage)</a:t>
            </a:r>
          </a:p>
          <a:p>
            <a:pPr>
              <a:buNone/>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N-Tier Architecture</a:t>
            </a:r>
            <a:endParaRPr lang="en-US" dirty="0"/>
          </a:p>
        </p:txBody>
      </p:sp>
      <p:sp>
        <p:nvSpPr>
          <p:cNvPr id="3" name="Content Placeholder 2"/>
          <p:cNvSpPr>
            <a:spLocks noGrp="1"/>
          </p:cNvSpPr>
          <p:nvPr>
            <p:ph idx="1"/>
          </p:nvPr>
        </p:nvSpPr>
        <p:spPr/>
        <p:txBody>
          <a:bodyPr>
            <a:normAutofit fontScale="85000" lnSpcReduction="10000"/>
          </a:bodyPr>
          <a:lstStyle/>
          <a:p>
            <a:pPr>
              <a:buNone/>
            </a:pPr>
            <a:r>
              <a:rPr lang="en-US" dirty="0" smtClean="0"/>
              <a:t>	N-tier application architecture provides a model for developers to create a flexible and reusable application. By breaking up an application into tiers, developers only have to modify or add a specific layer, rather than have to rewrite the entire application over, if they decide to change technologies or scale up.</a:t>
            </a:r>
          </a:p>
          <a:p>
            <a:pPr>
              <a:buNone/>
            </a:pPr>
            <a:r>
              <a:rPr lang="en-US" dirty="0" smtClean="0"/>
              <a:t>	 In the term "N-tier," "N" implies any number -- like 2-tier, or 4-tier; basically, any number of distinct tiers used in your architecture. Application architectures are part of Layer 7 of the OSI model.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N-tier architecture.gif"/>
          <p:cNvPicPr>
            <a:picLocks noGrp="1" noChangeAspect="1"/>
          </p:cNvPicPr>
          <p:nvPr>
            <p:ph idx="1"/>
          </p:nvPr>
        </p:nvPicPr>
        <p:blipFill>
          <a:blip r:embed="rId2"/>
          <a:stretch>
            <a:fillRect/>
          </a:stretch>
        </p:blipFill>
        <p:spPr>
          <a:xfrm>
            <a:off x="609600" y="304800"/>
            <a:ext cx="7783518" cy="5867400"/>
          </a:xfr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www.exforsys.com/images/ntire/nt002.jpg"/>
          <p:cNvPicPr>
            <a:picLocks noGrp="1"/>
          </p:cNvPicPr>
          <p:nvPr>
            <p:ph idx="1"/>
          </p:nvPr>
        </p:nvPicPr>
        <p:blipFill>
          <a:blip r:embed="rId2"/>
          <a:srcRect/>
          <a:stretch>
            <a:fillRect/>
          </a:stretch>
        </p:blipFill>
        <p:spPr bwMode="auto">
          <a:xfrm>
            <a:off x="1143000" y="457200"/>
            <a:ext cx="7010400" cy="5791199"/>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a:bodyPr>
          <a:lstStyle/>
          <a:p>
            <a:r>
              <a:rPr lang="en-US" b="1" dirty="0" smtClean="0"/>
              <a:t>Client Tier</a:t>
            </a:r>
            <a:r>
              <a:rPr lang="en-US" dirty="0" smtClean="0"/>
              <a:t>  :Web Browser</a:t>
            </a:r>
          </a:p>
          <a:p>
            <a:r>
              <a:rPr lang="en-US" b="1" dirty="0" smtClean="0"/>
              <a:t>Presentation Tier : </a:t>
            </a:r>
            <a:r>
              <a:rPr lang="en-US" dirty="0" smtClean="0"/>
              <a:t>Render the HTML - </a:t>
            </a:r>
            <a:r>
              <a:rPr lang="en-US" dirty="0" err="1" smtClean="0"/>
              <a:t>Coldfusion</a:t>
            </a:r>
            <a:r>
              <a:rPr lang="en-US" dirty="0" smtClean="0"/>
              <a:t>/Flash/Ruby/</a:t>
            </a:r>
            <a:r>
              <a:rPr lang="en-US" dirty="0" err="1" smtClean="0"/>
              <a:t>PHP,etc</a:t>
            </a:r>
            <a:r>
              <a:rPr lang="en-US" dirty="0" smtClean="0"/>
              <a:t>.</a:t>
            </a:r>
          </a:p>
          <a:p>
            <a:r>
              <a:rPr lang="en-US" b="1" dirty="0" smtClean="0"/>
              <a:t>Business Logic Tier :</a:t>
            </a:r>
            <a:r>
              <a:rPr lang="en-US" dirty="0" smtClean="0"/>
              <a:t>Run the processes and calculations as needed - </a:t>
            </a:r>
            <a:r>
              <a:rPr lang="en-US" dirty="0" err="1" smtClean="0"/>
              <a:t>Coldfusion</a:t>
            </a:r>
            <a:r>
              <a:rPr lang="en-US" dirty="0" smtClean="0"/>
              <a:t>/Flash/Ruby/</a:t>
            </a:r>
            <a:r>
              <a:rPr lang="en-US" dirty="0" err="1" smtClean="0"/>
              <a:t>PHP,etc</a:t>
            </a:r>
            <a:r>
              <a:rPr lang="en-US" dirty="0" smtClean="0"/>
              <a:t>.</a:t>
            </a:r>
          </a:p>
          <a:p>
            <a:r>
              <a:rPr lang="en-US" b="1" dirty="0" smtClean="0"/>
              <a:t>Data Integration Tier :</a:t>
            </a:r>
            <a:r>
              <a:rPr lang="en-US" dirty="0" smtClean="0"/>
              <a:t>(Queries from my Development Language, Stored Procedures, etc.)</a:t>
            </a:r>
          </a:p>
          <a:p>
            <a:r>
              <a:rPr lang="en-US" b="1" dirty="0" smtClean="0"/>
              <a:t>Data Tier : </a:t>
            </a:r>
            <a:r>
              <a:rPr lang="en-US" dirty="0" smtClean="0"/>
              <a:t>(Database - </a:t>
            </a:r>
            <a:r>
              <a:rPr lang="en-US" dirty="0" err="1" smtClean="0"/>
              <a:t>MySQL</a:t>
            </a:r>
            <a:r>
              <a:rPr lang="en-US" dirty="0" smtClean="0"/>
              <a:t>, etc)</a:t>
            </a:r>
          </a:p>
          <a:p>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 logic layer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presentation layer is also sometimes referred to as the client layer. It consists of components that serve to present data to the end user. This data might include Windows or online buttons and forms, boxes for editing or texts, grids, labels, and more. In short, the presentation layer is a key component of any N-Tier system; without it, as the name infers, nothing will be presented to the end user, no matter how well the system functions otherwise.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Querying the spatial database</a:t>
            </a:r>
            <a:endParaRPr lang="en-US" dirty="0"/>
          </a:p>
        </p:txBody>
      </p:sp>
      <p:sp>
        <p:nvSpPr>
          <p:cNvPr id="3" name="Content Placeholder 2"/>
          <p:cNvSpPr>
            <a:spLocks noGrp="1"/>
          </p:cNvSpPr>
          <p:nvPr>
            <p:ph idx="1"/>
          </p:nvPr>
        </p:nvSpPr>
        <p:spPr>
          <a:xfrm>
            <a:off x="457200" y="1066800"/>
            <a:ext cx="8229600" cy="5059363"/>
          </a:xfrm>
        </p:spPr>
        <p:txBody>
          <a:bodyPr>
            <a:normAutofit fontScale="70000" lnSpcReduction="20000"/>
          </a:bodyPr>
          <a:lstStyle/>
          <a:p>
            <a:pPr>
              <a:buNone/>
            </a:pPr>
            <a:r>
              <a:rPr lang="en-US" dirty="0" smtClean="0"/>
              <a:t>	The following query types and many more are supported by the Open Geospatial Consortium:</a:t>
            </a:r>
          </a:p>
          <a:p>
            <a:r>
              <a:rPr lang="en-US" b="1" dirty="0" smtClean="0"/>
              <a:t>Spatial Measurements</a:t>
            </a:r>
            <a:r>
              <a:rPr lang="en-US" dirty="0" smtClean="0"/>
              <a:t>: Finds the distance between points, polygon area, etc. </a:t>
            </a:r>
          </a:p>
          <a:p>
            <a:r>
              <a:rPr lang="en-US" b="1" dirty="0" smtClean="0"/>
              <a:t>Spatial Functions</a:t>
            </a:r>
            <a:r>
              <a:rPr lang="en-US" dirty="0" smtClean="0"/>
              <a:t>: Modify existing features to create new ones, for example by providing a buffer around them, intersecting features, etc. </a:t>
            </a:r>
          </a:p>
          <a:p>
            <a:r>
              <a:rPr lang="en-US" b="1" dirty="0" smtClean="0"/>
              <a:t>Spatial Predicates</a:t>
            </a:r>
            <a:r>
              <a:rPr lang="en-US" dirty="0" smtClean="0"/>
              <a:t>: Allows true/false queries such as 'is there a residence located within a mile of the area we are planning to build the landfill?’</a:t>
            </a:r>
          </a:p>
          <a:p>
            <a:r>
              <a:rPr lang="en-US" b="1" dirty="0" smtClean="0"/>
              <a:t>Constructor Functions</a:t>
            </a:r>
            <a:r>
              <a:rPr lang="en-US" dirty="0" smtClean="0"/>
              <a:t>: Creates new features with an SQL query specifying the vertices (points of nodes) which can make up lines. If the first and last vertex of a line are identical the feature can also be of the type polygon (a closed line). </a:t>
            </a:r>
          </a:p>
          <a:p>
            <a:r>
              <a:rPr lang="en-US" b="1" dirty="0" smtClean="0"/>
              <a:t>Observer Functions</a:t>
            </a:r>
            <a:r>
              <a:rPr lang="en-US" dirty="0" smtClean="0"/>
              <a:t>: Queries which return specific information about a feature such as the location of the center of a circle </a:t>
            </a:r>
          </a:p>
          <a:p>
            <a:pPr>
              <a:buNone/>
            </a:pPr>
            <a:r>
              <a:rPr lang="en-US" dirty="0" smtClean="0"/>
              <a:t> Note: Not all spatial databases support these query types.</a:t>
            </a:r>
          </a:p>
          <a:p>
            <a:endParaRPr lang="en-U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What is SOAP?</a:t>
            </a:r>
            <a:br>
              <a:rPr lang="en-US" b="1"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85000" lnSpcReduction="20000"/>
          </a:bodyPr>
          <a:lstStyle/>
          <a:p>
            <a:r>
              <a:rPr lang="en-US" dirty="0" smtClean="0"/>
              <a:t>SOAP stands for Simple Object Access Protocol </a:t>
            </a:r>
          </a:p>
          <a:p>
            <a:r>
              <a:rPr lang="en-US" dirty="0" smtClean="0"/>
              <a:t>SOAP is a communication protocol </a:t>
            </a:r>
          </a:p>
          <a:p>
            <a:r>
              <a:rPr lang="en-US" dirty="0" smtClean="0"/>
              <a:t>SOAP is for communication between applications </a:t>
            </a:r>
          </a:p>
          <a:p>
            <a:r>
              <a:rPr lang="en-US" dirty="0" smtClean="0"/>
              <a:t>SOAP is a format for sending messages </a:t>
            </a:r>
          </a:p>
          <a:p>
            <a:r>
              <a:rPr lang="en-US" dirty="0" smtClean="0"/>
              <a:t>SOAP communicates via Internet </a:t>
            </a:r>
          </a:p>
          <a:p>
            <a:r>
              <a:rPr lang="en-US" dirty="0" smtClean="0"/>
              <a:t>SOAP is platform independent </a:t>
            </a:r>
          </a:p>
          <a:p>
            <a:r>
              <a:rPr lang="en-US" dirty="0" smtClean="0"/>
              <a:t>SOAP is language independent </a:t>
            </a:r>
          </a:p>
          <a:p>
            <a:r>
              <a:rPr lang="en-US" dirty="0" smtClean="0"/>
              <a:t>SOAP is based on XML </a:t>
            </a:r>
          </a:p>
          <a:p>
            <a:r>
              <a:rPr lang="en-US" dirty="0" smtClean="0"/>
              <a:t>SOAP is simple and extensible </a:t>
            </a:r>
          </a:p>
          <a:p>
            <a:r>
              <a:rPr lang="en-US" dirty="0" smtClean="0"/>
              <a:t>SOAP allows you to get around firewalls </a:t>
            </a:r>
          </a:p>
          <a:p>
            <a:r>
              <a:rPr lang="en-US" dirty="0" smtClean="0"/>
              <a:t>SOAP is a W3C recommendation </a:t>
            </a:r>
          </a:p>
          <a:p>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Why SOAP?</a:t>
            </a:r>
            <a:br>
              <a:rPr lang="en-US" b="1" dirty="0" smtClean="0"/>
            </a:b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It is important for application development to allow Internet communication between programs.</a:t>
            </a:r>
          </a:p>
          <a:p>
            <a:r>
              <a:rPr lang="en-US" dirty="0" smtClean="0"/>
              <a:t>Today's applications communicate using Remote Procedure Calls (RPC) between objects like DCOM and CORBA, but HTTP was not designed for this. RPC represents a compatibility and security problem; firewalls and proxy servers will normally block this kind of traffic.</a:t>
            </a:r>
          </a:p>
          <a:p>
            <a:r>
              <a:rPr lang="en-US" dirty="0" smtClean="0"/>
              <a:t>A better way to communicate between applications is over HTTP, because HTTP is supported by all Internet browsers and servers. SOAP was created to accomplish this.</a:t>
            </a:r>
          </a:p>
          <a:p>
            <a:r>
              <a:rPr lang="en-US" b="1" i="1" dirty="0" smtClean="0"/>
              <a:t>SOAP provides a way to communicate between applications running on different operating systems, with different technologies and programming languages.</a:t>
            </a:r>
          </a:p>
          <a:p>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Business Logic - SOAP</a:t>
            </a:r>
            <a:endParaRPr lang="en-US" dirty="0"/>
          </a:p>
        </p:txBody>
      </p:sp>
      <p:sp>
        <p:nvSpPr>
          <p:cNvPr id="3" name="Content Placeholder 2"/>
          <p:cNvSpPr>
            <a:spLocks noGrp="1"/>
          </p:cNvSpPr>
          <p:nvPr>
            <p:ph idx="1"/>
          </p:nvPr>
        </p:nvSpPr>
        <p:spPr>
          <a:xfrm>
            <a:off x="457200" y="914400"/>
            <a:ext cx="8229600" cy="5562600"/>
          </a:xfrm>
        </p:spPr>
        <p:txBody>
          <a:bodyPr>
            <a:normAutofit fontScale="77500" lnSpcReduction="20000"/>
          </a:bodyPr>
          <a:lstStyle/>
          <a:p>
            <a:r>
              <a:rPr lang="en-US" dirty="0" smtClean="0"/>
              <a:t>SOAP is an XML-based messaging protocol. It defines a set of rules for structuring messages that can be used for simple one-way messaging but is particularly useful for performing RPC-style (Remote Procedure Call) request-response dialogues. </a:t>
            </a:r>
          </a:p>
          <a:p>
            <a:endParaRPr lang="en-US" dirty="0" smtClean="0"/>
          </a:p>
          <a:p>
            <a:r>
              <a:rPr lang="en-US" dirty="0" smtClean="0"/>
              <a:t>It is not tied to any particular transport protocol though HTTP is popular. Nor is it tied to any particular operating system or programming language so theoretically the clients and servers in these dialogues can be running on any platform and written in any language as long as they can formulate and understand SOAP messages.</a:t>
            </a:r>
          </a:p>
          <a:p>
            <a:endParaRPr lang="en-US" dirty="0" smtClean="0"/>
          </a:p>
          <a:p>
            <a:r>
              <a:rPr lang="en-US" dirty="0" smtClean="0"/>
              <a:t>As such it is an important building block for developing distributed applications that exploit functionality published as services over an intranet or the internet. </a:t>
            </a:r>
          </a:p>
          <a:p>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1"/>
            <a:ext cx="8229600" cy="5943599"/>
          </a:xfrm>
        </p:spPr>
        <p:txBody>
          <a:bodyPr>
            <a:normAutofit fontScale="77500" lnSpcReduction="20000"/>
          </a:bodyPr>
          <a:lstStyle/>
          <a:p>
            <a:r>
              <a:rPr lang="en-US" dirty="0" smtClean="0"/>
              <a:t>The SOAP developer's approach to a problem is to encapsulate the database request logic for the service in a method (or function) in C or VB or Java etc, then set up a process that listens for requests to the service; such requests being in SOAP format and containing the service name and any required parameters. </a:t>
            </a:r>
          </a:p>
          <a:p>
            <a:pPr>
              <a:buNone/>
            </a:pPr>
            <a:endParaRPr lang="en-US" dirty="0" smtClean="0"/>
          </a:p>
          <a:p>
            <a:r>
              <a:rPr lang="en-US" dirty="0" smtClean="0"/>
              <a:t>The transport layer might be HTTP though it could just as easily be SMTP or something else. Now, the listener process, which for simplicity is typically written in the same language as the service method, decodes the incoming SOAP request and transforms it into an invocation of the method. </a:t>
            </a:r>
          </a:p>
          <a:p>
            <a:endParaRPr lang="en-US" dirty="0" smtClean="0"/>
          </a:p>
          <a:p>
            <a:r>
              <a:rPr lang="en-US" dirty="0" smtClean="0"/>
              <a:t>It then takes the result of the method call, encodes it into a SOAP message (response) and sends it back to the requester. Conceptually, this arrangement looks like the following:</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sics-1 diagram-1"/>
          <p:cNvPicPr>
            <a:picLocks noGrp="1"/>
          </p:cNvPicPr>
          <p:nvPr>
            <p:ph idx="1"/>
          </p:nvPr>
        </p:nvPicPr>
        <p:blipFill>
          <a:blip r:embed="rId2"/>
          <a:srcRect/>
          <a:stretch>
            <a:fillRect/>
          </a:stretch>
        </p:blipFill>
        <p:spPr bwMode="auto">
          <a:xfrm>
            <a:off x="228600" y="1676400"/>
            <a:ext cx="8763000" cy="2963069"/>
          </a:xfrm>
          <a:prstGeom prst="rect">
            <a:avLst/>
          </a:prstGeom>
          <a:noFill/>
          <a:ln w="9525">
            <a:noFill/>
            <a:miter lim="800000"/>
            <a:headEnd/>
            <a:tailEnd/>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Advantages of SOAP</a:t>
            </a:r>
            <a:endParaRPr lang="en-US" dirty="0"/>
          </a:p>
        </p:txBody>
      </p:sp>
      <p:sp>
        <p:nvSpPr>
          <p:cNvPr id="3" name="Content Placeholder 2"/>
          <p:cNvSpPr>
            <a:spLocks noGrp="1"/>
          </p:cNvSpPr>
          <p:nvPr>
            <p:ph idx="1"/>
          </p:nvPr>
        </p:nvSpPr>
        <p:spPr>
          <a:xfrm>
            <a:off x="457200" y="1219200"/>
            <a:ext cx="8229600" cy="4906963"/>
          </a:xfrm>
        </p:spPr>
        <p:txBody>
          <a:bodyPr>
            <a:normAutofit/>
          </a:bodyPr>
          <a:lstStyle/>
          <a:p>
            <a:r>
              <a:rPr lang="en-US" sz="2800" b="1" dirty="0" smtClean="0"/>
              <a:t>You may have an n-tier architecture where some of your business logic is coded outside the database and the services you intend to write need access to that business logic</a:t>
            </a:r>
            <a:r>
              <a:rPr lang="en-US" sz="2800" dirty="0" smtClean="0"/>
              <a:t>.</a:t>
            </a:r>
          </a:p>
          <a:p>
            <a:pPr>
              <a:buNone/>
            </a:pPr>
            <a:endParaRPr lang="en-US" sz="2800" dirty="0" smtClean="0"/>
          </a:p>
          <a:p>
            <a:r>
              <a:rPr lang="en-US" sz="2800" b="1" dirty="0" smtClean="0"/>
              <a:t>There is one significant advantage of SOAP being XML-based: the fact that it is human readable and writable. This means you can easily read and manipulate the messages that are going over the wire. This is extremely useful when debugging.</a:t>
            </a:r>
            <a:r>
              <a:rPr lang="en-US" sz="2800" dirty="0" smtClean="0"/>
              <a:t> </a:t>
            </a:r>
            <a:endParaRPr lang="en-US" sz="28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Mobile Database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a:t>
            </a:r>
            <a:r>
              <a:rPr lang="en-US" b="1" dirty="0" smtClean="0"/>
              <a:t>mobile database</a:t>
            </a:r>
            <a:r>
              <a:rPr lang="en-US" dirty="0" smtClean="0"/>
              <a:t> is a database that can be connected to by a mobile computing device over a mobile network. The client and server have wireless connections.</a:t>
            </a:r>
          </a:p>
          <a:p>
            <a:pPr>
              <a:buNone/>
            </a:pPr>
            <a:endParaRPr lang="en-US" dirty="0" smtClean="0"/>
          </a:p>
          <a:p>
            <a:pPr>
              <a:buNone/>
            </a:pPr>
            <a:r>
              <a:rPr lang="en-US" dirty="0" smtClean="0"/>
              <a:t>For any mobile architecture, things to be considered are:</a:t>
            </a:r>
          </a:p>
          <a:p>
            <a:pPr lvl="0"/>
            <a:r>
              <a:rPr lang="en-US" dirty="0" smtClean="0"/>
              <a:t>Users are not attached to a fixed geographical location </a:t>
            </a:r>
          </a:p>
          <a:p>
            <a:pPr lvl="0"/>
            <a:r>
              <a:rPr lang="en-US" dirty="0" smtClean="0"/>
              <a:t>Mobile computing devices: low-power, low-cost, portable </a:t>
            </a:r>
          </a:p>
          <a:p>
            <a:pPr lvl="0"/>
            <a:r>
              <a:rPr lang="en-US" dirty="0" smtClean="0"/>
              <a:t>Wireless networks </a:t>
            </a:r>
          </a:p>
          <a:p>
            <a:pPr lvl="0"/>
            <a:r>
              <a:rPr lang="en-US" dirty="0" smtClean="0"/>
              <a:t>Mobile computing constraints </a:t>
            </a:r>
          </a:p>
          <a:p>
            <a:endParaRPr lang="en-US" dirty="0" smtClean="0"/>
          </a:p>
          <a:p>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MDS Architechture.JPG">
            <a:hlinkClick r:id="rId2"/>
          </p:cNvPr>
          <p:cNvPicPr>
            <a:picLocks noGrp="1"/>
          </p:cNvPicPr>
          <p:nvPr>
            <p:ph idx="1"/>
          </p:nvPr>
        </p:nvPicPr>
        <p:blipFill>
          <a:blip r:embed="rId3"/>
          <a:srcRect/>
          <a:stretch>
            <a:fillRect/>
          </a:stretch>
        </p:blipFill>
        <p:spPr bwMode="auto">
          <a:xfrm>
            <a:off x="685800" y="228600"/>
            <a:ext cx="8001000" cy="6324600"/>
          </a:xfrm>
          <a:prstGeom prst="rect">
            <a:avLst/>
          </a:prstGeom>
          <a:noFill/>
          <a:ln w="9525">
            <a:noFill/>
            <a:miter lim="800000"/>
            <a:headEnd/>
            <a:tailEnd/>
          </a:ln>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
            </a:r>
            <a:br>
              <a:rPr lang="en-US" b="1" dirty="0" smtClean="0"/>
            </a:br>
            <a:r>
              <a:rPr lang="en-US" b="1" dirty="0" smtClean="0"/>
              <a:t>Need for mobile databases</a:t>
            </a:r>
            <a:r>
              <a:rPr lang="en-US" dirty="0" smtClean="0"/>
              <a:t/>
            </a:r>
            <a:br>
              <a:rPr lang="en-US" dirty="0" smtClean="0"/>
            </a:br>
            <a:endParaRPr lang="en-US" dirty="0"/>
          </a:p>
        </p:txBody>
      </p:sp>
      <p:sp>
        <p:nvSpPr>
          <p:cNvPr id="3" name="Content Placeholder 2"/>
          <p:cNvSpPr>
            <a:spLocks noGrp="1"/>
          </p:cNvSpPr>
          <p:nvPr>
            <p:ph idx="1"/>
          </p:nvPr>
        </p:nvSpPr>
        <p:spPr>
          <a:xfrm>
            <a:off x="457200" y="838200"/>
            <a:ext cx="8229600" cy="5714999"/>
          </a:xfrm>
        </p:spPr>
        <p:txBody>
          <a:bodyPr>
            <a:normAutofit fontScale="85000" lnSpcReduction="20000"/>
          </a:bodyPr>
          <a:lstStyle/>
          <a:p>
            <a:pPr lvl="0"/>
            <a:r>
              <a:rPr lang="en-US" dirty="0" smtClean="0"/>
              <a:t>Mobile users must be </a:t>
            </a:r>
            <a:r>
              <a:rPr lang="en-US" b="1" dirty="0" smtClean="0"/>
              <a:t>able to work without a wireless connection</a:t>
            </a:r>
            <a:r>
              <a:rPr lang="en-US" dirty="0" smtClean="0"/>
              <a:t> due to poor or even non-existent connections. </a:t>
            </a:r>
          </a:p>
          <a:p>
            <a:pPr lvl="0"/>
            <a:r>
              <a:rPr lang="en-US" dirty="0" smtClean="0"/>
              <a:t>Applications must provide significant interactivity. </a:t>
            </a:r>
          </a:p>
          <a:p>
            <a:pPr lvl="0"/>
            <a:r>
              <a:rPr lang="en-US" dirty="0" smtClean="0"/>
              <a:t>Applications must be able to access local device/vehicle hardware, such as printers, bar code scanners, or GPS units (for mapping or Automatic Vehicle Location systems). </a:t>
            </a:r>
          </a:p>
          <a:p>
            <a:pPr lvl="0"/>
            <a:r>
              <a:rPr lang="en-US" dirty="0" smtClean="0"/>
              <a:t>Bandwidth must be conserved (a common requirement on wireless networks that charge per megabyte or data transferred). </a:t>
            </a:r>
          </a:p>
          <a:p>
            <a:pPr lvl="0"/>
            <a:r>
              <a:rPr lang="en-US" dirty="0" smtClean="0"/>
              <a:t>Users don't require access to truly live data, only recently modified data. </a:t>
            </a:r>
          </a:p>
          <a:p>
            <a:pPr lvl="0"/>
            <a:r>
              <a:rPr lang="en-US" dirty="0" smtClean="0"/>
              <a:t>Limited life of power supply(battery) </a:t>
            </a:r>
          </a:p>
          <a:p>
            <a:pPr lvl="0"/>
            <a:r>
              <a:rPr lang="en-US" dirty="0" smtClean="0"/>
              <a:t>The changing topology of network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What are multimedia databases?</a:t>
            </a:r>
          </a:p>
          <a:p>
            <a:r>
              <a:rPr lang="en-US" dirty="0" smtClean="0"/>
              <a:t>What is MANET?</a:t>
            </a:r>
          </a:p>
          <a:p>
            <a:r>
              <a:rPr lang="en-US" dirty="0" smtClean="0"/>
              <a:t>Business logic Vs presentation logic</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
            </a:r>
            <a:br>
              <a:rPr lang="en-US" dirty="0" smtClean="0"/>
            </a:br>
            <a:r>
              <a:rPr lang="en-US" sz="4000" dirty="0" smtClean="0"/>
              <a:t>Web-based Database Management System</a:t>
            </a:r>
            <a:r>
              <a:rPr lang="en-US" dirty="0" smtClean="0"/>
              <a:t/>
            </a:r>
            <a:br>
              <a:rPr lang="en-US" dirty="0" smtClean="0"/>
            </a:br>
            <a:endParaRPr lang="en-US" dirty="0"/>
          </a:p>
        </p:txBody>
      </p:sp>
      <p:sp>
        <p:nvSpPr>
          <p:cNvPr id="3" name="Content Placeholder 2"/>
          <p:cNvSpPr>
            <a:spLocks noGrp="1"/>
          </p:cNvSpPr>
          <p:nvPr>
            <p:ph idx="1"/>
          </p:nvPr>
        </p:nvSpPr>
        <p:spPr>
          <a:xfrm>
            <a:off x="457200" y="1295400"/>
            <a:ext cx="8229600" cy="4830763"/>
          </a:xfrm>
        </p:spPr>
        <p:txBody>
          <a:bodyPr>
            <a:normAutofit fontScale="92500" lnSpcReduction="10000"/>
          </a:bodyPr>
          <a:lstStyle/>
          <a:p>
            <a:r>
              <a:rPr lang="en-US" dirty="0" smtClean="0"/>
              <a:t>Web-DBMS (or Web-based Database Management System) is a general term for applications which provide a web-based interface to one or more databases.</a:t>
            </a:r>
          </a:p>
          <a:p>
            <a:r>
              <a:rPr lang="en-US" dirty="0" smtClean="0"/>
              <a:t>Web-DBMS allows the user to administrate his/her database from home, office, at campus, or on the road.</a:t>
            </a:r>
          </a:p>
          <a:p>
            <a:r>
              <a:rPr lang="en-US" dirty="0" smtClean="0"/>
              <a:t>The main </a:t>
            </a:r>
            <a:r>
              <a:rPr lang="en-US" b="1" dirty="0" smtClean="0"/>
              <a:t>advantages </a:t>
            </a:r>
            <a:r>
              <a:rPr lang="en-US" dirty="0" smtClean="0"/>
              <a:t>of Web-DBMS are: accessibility, platform independence, easy-to-use, standardized graphical user interface, and transparent network access.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people.dsv.su.se/~rimka/wdbms/1login.jpg"/>
          <p:cNvPicPr>
            <a:picLocks noGrp="1"/>
          </p:cNvPicPr>
          <p:nvPr>
            <p:ph idx="1"/>
          </p:nvPr>
        </p:nvPicPr>
        <p:blipFill>
          <a:blip r:embed="rId2"/>
          <a:srcRect/>
          <a:stretch>
            <a:fillRect/>
          </a:stretch>
        </p:blipFill>
        <p:spPr bwMode="auto">
          <a:xfrm>
            <a:off x="1295400" y="609600"/>
            <a:ext cx="6400800" cy="4876800"/>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people.dsv.su.se/~rimka/wdbms/2main.jpg"/>
          <p:cNvPicPr>
            <a:picLocks noGrp="1"/>
          </p:cNvPicPr>
          <p:nvPr>
            <p:ph idx="1"/>
          </p:nvPr>
        </p:nvPicPr>
        <p:blipFill>
          <a:blip r:embed="rId2"/>
          <a:srcRect/>
          <a:stretch>
            <a:fillRect/>
          </a:stretch>
        </p:blipFill>
        <p:spPr bwMode="auto">
          <a:xfrm>
            <a:off x="838200" y="533400"/>
            <a:ext cx="7239000" cy="57150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people.dsv.su.se/~rimka/wdbms/4design.jpg"/>
          <p:cNvPicPr>
            <a:picLocks noGrp="1"/>
          </p:cNvPicPr>
          <p:nvPr>
            <p:ph idx="1"/>
          </p:nvPr>
        </p:nvPicPr>
        <p:blipFill>
          <a:blip r:embed="rId2"/>
          <a:srcRect/>
          <a:stretch>
            <a:fillRect/>
          </a:stretch>
        </p:blipFill>
        <p:spPr bwMode="auto">
          <a:xfrm>
            <a:off x="457200" y="533400"/>
            <a:ext cx="8153400" cy="60198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Overview of client server architecture</a:t>
            </a:r>
            <a:endParaRPr lang="en-US" dirty="0"/>
          </a:p>
        </p:txBody>
      </p:sp>
      <p:sp>
        <p:nvSpPr>
          <p:cNvPr id="3" name="Content Placeholder 2"/>
          <p:cNvSpPr>
            <a:spLocks noGrp="1"/>
          </p:cNvSpPr>
          <p:nvPr>
            <p:ph idx="1"/>
          </p:nvPr>
        </p:nvSpPr>
        <p:spPr/>
        <p:txBody>
          <a:bodyPr/>
          <a:lstStyle/>
          <a:p>
            <a:pPr>
              <a:buNone/>
            </a:pPr>
            <a:r>
              <a:rPr lang="en-US" b="1" dirty="0" smtClean="0"/>
              <a:t>Client/Server</a:t>
            </a:r>
            <a:r>
              <a:rPr lang="en-US" dirty="0" smtClean="0"/>
              <a:t> </a:t>
            </a:r>
          </a:p>
          <a:p>
            <a:r>
              <a:rPr lang="en-US" dirty="0" smtClean="0"/>
              <a:t>In a client/server system, the server is a relatively large computer in a central location that manages a resource used by many people. When individuals need to use the resource, they connect over the network from their computers, or clients, to the server</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Client machines: </a:t>
            </a:r>
          </a:p>
          <a:p>
            <a:pPr lvl="1"/>
            <a:r>
              <a:rPr lang="en-US" dirty="0" smtClean="0"/>
              <a:t>Run own copy of an operating system. </a:t>
            </a:r>
          </a:p>
          <a:p>
            <a:pPr lvl="1"/>
            <a:r>
              <a:rPr lang="en-US" dirty="0" smtClean="0"/>
              <a:t>Run one or more applications using the client machine's CPU, memory. </a:t>
            </a:r>
          </a:p>
          <a:p>
            <a:pPr lvl="1"/>
            <a:r>
              <a:rPr lang="en-US" dirty="0" smtClean="0"/>
              <a:t>Application communicates with DBMS server running on server machine through a </a:t>
            </a:r>
            <a:r>
              <a:rPr lang="en-US" i="1" dirty="0" smtClean="0"/>
              <a:t>Database Driver</a:t>
            </a:r>
            <a:r>
              <a:rPr lang="en-US" dirty="0" smtClean="0"/>
              <a:t> </a:t>
            </a:r>
          </a:p>
          <a:p>
            <a:pPr lvl="1"/>
            <a:r>
              <a:rPr lang="en-US" dirty="0" smtClean="0"/>
              <a:t>Database driver (middleware) makes a connection to the DBMS server over a network. </a:t>
            </a:r>
          </a:p>
          <a:p>
            <a:pPr lvl="1"/>
            <a:r>
              <a:rPr lang="en-US" dirty="0" smtClean="0"/>
              <a:t>Examples of clients: PCs with MS Windows operating system. Forms and reports developed e.g. Oracle Developer/2000,  etc.</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130</TotalTime>
  <Words>1951</Words>
  <Application>Microsoft Office PowerPoint</Application>
  <PresentationFormat>On-screen Show (4:3)</PresentationFormat>
  <Paragraphs>155</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Chapter-2 Advance Database Management System – Concepts &amp; Architecture </vt:lpstr>
      <vt:lpstr>Spatial Database</vt:lpstr>
      <vt:lpstr>Querying the spatial database</vt:lpstr>
      <vt:lpstr> Web-based Database Management System </vt:lpstr>
      <vt:lpstr>PowerPoint Presentation</vt:lpstr>
      <vt:lpstr>PowerPoint Presentation</vt:lpstr>
      <vt:lpstr>PowerPoint Presentation</vt:lpstr>
      <vt:lpstr>Overview of client server architecture</vt:lpstr>
      <vt:lpstr>Client</vt:lpstr>
      <vt:lpstr>Server</vt:lpstr>
      <vt:lpstr>Middleware: </vt:lpstr>
      <vt:lpstr>PowerPoint Presentation</vt:lpstr>
      <vt:lpstr>PowerPoint Presentation</vt:lpstr>
      <vt:lpstr>Advantages of C/S Architecture</vt:lpstr>
      <vt:lpstr>Disadvantages of C/S Architecture</vt:lpstr>
      <vt:lpstr>Database architecture</vt:lpstr>
      <vt:lpstr>It includes:</vt:lpstr>
      <vt:lpstr> Database Architecture SQL Server 2000  </vt:lpstr>
      <vt:lpstr>PowerPoint Presentation</vt:lpstr>
      <vt:lpstr>PowerPoint Presentation</vt:lpstr>
      <vt:lpstr>PowerPoint Presentation</vt:lpstr>
      <vt:lpstr>Web Architecture</vt:lpstr>
      <vt:lpstr>PowerPoint Presentation</vt:lpstr>
      <vt:lpstr>3-Tier</vt:lpstr>
      <vt:lpstr>N-Tier Architecture</vt:lpstr>
      <vt:lpstr>PowerPoint Presentation</vt:lpstr>
      <vt:lpstr>PowerPoint Presentation</vt:lpstr>
      <vt:lpstr>PowerPoint Presentation</vt:lpstr>
      <vt:lpstr>Presentation logic layer</vt:lpstr>
      <vt:lpstr>What is SOAP? </vt:lpstr>
      <vt:lpstr>Why SOAP? </vt:lpstr>
      <vt:lpstr>Business Logic - SOAP</vt:lpstr>
      <vt:lpstr>PowerPoint Presentation</vt:lpstr>
      <vt:lpstr>PowerPoint Presentation</vt:lpstr>
      <vt:lpstr>Advantages of SOAP</vt:lpstr>
      <vt:lpstr>Mobile Database</vt:lpstr>
      <vt:lpstr>PowerPoint Presentation</vt:lpstr>
      <vt:lpstr> Need for mobile databases </vt:lpstr>
      <vt:lpstr>Assignment</vt:lpstr>
    </vt:vector>
  </TitlesOfParts>
  <Company>Workgroup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mgtsci-Sucheta</dc:creator>
  <cp:lastModifiedBy>HP-4</cp:lastModifiedBy>
  <cp:revision>71</cp:revision>
  <dcterms:created xsi:type="dcterms:W3CDTF">2011-07-11T09:00:31Z</dcterms:created>
  <dcterms:modified xsi:type="dcterms:W3CDTF">2018-09-04T21:16:06Z</dcterms:modified>
</cp:coreProperties>
</file>