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01" r:id="rId24"/>
    <p:sldId id="302" r:id="rId25"/>
    <p:sldId id="278" r:id="rId26"/>
    <p:sldId id="292" r:id="rId27"/>
    <p:sldId id="293" r:id="rId28"/>
    <p:sldId id="294" r:id="rId29"/>
    <p:sldId id="295" r:id="rId30"/>
    <p:sldId id="303" r:id="rId31"/>
    <p:sldId id="304" r:id="rId32"/>
    <p:sldId id="305" r:id="rId33"/>
    <p:sldId id="306" r:id="rId34"/>
    <p:sldId id="307" r:id="rId35"/>
    <p:sldId id="296" r:id="rId36"/>
    <p:sldId id="297" r:id="rId37"/>
    <p:sldId id="298" r:id="rId38"/>
    <p:sldId id="299" r:id="rId39"/>
    <p:sldId id="300" r:id="rId40"/>
    <p:sldId id="279" r:id="rId41"/>
    <p:sldId id="280" r:id="rId42"/>
    <p:sldId id="281" r:id="rId43"/>
    <p:sldId id="282" r:id="rId44"/>
    <p:sldId id="283" r:id="rId45"/>
    <p:sldId id="284" r:id="rId46"/>
    <p:sldId id="285" r:id="rId47"/>
    <p:sldId id="286" r:id="rId48"/>
    <p:sldId id="287" r:id="rId49"/>
    <p:sldId id="288" r:id="rId50"/>
    <p:sldId id="289" r:id="rId51"/>
    <p:sldId id="290" r:id="rId52"/>
    <p:sldId id="29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C10095-8AB3-485F-ADB1-4A1177F328A6}"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49485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10095-8AB3-485F-ADB1-4A1177F328A6}"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2437359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10095-8AB3-485F-ADB1-4A1177F328A6}"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319407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10095-8AB3-485F-ADB1-4A1177F328A6}"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381181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C10095-8AB3-485F-ADB1-4A1177F328A6}"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3540456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C10095-8AB3-485F-ADB1-4A1177F328A6}"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1102853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C10095-8AB3-485F-ADB1-4A1177F328A6}"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2139391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C10095-8AB3-485F-ADB1-4A1177F328A6}"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195807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10095-8AB3-485F-ADB1-4A1177F328A6}"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302605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10095-8AB3-485F-ADB1-4A1177F328A6}"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82120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10095-8AB3-485F-ADB1-4A1177F328A6}"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300A3-667B-487E-8C2C-8D19594ADE46}" type="slidenum">
              <a:rPr lang="en-US" smtClean="0"/>
              <a:t>‹#›</a:t>
            </a:fld>
            <a:endParaRPr lang="en-US"/>
          </a:p>
        </p:txBody>
      </p:sp>
    </p:spTree>
    <p:extLst>
      <p:ext uri="{BB962C8B-B14F-4D97-AF65-F5344CB8AC3E}">
        <p14:creationId xmlns:p14="http://schemas.microsoft.com/office/powerpoint/2010/main" val="202655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10095-8AB3-485F-ADB1-4A1177F328A6}" type="datetimeFigureOut">
              <a:rPr lang="en-US" smtClean="0"/>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300A3-667B-487E-8C2C-8D19594ADE46}" type="slidenum">
              <a:rPr lang="en-US" smtClean="0"/>
              <a:t>‹#›</a:t>
            </a:fld>
            <a:endParaRPr lang="en-US"/>
          </a:p>
        </p:txBody>
      </p:sp>
    </p:spTree>
    <p:extLst>
      <p:ext uri="{BB962C8B-B14F-4D97-AF65-F5344CB8AC3E}">
        <p14:creationId xmlns:p14="http://schemas.microsoft.com/office/powerpoint/2010/main" val="2502083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ASP.NET (INTRODUCTION)</a:t>
            </a:r>
            <a:endParaRPr lang="en-US" dirty="0"/>
          </a:p>
        </p:txBody>
      </p:sp>
      <p:sp>
        <p:nvSpPr>
          <p:cNvPr id="3" name="Subtitle 2"/>
          <p:cNvSpPr>
            <a:spLocks noGrp="1"/>
          </p:cNvSpPr>
          <p:nvPr>
            <p:ph type="subTitle" idx="1"/>
          </p:nvPr>
        </p:nvSpPr>
        <p:spPr/>
        <p:txBody>
          <a:bodyPr/>
          <a:lstStyle/>
          <a:p>
            <a:r>
              <a:rPr lang="en-US" b="1" dirty="0">
                <a:solidFill>
                  <a:schemeClr val="tx1"/>
                </a:solidFill>
              </a:rPr>
              <a:t>Dr. S. S. </a:t>
            </a:r>
            <a:r>
              <a:rPr lang="en-US" b="1" dirty="0" err="1">
                <a:solidFill>
                  <a:schemeClr val="tx1"/>
                </a:solidFill>
              </a:rPr>
              <a:t>Yambal</a:t>
            </a:r>
            <a:endParaRPr lang="en-US" b="1" dirty="0">
              <a:solidFill>
                <a:schemeClr val="tx1"/>
              </a:solidFill>
            </a:endParaRPr>
          </a:p>
          <a:p>
            <a:endParaRPr lang="en-US"/>
          </a:p>
          <a:p>
            <a:endParaRPr lang="en-US" dirty="0"/>
          </a:p>
        </p:txBody>
      </p:sp>
    </p:spTree>
    <p:extLst>
      <p:ext uri="{BB962C8B-B14F-4D97-AF65-F5344CB8AC3E}">
        <p14:creationId xmlns:p14="http://schemas.microsoft.com/office/powerpoint/2010/main" val="2947763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en-US" dirty="0"/>
              <a:t>into a CPU independent intermediate language (IL) code. A Just-In-Time (JIT) compiler compiles the IL code into native code, which is CPU specific. 	</a:t>
            </a:r>
            <a:endParaRPr lang="en-US" dirty="0" smtClean="0"/>
          </a:p>
          <a:p>
            <a:pPr marL="0" indent="0" algn="just">
              <a:buNone/>
            </a:pPr>
            <a:endParaRPr lang="en-US" dirty="0"/>
          </a:p>
          <a:p>
            <a:pPr marL="0" indent="0" algn="just">
              <a:buNone/>
            </a:pPr>
            <a:r>
              <a:rPr lang="en-US" b="1" dirty="0"/>
              <a:t>(2) </a:t>
            </a:r>
            <a:r>
              <a:rPr lang="en-US" b="1" dirty="0" err="1"/>
              <a:t>.Net</a:t>
            </a:r>
            <a:r>
              <a:rPr lang="en-US" b="1" dirty="0"/>
              <a:t> Framework Class Library </a:t>
            </a:r>
            <a:endParaRPr lang="en-US" dirty="0"/>
          </a:p>
          <a:p>
            <a:pPr marL="0" indent="0" algn="just">
              <a:buNone/>
            </a:pPr>
            <a:r>
              <a:rPr lang="en-US" dirty="0"/>
              <a:t>It contains a huge library of reusable types, classes, interfaces, structures, and enumerated values, which are collectively called types. 	</a:t>
            </a:r>
          </a:p>
          <a:p>
            <a:pPr marL="0" indent="0" algn="just">
              <a:buNone/>
            </a:pPr>
            <a:endParaRPr lang="en-US" dirty="0"/>
          </a:p>
        </p:txBody>
      </p:sp>
    </p:spTree>
    <p:extLst>
      <p:ext uri="{BB962C8B-B14F-4D97-AF65-F5344CB8AC3E}">
        <p14:creationId xmlns:p14="http://schemas.microsoft.com/office/powerpoint/2010/main" val="2573889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562600"/>
          </a:xfrm>
        </p:spPr>
        <p:txBody>
          <a:bodyPr>
            <a:normAutofit fontScale="85000" lnSpcReduction="20000"/>
          </a:bodyPr>
          <a:lstStyle/>
          <a:p>
            <a:pPr marL="0" indent="0" algn="just">
              <a:buNone/>
            </a:pPr>
            <a:r>
              <a:rPr lang="en-US" b="1" dirty="0"/>
              <a:t>(3) Common Language Specification </a:t>
            </a:r>
            <a:endParaRPr lang="en-US" dirty="0"/>
          </a:p>
          <a:p>
            <a:pPr marL="0" indent="0" algn="just">
              <a:buNone/>
            </a:pPr>
            <a:r>
              <a:rPr lang="en-US" dirty="0"/>
              <a:t>It contains the specifications for the </a:t>
            </a:r>
            <a:r>
              <a:rPr lang="en-US" dirty="0" err="1"/>
              <a:t>.Net</a:t>
            </a:r>
            <a:r>
              <a:rPr lang="en-US" dirty="0"/>
              <a:t> supported languages and implementation of language integration. 	</a:t>
            </a:r>
          </a:p>
          <a:p>
            <a:pPr marL="0" indent="0" algn="just">
              <a:buNone/>
            </a:pPr>
            <a:r>
              <a:rPr lang="en-US" b="1" dirty="0"/>
              <a:t>(4) Common Type System </a:t>
            </a:r>
            <a:endParaRPr lang="en-US" dirty="0"/>
          </a:p>
          <a:p>
            <a:pPr marL="0" indent="0" algn="just">
              <a:buNone/>
            </a:pPr>
            <a:r>
              <a:rPr lang="en-US" dirty="0"/>
              <a:t>It provides guidelines for declaring, using, and managing types at runtime, and cross-language communication. 	</a:t>
            </a:r>
          </a:p>
          <a:p>
            <a:pPr marL="0" indent="0" algn="just">
              <a:buNone/>
            </a:pPr>
            <a:r>
              <a:rPr lang="en-US" b="1" dirty="0"/>
              <a:t>(5) Metadata and Assemblies </a:t>
            </a:r>
            <a:endParaRPr lang="en-US" dirty="0"/>
          </a:p>
          <a:p>
            <a:pPr marL="0" indent="0" algn="just">
              <a:buNone/>
            </a:pPr>
            <a:r>
              <a:rPr lang="en-US" dirty="0"/>
              <a:t>Metadata is the binary information describing the program, which is either stored in a portable executable file (PE) or in the memory. Assembly is a logical unit consisting of the assembly manifest, type metadata, IL code, and a set of resources like image files. 	</a:t>
            </a:r>
          </a:p>
          <a:p>
            <a:pPr marL="0" indent="0" algn="just">
              <a:buNone/>
            </a:pPr>
            <a:endParaRPr lang="en-US" dirty="0"/>
          </a:p>
        </p:txBody>
      </p:sp>
    </p:spTree>
    <p:extLst>
      <p:ext uri="{BB962C8B-B14F-4D97-AF65-F5344CB8AC3E}">
        <p14:creationId xmlns:p14="http://schemas.microsoft.com/office/powerpoint/2010/main" val="1812568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fontScale="92500" lnSpcReduction="20000"/>
          </a:bodyPr>
          <a:lstStyle/>
          <a:p>
            <a:pPr marL="0" indent="0" algn="just">
              <a:buNone/>
            </a:pPr>
            <a:r>
              <a:rPr lang="en-US" b="1" dirty="0"/>
              <a:t>(6) Windows Forms </a:t>
            </a:r>
            <a:endParaRPr lang="en-US" dirty="0"/>
          </a:p>
          <a:p>
            <a:pPr marL="0" indent="0" algn="just">
              <a:buNone/>
            </a:pPr>
            <a:r>
              <a:rPr lang="en-US" dirty="0"/>
              <a:t>Windows forms contain the graphical representation of any window displayed in the application. 	</a:t>
            </a:r>
            <a:endParaRPr lang="en-US" dirty="0" smtClean="0"/>
          </a:p>
          <a:p>
            <a:pPr marL="0" indent="0" algn="just">
              <a:buNone/>
            </a:pPr>
            <a:endParaRPr lang="en-US" dirty="0"/>
          </a:p>
          <a:p>
            <a:pPr marL="0" indent="0" algn="just">
              <a:buNone/>
            </a:pPr>
            <a:r>
              <a:rPr lang="en-US" b="1" dirty="0"/>
              <a:t>(7) ASP.NET and ASP.NET AJAX </a:t>
            </a:r>
            <a:endParaRPr lang="en-US" dirty="0"/>
          </a:p>
          <a:p>
            <a:pPr marL="0" indent="0" algn="just">
              <a:buNone/>
            </a:pPr>
            <a:r>
              <a:rPr lang="en-US" dirty="0"/>
              <a:t>ASP.NET is the web development model and AJAX is an extension of ASP.NET for developing and implementing AJAX functionality. ASP.NET AJAX contains the components that allow the developer to update data on a website without a complete reload of the page. 	</a:t>
            </a:r>
          </a:p>
          <a:p>
            <a:pPr marL="0" indent="0">
              <a:buNone/>
            </a:pPr>
            <a:endParaRPr lang="en-US" dirty="0"/>
          </a:p>
        </p:txBody>
      </p:sp>
    </p:spTree>
    <p:extLst>
      <p:ext uri="{BB962C8B-B14F-4D97-AF65-F5344CB8AC3E}">
        <p14:creationId xmlns:p14="http://schemas.microsoft.com/office/powerpoint/2010/main" val="1168644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lnSpcReduction="10000"/>
          </a:bodyPr>
          <a:lstStyle/>
          <a:p>
            <a:pPr marL="0" indent="0" algn="just">
              <a:buNone/>
            </a:pPr>
            <a:r>
              <a:rPr lang="en-US" b="1" dirty="0"/>
              <a:t>(8) ADO.NET </a:t>
            </a:r>
            <a:endParaRPr lang="en-US" dirty="0"/>
          </a:p>
          <a:p>
            <a:pPr marL="0" indent="0" algn="just">
              <a:buNone/>
            </a:pPr>
            <a:r>
              <a:rPr lang="en-US" dirty="0"/>
              <a:t>It is the technology used for working with data and databases. It provides access to data sources like SQL server, OLE DB, XML etc. The ADO.NET allows connection to data sources for retrieving, manipulating, and updating data. 	</a:t>
            </a:r>
          </a:p>
          <a:p>
            <a:pPr marL="0" indent="0" algn="just">
              <a:buNone/>
            </a:pPr>
            <a:r>
              <a:rPr lang="en-US" b="1" dirty="0"/>
              <a:t>(9) Windows Workflow Foundation (WF) </a:t>
            </a:r>
            <a:endParaRPr lang="en-US" dirty="0"/>
          </a:p>
          <a:p>
            <a:pPr marL="0" indent="0" algn="just">
              <a:buNone/>
            </a:pPr>
            <a:r>
              <a:rPr lang="en-US" dirty="0"/>
              <a:t>It helps in building workflow-based applications in Windows. It contains activities, workflow runtime, workflow designer, and a rules engine. 	</a:t>
            </a:r>
          </a:p>
          <a:p>
            <a:pPr marL="0" indent="0">
              <a:buNone/>
            </a:pPr>
            <a:endParaRPr lang="en-US" dirty="0"/>
          </a:p>
        </p:txBody>
      </p:sp>
    </p:spTree>
    <p:extLst>
      <p:ext uri="{BB962C8B-B14F-4D97-AF65-F5344CB8AC3E}">
        <p14:creationId xmlns:p14="http://schemas.microsoft.com/office/powerpoint/2010/main" val="1056570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lgn="just">
              <a:buNone/>
            </a:pPr>
            <a:r>
              <a:rPr lang="en-US" b="1" dirty="0"/>
              <a:t>(10)Windows Presentation Foundation </a:t>
            </a:r>
            <a:endParaRPr lang="en-US" dirty="0"/>
          </a:p>
          <a:p>
            <a:pPr marL="0" indent="0" algn="just">
              <a:buNone/>
            </a:pPr>
            <a:r>
              <a:rPr lang="en-US" dirty="0"/>
              <a:t>It provides a separation between the user interface and the business logic. It helps in developing visually stunning interfaces using documents, media, two and three dimensional graphics, animations, and more. 	</a:t>
            </a:r>
          </a:p>
          <a:p>
            <a:pPr marL="0" indent="0" algn="just">
              <a:buNone/>
            </a:pPr>
            <a:r>
              <a:rPr lang="en-US" b="1" dirty="0"/>
              <a:t>(11) Windows Communication Foundation (WCF) </a:t>
            </a:r>
            <a:endParaRPr lang="en-US" dirty="0"/>
          </a:p>
          <a:p>
            <a:pPr marL="0" indent="0" algn="just">
              <a:buNone/>
            </a:pPr>
            <a:r>
              <a:rPr lang="en-US" dirty="0"/>
              <a:t>It is the technology used for building and executing connected systems. 	</a:t>
            </a:r>
          </a:p>
          <a:p>
            <a:pPr marL="0" indent="0" algn="just">
              <a:buNone/>
            </a:pPr>
            <a:r>
              <a:rPr lang="en-US" b="1" dirty="0"/>
              <a:t>(12) Windows CardSpace </a:t>
            </a:r>
            <a:endParaRPr lang="en-US" dirty="0"/>
          </a:p>
          <a:p>
            <a:pPr marL="0" indent="0" algn="just">
              <a:buNone/>
            </a:pPr>
            <a:r>
              <a:rPr lang="en-US" dirty="0"/>
              <a:t>It provides safety for accessing resources and sharing personal information on the internet. 	</a:t>
            </a:r>
          </a:p>
          <a:p>
            <a:pPr marL="0" indent="0">
              <a:buNone/>
            </a:pPr>
            <a:endParaRPr lang="en-US" dirty="0"/>
          </a:p>
        </p:txBody>
      </p:sp>
    </p:spTree>
    <p:extLst>
      <p:ext uri="{BB962C8B-B14F-4D97-AF65-F5344CB8AC3E}">
        <p14:creationId xmlns:p14="http://schemas.microsoft.com/office/powerpoint/2010/main" val="4023546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b="1" dirty="0"/>
              <a:t>(13) LINQ </a:t>
            </a:r>
            <a:endParaRPr lang="en-US" dirty="0"/>
          </a:p>
          <a:p>
            <a:pPr marL="0" indent="0" algn="just">
              <a:buNone/>
            </a:pPr>
            <a:r>
              <a:rPr lang="en-US" dirty="0"/>
              <a:t>It imparts data querying capabilities to </a:t>
            </a:r>
            <a:r>
              <a:rPr lang="en-US" dirty="0" err="1"/>
              <a:t>.Net</a:t>
            </a:r>
            <a:r>
              <a:rPr lang="en-US" dirty="0"/>
              <a:t> languages using a syntax which is similar to the tradition query language SQL. 	</a:t>
            </a:r>
          </a:p>
          <a:p>
            <a:pPr marL="0" indent="0">
              <a:buNone/>
            </a:pPr>
            <a:endParaRPr lang="en-US" dirty="0"/>
          </a:p>
        </p:txBody>
      </p:sp>
    </p:spTree>
    <p:extLst>
      <p:ext uri="{BB962C8B-B14F-4D97-AF65-F5344CB8AC3E}">
        <p14:creationId xmlns:p14="http://schemas.microsoft.com/office/powerpoint/2010/main" val="2846057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lgn="just">
              <a:buNone/>
            </a:pPr>
            <a:r>
              <a:rPr lang="en-US" dirty="0"/>
              <a:t>ASP.NET provides an abstraction layer on top of HTTP on which the web applications are built. It provides high-level entities such as classes and components within an object-oriented paradigm. </a:t>
            </a:r>
            <a:endParaRPr lang="en-US" dirty="0" smtClean="0"/>
          </a:p>
          <a:p>
            <a:pPr marL="0" indent="0" algn="just">
              <a:buNone/>
            </a:pPr>
            <a:endParaRPr lang="en-US" dirty="0" smtClean="0"/>
          </a:p>
          <a:p>
            <a:pPr marL="0" indent="0" algn="just">
              <a:buNone/>
            </a:pPr>
            <a:r>
              <a:rPr lang="en-US" dirty="0"/>
              <a:t>Visual Studio is an integrated development environment for writing, compiling, and debugging the code. It provides a complete set of development tools for building ASP.NET web applications, web services, desktop applications, and mobile applications. </a:t>
            </a:r>
          </a:p>
        </p:txBody>
      </p:sp>
    </p:spTree>
    <p:extLst>
      <p:ext uri="{BB962C8B-B14F-4D97-AF65-F5344CB8AC3E}">
        <p14:creationId xmlns:p14="http://schemas.microsoft.com/office/powerpoint/2010/main" val="488294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The primary window in the Visual Studio IDE is the Web Forms Designer window. Other supporting windows are the Toolbox, the Solution Explorer, and the Properties window. You use the designer to design a web form, to add code to the control on the form so that the form works according to your need, you use the code editor. </a:t>
            </a:r>
          </a:p>
        </p:txBody>
      </p:sp>
    </p:spTree>
    <p:extLst>
      <p:ext uri="{BB962C8B-B14F-4D97-AF65-F5344CB8AC3E}">
        <p14:creationId xmlns:p14="http://schemas.microsoft.com/office/powerpoint/2010/main" val="1522481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Projects and Solutions </a:t>
            </a:r>
            <a:endParaRPr lang="en-US" dirty="0"/>
          </a:p>
        </p:txBody>
      </p:sp>
      <p:sp>
        <p:nvSpPr>
          <p:cNvPr id="3" name="Content Placeholder 2"/>
          <p:cNvSpPr>
            <a:spLocks noGrp="1"/>
          </p:cNvSpPr>
          <p:nvPr>
            <p:ph idx="1"/>
          </p:nvPr>
        </p:nvSpPr>
        <p:spPr/>
        <p:txBody>
          <a:bodyPr/>
          <a:lstStyle/>
          <a:p>
            <a:pPr marL="0" indent="0" algn="just">
              <a:buNone/>
            </a:pPr>
            <a:r>
              <a:rPr lang="en-US" dirty="0"/>
              <a:t>A typical ASP.NET application consists of many items: the web content files (.</a:t>
            </a:r>
            <a:r>
              <a:rPr lang="en-US" dirty="0" err="1"/>
              <a:t>aspx</a:t>
            </a:r>
            <a:r>
              <a:rPr lang="en-US" dirty="0"/>
              <a:t>), source files (.</a:t>
            </a:r>
            <a:r>
              <a:rPr lang="en-US" dirty="0" err="1"/>
              <a:t>cs</a:t>
            </a:r>
            <a:r>
              <a:rPr lang="en-US" dirty="0"/>
              <a:t> files), assemblies (.</a:t>
            </a:r>
            <a:r>
              <a:rPr lang="en-US" dirty="0" err="1"/>
              <a:t>dll</a:t>
            </a:r>
            <a:r>
              <a:rPr lang="en-US" dirty="0"/>
              <a:t> and .exe files), data source files (.</a:t>
            </a:r>
            <a:r>
              <a:rPr lang="en-US" dirty="0" err="1" smtClean="0"/>
              <a:t>mdf</a:t>
            </a:r>
            <a:r>
              <a:rPr lang="en-US" dirty="0" smtClean="0"/>
              <a:t> </a:t>
            </a:r>
            <a:r>
              <a:rPr lang="en-US" dirty="0"/>
              <a:t>files), references, icons, user controls and miscellaneous other files and folders. All these files that make up the website are contained in a Solution. </a:t>
            </a:r>
          </a:p>
        </p:txBody>
      </p:sp>
    </p:spTree>
    <p:extLst>
      <p:ext uri="{BB962C8B-B14F-4D97-AF65-F5344CB8AC3E}">
        <p14:creationId xmlns:p14="http://schemas.microsoft.com/office/powerpoint/2010/main" val="2530464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t>Solutions may contain one or more projects. A project contains content files, source files, and other files like data sources and image files. Generally, the contents of a project are compiled into an assembly as an executable file (.exe) or a dynamic link library (.</a:t>
            </a:r>
            <a:r>
              <a:rPr lang="en-US" dirty="0" err="1"/>
              <a:t>dll</a:t>
            </a:r>
            <a:r>
              <a:rPr lang="en-US" dirty="0"/>
              <a:t>) file. </a:t>
            </a:r>
          </a:p>
        </p:txBody>
      </p:sp>
    </p:spTree>
    <p:extLst>
      <p:ext uri="{BB962C8B-B14F-4D97-AF65-F5344CB8AC3E}">
        <p14:creationId xmlns:p14="http://schemas.microsoft.com/office/powerpoint/2010/main" val="25874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lgn="just">
              <a:buNone/>
            </a:pPr>
            <a:r>
              <a:rPr lang="en-US" dirty="0"/>
              <a:t>ASP.NET is a web application framework developed and marketed by Microsoft to allow programmers to build dynamic web sites. It allows you to use a full-featured programming language such as C# or VB.NET to build web applications easily. </a:t>
            </a:r>
          </a:p>
        </p:txBody>
      </p:sp>
    </p:spTree>
    <p:extLst>
      <p:ext uri="{BB962C8B-B14F-4D97-AF65-F5344CB8AC3E}">
        <p14:creationId xmlns:p14="http://schemas.microsoft.com/office/powerpoint/2010/main" val="3260094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Typically a project contains the following content files: </a:t>
            </a:r>
          </a:p>
          <a:p>
            <a:pPr marL="0" indent="0">
              <a:buNone/>
            </a:pPr>
            <a:r>
              <a:rPr lang="en-US" dirty="0" smtClean="0"/>
              <a:t> </a:t>
            </a:r>
            <a:r>
              <a:rPr lang="en-US" dirty="0"/>
              <a:t>Page file (.</a:t>
            </a:r>
            <a:r>
              <a:rPr lang="en-US" dirty="0" err="1"/>
              <a:t>aspx</a:t>
            </a:r>
            <a:r>
              <a:rPr lang="en-US" dirty="0"/>
              <a:t>) </a:t>
            </a:r>
          </a:p>
          <a:p>
            <a:pPr marL="0" indent="0">
              <a:buNone/>
            </a:pPr>
            <a:r>
              <a:rPr lang="en-US" dirty="0" smtClean="0"/>
              <a:t>User </a:t>
            </a:r>
            <a:r>
              <a:rPr lang="en-US" dirty="0"/>
              <a:t>control (.</a:t>
            </a:r>
            <a:r>
              <a:rPr lang="en-US" dirty="0" err="1"/>
              <a:t>ascx</a:t>
            </a:r>
            <a:r>
              <a:rPr lang="en-US" dirty="0"/>
              <a:t>) </a:t>
            </a:r>
          </a:p>
          <a:p>
            <a:pPr marL="0" indent="0">
              <a:buNone/>
            </a:pPr>
            <a:r>
              <a:rPr lang="en-US" dirty="0" smtClean="0"/>
              <a:t>Web </a:t>
            </a:r>
            <a:r>
              <a:rPr lang="en-US" dirty="0"/>
              <a:t>service (.</a:t>
            </a:r>
            <a:r>
              <a:rPr lang="en-US" dirty="0" err="1"/>
              <a:t>asmx</a:t>
            </a:r>
            <a:r>
              <a:rPr lang="en-US" dirty="0"/>
              <a:t>) </a:t>
            </a:r>
          </a:p>
          <a:p>
            <a:pPr marL="0" indent="0">
              <a:buNone/>
            </a:pPr>
            <a:r>
              <a:rPr lang="en-US" dirty="0" smtClean="0"/>
              <a:t>Master </a:t>
            </a:r>
            <a:r>
              <a:rPr lang="en-US" dirty="0"/>
              <a:t>page (.master) </a:t>
            </a:r>
          </a:p>
          <a:p>
            <a:pPr marL="0" indent="0">
              <a:buNone/>
            </a:pPr>
            <a:r>
              <a:rPr lang="en-US" dirty="0" smtClean="0"/>
              <a:t>Site </a:t>
            </a:r>
            <a:r>
              <a:rPr lang="en-US" dirty="0"/>
              <a:t>map (.sitemap) </a:t>
            </a:r>
          </a:p>
          <a:p>
            <a:pPr marL="0" indent="0">
              <a:buNone/>
            </a:pPr>
            <a:r>
              <a:rPr lang="en-US" dirty="0" smtClean="0"/>
              <a:t>Website </a:t>
            </a:r>
            <a:r>
              <a:rPr lang="en-US" dirty="0"/>
              <a:t>configuration file (.</a:t>
            </a:r>
            <a:r>
              <a:rPr lang="en-US" dirty="0" err="1"/>
              <a:t>config</a:t>
            </a:r>
            <a:r>
              <a:rPr lang="en-US" dirty="0"/>
              <a:t>) </a:t>
            </a:r>
          </a:p>
          <a:p>
            <a:pPr marL="0" indent="0">
              <a:buNone/>
            </a:pPr>
            <a:endParaRPr lang="en-US" dirty="0"/>
          </a:p>
        </p:txBody>
      </p:sp>
    </p:spTree>
    <p:extLst>
      <p:ext uri="{BB962C8B-B14F-4D97-AF65-F5344CB8AC3E}">
        <p14:creationId xmlns:p14="http://schemas.microsoft.com/office/powerpoint/2010/main" val="1951964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 LIFE CYCLE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ASP.NET life cycle specifies how: </a:t>
            </a:r>
          </a:p>
          <a:p>
            <a:r>
              <a:rPr lang="en-US" dirty="0" smtClean="0"/>
              <a:t>ASP.NET </a:t>
            </a:r>
            <a:r>
              <a:rPr lang="en-US" dirty="0"/>
              <a:t>processes pages to produce dynamic output </a:t>
            </a:r>
          </a:p>
          <a:p>
            <a:r>
              <a:rPr lang="en-US" dirty="0" smtClean="0"/>
              <a:t>The </a:t>
            </a:r>
            <a:r>
              <a:rPr lang="en-US" dirty="0"/>
              <a:t>application and its pages are instantiated and processed </a:t>
            </a:r>
          </a:p>
          <a:p>
            <a:r>
              <a:rPr lang="en-US" dirty="0" smtClean="0"/>
              <a:t>ASP.NET </a:t>
            </a:r>
            <a:r>
              <a:rPr lang="en-US" dirty="0"/>
              <a:t>compiles the pages dynamically </a:t>
            </a:r>
          </a:p>
          <a:p>
            <a:pPr marL="0" indent="0">
              <a:buNone/>
            </a:pPr>
            <a:endParaRPr lang="en-US" dirty="0"/>
          </a:p>
          <a:p>
            <a:pPr marL="0" indent="0">
              <a:buNone/>
            </a:pPr>
            <a:r>
              <a:rPr lang="en-US" dirty="0"/>
              <a:t>ASP.NET life cycle could be divided into two groups: </a:t>
            </a:r>
          </a:p>
          <a:p>
            <a:pPr marL="514350" indent="-514350">
              <a:buFont typeface="+mj-lt"/>
              <a:buAutoNum type="arabicPeriod"/>
            </a:pPr>
            <a:r>
              <a:rPr lang="en-US" dirty="0" smtClean="0"/>
              <a:t>Application </a:t>
            </a:r>
            <a:r>
              <a:rPr lang="en-US" dirty="0"/>
              <a:t>Life Cycle </a:t>
            </a:r>
          </a:p>
          <a:p>
            <a:pPr marL="514350" indent="-514350">
              <a:buFont typeface="+mj-lt"/>
              <a:buAutoNum type="arabicPeriod"/>
            </a:pPr>
            <a:r>
              <a:rPr lang="en-US" dirty="0" smtClean="0"/>
              <a:t>Page </a:t>
            </a:r>
            <a:r>
              <a:rPr lang="en-US" dirty="0"/>
              <a:t>Life Cycle </a:t>
            </a:r>
          </a:p>
          <a:p>
            <a:pPr marL="0" indent="0">
              <a:buNone/>
            </a:pPr>
            <a:endParaRPr lang="en-US" dirty="0"/>
          </a:p>
        </p:txBody>
      </p:sp>
    </p:spTree>
    <p:extLst>
      <p:ext uri="{BB962C8B-B14F-4D97-AF65-F5344CB8AC3E}">
        <p14:creationId xmlns:p14="http://schemas.microsoft.com/office/powerpoint/2010/main" val="636458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ASP.NET Application Life Cycle </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a:t>The application life cycle has the following stages: </a:t>
            </a:r>
          </a:p>
          <a:p>
            <a:pPr marL="0" indent="0" algn="just">
              <a:buNone/>
            </a:pPr>
            <a:r>
              <a:rPr lang="en-US" dirty="0"/>
              <a:t>1. User makes a request for accessing application resource, a page. Browser sends this request to the web server. </a:t>
            </a:r>
          </a:p>
          <a:p>
            <a:pPr marL="0" indent="0" algn="just">
              <a:buNone/>
            </a:pPr>
            <a:r>
              <a:rPr lang="en-US" dirty="0"/>
              <a:t>2. A unified pipeline receives the first request and the following events take place: </a:t>
            </a:r>
          </a:p>
          <a:p>
            <a:pPr marL="0" indent="0" algn="just">
              <a:buNone/>
            </a:pPr>
            <a:r>
              <a:rPr lang="en-US" dirty="0"/>
              <a:t>i. An object of the class </a:t>
            </a:r>
            <a:r>
              <a:rPr lang="en-US" dirty="0" err="1"/>
              <a:t>ApplicationManager</a:t>
            </a:r>
            <a:r>
              <a:rPr lang="en-US" dirty="0"/>
              <a:t> is created. </a:t>
            </a:r>
          </a:p>
          <a:p>
            <a:pPr marL="0" indent="0" algn="just">
              <a:buNone/>
            </a:pPr>
            <a:r>
              <a:rPr lang="en-US" dirty="0"/>
              <a:t>ii. An object of the class </a:t>
            </a:r>
            <a:r>
              <a:rPr lang="en-US" dirty="0" err="1"/>
              <a:t>HostingEnvironment</a:t>
            </a:r>
            <a:r>
              <a:rPr lang="en-US" dirty="0"/>
              <a:t> is created to provide information regarding the resources. </a:t>
            </a:r>
          </a:p>
          <a:p>
            <a:pPr marL="0" indent="0" algn="just">
              <a:buNone/>
            </a:pPr>
            <a:r>
              <a:rPr lang="en-US" dirty="0"/>
              <a:t>iii. Top level items in the application are compiled. </a:t>
            </a:r>
          </a:p>
          <a:p>
            <a:pPr marL="0" indent="0" algn="just">
              <a:buNone/>
            </a:pPr>
            <a:endParaRPr lang="en-US" dirty="0"/>
          </a:p>
        </p:txBody>
      </p:sp>
    </p:spTree>
    <p:extLst>
      <p:ext uri="{BB962C8B-B14F-4D97-AF65-F5344CB8AC3E}">
        <p14:creationId xmlns:p14="http://schemas.microsoft.com/office/powerpoint/2010/main" val="15424202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s://www.codeproject.com/KB/aspnet/ASPDOTNETPageLifecycle/3.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914400"/>
            <a:ext cx="7696200" cy="4876799"/>
          </a:xfrm>
          <a:prstGeom prst="rect">
            <a:avLst/>
          </a:prstGeom>
          <a:noFill/>
          <a:ln>
            <a:noFill/>
          </a:ln>
        </p:spPr>
      </p:pic>
    </p:spTree>
    <p:extLst>
      <p:ext uri="{BB962C8B-B14F-4D97-AF65-F5344CB8AC3E}">
        <p14:creationId xmlns:p14="http://schemas.microsoft.com/office/powerpoint/2010/main" val="4010647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s://www.codeproject.com/KB/aspnet/ASPDOTNETPageLifecycle/2.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990600"/>
            <a:ext cx="7391399" cy="5135563"/>
          </a:xfrm>
          <a:prstGeom prst="rect">
            <a:avLst/>
          </a:prstGeom>
          <a:noFill/>
          <a:ln>
            <a:noFill/>
          </a:ln>
        </p:spPr>
      </p:pic>
    </p:spTree>
    <p:extLst>
      <p:ext uri="{BB962C8B-B14F-4D97-AF65-F5344CB8AC3E}">
        <p14:creationId xmlns:p14="http://schemas.microsoft.com/office/powerpoint/2010/main" val="3526508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lgn="just">
              <a:buNone/>
            </a:pPr>
            <a:r>
              <a:rPr lang="en-US" dirty="0" smtClean="0"/>
              <a:t>3</a:t>
            </a:r>
            <a:r>
              <a:rPr lang="en-US" dirty="0"/>
              <a:t>. Response objects are created. The application objects such as </a:t>
            </a:r>
            <a:r>
              <a:rPr lang="en-US" dirty="0" err="1"/>
              <a:t>HttpContext</a:t>
            </a:r>
            <a:r>
              <a:rPr lang="en-US" dirty="0"/>
              <a:t>, </a:t>
            </a:r>
            <a:r>
              <a:rPr lang="en-US" dirty="0" err="1"/>
              <a:t>HttpRequest</a:t>
            </a:r>
            <a:r>
              <a:rPr lang="en-US" dirty="0"/>
              <a:t> and </a:t>
            </a:r>
            <a:r>
              <a:rPr lang="en-US" dirty="0" err="1"/>
              <a:t>HttpResponse</a:t>
            </a:r>
            <a:r>
              <a:rPr lang="en-US" dirty="0"/>
              <a:t> are created and initialized. </a:t>
            </a:r>
            <a:endParaRPr lang="en-US" dirty="0" smtClean="0"/>
          </a:p>
          <a:p>
            <a:pPr marL="0" indent="0" algn="just">
              <a:buNone/>
            </a:pPr>
            <a:endParaRPr lang="en-US" dirty="0"/>
          </a:p>
          <a:p>
            <a:pPr marL="0" indent="0" algn="just">
              <a:buNone/>
            </a:pPr>
            <a:r>
              <a:rPr lang="en-US" dirty="0"/>
              <a:t>4. An instance of the </a:t>
            </a:r>
            <a:r>
              <a:rPr lang="en-US" dirty="0" err="1"/>
              <a:t>HttpApplication</a:t>
            </a:r>
            <a:r>
              <a:rPr lang="en-US" dirty="0"/>
              <a:t> object is created and assigned to the request. It is this object that is used to process each subsequent request sent to the application. </a:t>
            </a:r>
            <a:endParaRPr lang="en-US" dirty="0" smtClean="0"/>
          </a:p>
          <a:p>
            <a:pPr marL="0" indent="0" algn="just">
              <a:buNone/>
            </a:pPr>
            <a:endParaRPr lang="en-US" dirty="0"/>
          </a:p>
          <a:p>
            <a:pPr marL="0" indent="0" algn="just">
              <a:buNone/>
            </a:pPr>
            <a:r>
              <a:rPr lang="en-US" dirty="0"/>
              <a:t>5. The request is processed by the </a:t>
            </a:r>
            <a:r>
              <a:rPr lang="en-US" dirty="0" err="1"/>
              <a:t>HttpApplication</a:t>
            </a:r>
            <a:r>
              <a:rPr lang="en-US" dirty="0"/>
              <a:t> class. Different events are raised by this class for processing the request. </a:t>
            </a:r>
          </a:p>
          <a:p>
            <a:pPr marL="0" indent="0">
              <a:buNone/>
            </a:pPr>
            <a:endParaRPr lang="en-US" dirty="0"/>
          </a:p>
        </p:txBody>
      </p:sp>
    </p:spTree>
    <p:extLst>
      <p:ext uri="{BB962C8B-B14F-4D97-AF65-F5344CB8AC3E}">
        <p14:creationId xmlns:p14="http://schemas.microsoft.com/office/powerpoint/2010/main" val="3568077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 Class</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The key namespace for Web Forms and Web services is </a:t>
            </a:r>
            <a:r>
              <a:rPr lang="en-US" b="1" dirty="0" err="1"/>
              <a:t>System.Web</a:t>
            </a:r>
            <a:r>
              <a:rPr lang="en-US" b="1" dirty="0"/>
              <a:t>.</a:t>
            </a:r>
            <a:r>
              <a:rPr lang="en-US" dirty="0"/>
              <a:t> Support for Web Forms is in the namespace </a:t>
            </a:r>
            <a:r>
              <a:rPr lang="en-US" b="1" dirty="0" err="1"/>
              <a:t>System.Web.UI</a:t>
            </a:r>
            <a:r>
              <a:rPr lang="en-US" dirty="0"/>
              <a:t>. Support for server controls such as textboxes and buttons is in the namespace </a:t>
            </a:r>
            <a:r>
              <a:rPr lang="en-US" b="1" dirty="0" err="1"/>
              <a:t>System.Web.UI.WebControls</a:t>
            </a:r>
            <a:r>
              <a:rPr lang="en-US" dirty="0"/>
              <a:t>. </a:t>
            </a:r>
            <a:endParaRPr lang="en-US" dirty="0" smtClean="0"/>
          </a:p>
          <a:p>
            <a:pPr marL="0" indent="0" algn="just">
              <a:buNone/>
            </a:pPr>
            <a:endParaRPr lang="en-US" dirty="0"/>
          </a:p>
          <a:p>
            <a:pPr marL="0" indent="0" algn="just">
              <a:buNone/>
            </a:pPr>
            <a:r>
              <a:rPr lang="en-US" dirty="0" smtClean="0"/>
              <a:t>The </a:t>
            </a:r>
            <a:r>
              <a:rPr lang="en-US" dirty="0"/>
              <a:t>class that dynamically generates the output for an .</a:t>
            </a:r>
            <a:r>
              <a:rPr lang="en-US" dirty="0" err="1"/>
              <a:t>aspx</a:t>
            </a:r>
            <a:r>
              <a:rPr lang="en-US" dirty="0"/>
              <a:t> page is the Page class, in the </a:t>
            </a:r>
            <a:r>
              <a:rPr lang="en-US" dirty="0" err="1"/>
              <a:t>System.Web.UI</a:t>
            </a:r>
            <a:r>
              <a:rPr lang="en-US" dirty="0"/>
              <a:t> namespace, and classes derived from </a:t>
            </a:r>
            <a:r>
              <a:rPr lang="en-US" dirty="0" smtClean="0"/>
              <a:t>Page.</a:t>
            </a:r>
            <a:endParaRPr lang="en-US" dirty="0"/>
          </a:p>
        </p:txBody>
      </p:sp>
    </p:spTree>
    <p:extLst>
      <p:ext uri="{BB962C8B-B14F-4D97-AF65-F5344CB8AC3E}">
        <p14:creationId xmlns:p14="http://schemas.microsoft.com/office/powerpoint/2010/main" val="338852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Inheriting from page class</a:t>
            </a:r>
            <a:endParaRPr lang="en-US" dirty="0"/>
          </a:p>
        </p:txBody>
      </p:sp>
      <p:sp>
        <p:nvSpPr>
          <p:cNvPr id="3" name="Content Placeholder 2"/>
          <p:cNvSpPr>
            <a:spLocks noGrp="1"/>
          </p:cNvSpPr>
          <p:nvPr>
            <p:ph idx="1"/>
          </p:nvPr>
        </p:nvSpPr>
        <p:spPr/>
        <p:txBody>
          <a:bodyPr/>
          <a:lstStyle/>
          <a:p>
            <a:pPr marL="0" indent="0" algn="just">
              <a:buNone/>
            </a:pPr>
            <a:r>
              <a:rPr lang="en-US" dirty="0"/>
              <a:t>The elements in the .</a:t>
            </a:r>
            <a:r>
              <a:rPr lang="en-US" dirty="0" err="1"/>
              <a:t>aspx</a:t>
            </a:r>
            <a:r>
              <a:rPr lang="en-US" dirty="0"/>
              <a:t> file, the code in the code-behind file (or script block), and the base Page class work together to generate the page output. This cooperation is achieved by ASP.NET’s dynamically creating a class for the .</a:t>
            </a:r>
            <a:r>
              <a:rPr lang="en-US" dirty="0" err="1"/>
              <a:t>aspx</a:t>
            </a:r>
            <a:r>
              <a:rPr lang="en-US" dirty="0"/>
              <a:t> file, which is derived from the code-behind class, which in turn is derived from Page. </a:t>
            </a:r>
          </a:p>
        </p:txBody>
      </p:sp>
    </p:spTree>
    <p:extLst>
      <p:ext uri="{BB962C8B-B14F-4D97-AF65-F5344CB8AC3E}">
        <p14:creationId xmlns:p14="http://schemas.microsoft.com/office/powerpoint/2010/main" val="2859142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 PROPERTIES</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The Page class has a number of important properties. Some of the most useful are listed below. </a:t>
            </a:r>
            <a:endParaRPr lang="en-US" dirty="0" smtClean="0"/>
          </a:p>
          <a:p>
            <a:pPr marL="0" indent="0" algn="just">
              <a:buNone/>
            </a:pPr>
            <a:r>
              <a:rPr lang="en-US" dirty="0" smtClean="0"/>
              <a:t>● </a:t>
            </a:r>
            <a:r>
              <a:rPr lang="en-US" dirty="0" err="1"/>
              <a:t>EnableViewState</a:t>
            </a:r>
            <a:r>
              <a:rPr lang="en-US" dirty="0"/>
              <a:t> indicates whether the page maintains view state for itself and its controls. You can get or set this property. The default is true, view state is maintained. </a:t>
            </a:r>
            <a:endParaRPr lang="en-US" dirty="0" smtClean="0"/>
          </a:p>
          <a:p>
            <a:pPr marL="0" indent="0" algn="just">
              <a:buNone/>
            </a:pPr>
            <a:r>
              <a:rPr lang="en-US" dirty="0" smtClean="0"/>
              <a:t>● </a:t>
            </a:r>
            <a:r>
              <a:rPr lang="en-US" dirty="0" err="1"/>
              <a:t>ErrorPage</a:t>
            </a:r>
            <a:r>
              <a:rPr lang="en-US" dirty="0"/>
              <a:t> specifies the error page to which the browser should be redirected in case an unhandled exception occurs.</a:t>
            </a:r>
          </a:p>
        </p:txBody>
      </p:sp>
    </p:spTree>
    <p:extLst>
      <p:ext uri="{BB962C8B-B14F-4D97-AF65-F5344CB8AC3E}">
        <p14:creationId xmlns:p14="http://schemas.microsoft.com/office/powerpoint/2010/main" val="29515316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400800"/>
          </a:xfrm>
        </p:spPr>
        <p:txBody>
          <a:bodyPr>
            <a:normAutofit fontScale="85000" lnSpcReduction="20000"/>
          </a:bodyPr>
          <a:lstStyle/>
          <a:p>
            <a:pPr marL="0" indent="0">
              <a:buNone/>
            </a:pPr>
            <a:r>
              <a:rPr lang="en-US" dirty="0"/>
              <a:t>● </a:t>
            </a:r>
            <a:r>
              <a:rPr lang="en-US" dirty="0" err="1" smtClean="0"/>
              <a:t>IsPostBack</a:t>
            </a:r>
            <a:r>
              <a:rPr lang="en-US" dirty="0" smtClean="0"/>
              <a:t> </a:t>
            </a:r>
            <a:r>
              <a:rPr lang="en-US" dirty="0"/>
              <a:t>indicates whether the page is being loaded in response to a </a:t>
            </a:r>
            <a:r>
              <a:rPr lang="en-US" dirty="0" err="1"/>
              <a:t>postback</a:t>
            </a:r>
            <a:r>
              <a:rPr lang="en-US" dirty="0"/>
              <a:t> from the client or is being loaded for the first time. </a:t>
            </a:r>
            <a:endParaRPr lang="en-US" dirty="0" smtClean="0"/>
          </a:p>
          <a:p>
            <a:pPr marL="0" indent="0">
              <a:buNone/>
            </a:pPr>
            <a:r>
              <a:rPr lang="en-US" dirty="0" smtClean="0"/>
              <a:t>● </a:t>
            </a:r>
            <a:r>
              <a:rPr lang="en-US" dirty="0" err="1"/>
              <a:t>IsValid</a:t>
            </a:r>
            <a:r>
              <a:rPr lang="en-US" dirty="0"/>
              <a:t> indicates whether page validation succeeded</a:t>
            </a:r>
            <a:r>
              <a:rPr lang="en-US" dirty="0" smtClean="0"/>
              <a:t>.</a:t>
            </a:r>
          </a:p>
          <a:p>
            <a:pPr marL="0" indent="0">
              <a:buNone/>
            </a:pPr>
            <a:endParaRPr lang="en-US" dirty="0" smtClean="0"/>
          </a:p>
          <a:p>
            <a:pPr marL="0" indent="0">
              <a:buNone/>
            </a:pPr>
            <a:r>
              <a:rPr lang="en-US" dirty="0" smtClean="0"/>
              <a:t>● </a:t>
            </a:r>
            <a:r>
              <a:rPr lang="en-US" dirty="0"/>
              <a:t>Request gets the HTTP Request object, which allows you to access data from incoming HTTP requests. </a:t>
            </a:r>
            <a:endParaRPr lang="en-US" dirty="0" smtClean="0"/>
          </a:p>
          <a:p>
            <a:pPr marL="0" indent="0">
              <a:buNone/>
            </a:pPr>
            <a:endParaRPr lang="en-US" dirty="0" smtClean="0"/>
          </a:p>
          <a:p>
            <a:pPr marL="0" indent="0">
              <a:buNone/>
            </a:pPr>
            <a:r>
              <a:rPr lang="en-US" dirty="0" smtClean="0"/>
              <a:t>● </a:t>
            </a:r>
            <a:r>
              <a:rPr lang="en-US" dirty="0"/>
              <a:t>Response gets the HTTP Response object, which allows you to send response data to a browser. </a:t>
            </a:r>
            <a:endParaRPr lang="en-US" dirty="0" smtClean="0"/>
          </a:p>
          <a:p>
            <a:pPr marL="0" indent="0">
              <a:buNone/>
            </a:pPr>
            <a:endParaRPr lang="en-US" dirty="0" smtClean="0"/>
          </a:p>
          <a:p>
            <a:pPr marL="0" indent="0">
              <a:buNone/>
            </a:pPr>
            <a:r>
              <a:rPr lang="en-US" dirty="0" smtClean="0"/>
              <a:t>● </a:t>
            </a:r>
            <a:r>
              <a:rPr lang="en-US" dirty="0"/>
              <a:t>Session gets the current Session object, which is provided by ASP.NET for storing session state</a:t>
            </a:r>
            <a:r>
              <a:rPr lang="en-US" dirty="0" smtClean="0"/>
              <a:t>.</a:t>
            </a:r>
          </a:p>
          <a:p>
            <a:pPr marL="0" indent="0">
              <a:buNone/>
            </a:pPr>
            <a:endParaRPr lang="en-US" dirty="0" smtClean="0"/>
          </a:p>
          <a:p>
            <a:pPr marL="0" indent="0">
              <a:buNone/>
            </a:pPr>
            <a:r>
              <a:rPr lang="en-US" dirty="0"/>
              <a:t>● Trace gets a </a:t>
            </a:r>
            <a:r>
              <a:rPr lang="en-US" dirty="0" err="1"/>
              <a:t>TraceContext</a:t>
            </a:r>
            <a:r>
              <a:rPr lang="en-US" dirty="0"/>
              <a:t> object for the page, which you can use to write out trace information.</a:t>
            </a:r>
          </a:p>
        </p:txBody>
      </p:sp>
    </p:spTree>
    <p:extLst>
      <p:ext uri="{BB962C8B-B14F-4D97-AF65-F5344CB8AC3E}">
        <p14:creationId xmlns:p14="http://schemas.microsoft.com/office/powerpoint/2010/main" val="2799419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ASP.NET? </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ASP.NET is a web development platform, which provides a programming model, a comprehensive software infrastructure and various services required to build up robust web applications for PC as well as mobile devices. </a:t>
            </a:r>
            <a:endParaRPr lang="en-US" dirty="0" smtClean="0"/>
          </a:p>
          <a:p>
            <a:pPr marL="0" indent="0" algn="just">
              <a:buNone/>
            </a:pPr>
            <a:endParaRPr lang="en-US" dirty="0"/>
          </a:p>
          <a:p>
            <a:pPr marL="0" indent="0" algn="just">
              <a:buNone/>
            </a:pPr>
            <a:r>
              <a:rPr lang="en-US" dirty="0"/>
              <a:t>ASP.NET works on top of the HTTP protocol, and uses the HTTP commands and policies to set a browser-to-server bilateral communication and cooperation. </a:t>
            </a:r>
          </a:p>
        </p:txBody>
      </p:sp>
    </p:spTree>
    <p:extLst>
      <p:ext uri="{BB962C8B-B14F-4D97-AF65-F5344CB8AC3E}">
        <p14:creationId xmlns:p14="http://schemas.microsoft.com/office/powerpoint/2010/main" val="3500287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ViewState</a:t>
            </a:r>
            <a:endParaRPr lang="en-US" dirty="0"/>
          </a:p>
        </p:txBody>
      </p:sp>
      <p:sp>
        <p:nvSpPr>
          <p:cNvPr id="3" name="Content Placeholder 2"/>
          <p:cNvSpPr>
            <a:spLocks noGrp="1"/>
          </p:cNvSpPr>
          <p:nvPr>
            <p:ph idx="1"/>
          </p:nvPr>
        </p:nvSpPr>
        <p:spPr/>
        <p:txBody>
          <a:bodyPr/>
          <a:lstStyle/>
          <a:p>
            <a:pPr marL="0" indent="0">
              <a:buNone/>
            </a:pPr>
            <a:r>
              <a:rPr lang="en-US" dirty="0"/>
              <a:t>View state is the method that the ASP.NET page framework uses to preserve page and control values between round trips. When the HTML markup for the page is rendered, the current state of the page and values that must be retained during </a:t>
            </a:r>
            <a:r>
              <a:rPr lang="en-US" dirty="0" err="1"/>
              <a:t>postback</a:t>
            </a:r>
            <a:r>
              <a:rPr lang="en-US" dirty="0"/>
              <a:t> are serialized into base64-encoded strings. This information is then put into the view state hidden field or fields.</a:t>
            </a:r>
          </a:p>
        </p:txBody>
      </p:sp>
    </p:spTree>
    <p:extLst>
      <p:ext uri="{BB962C8B-B14F-4D97-AF65-F5344CB8AC3E}">
        <p14:creationId xmlns:p14="http://schemas.microsoft.com/office/powerpoint/2010/main" val="1678711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View state is used automatically by the ASP.NET page framework to persist information that must be preserved between </a:t>
            </a:r>
            <a:r>
              <a:rPr lang="en-US" dirty="0" err="1"/>
              <a:t>postbacks</a:t>
            </a:r>
            <a:r>
              <a:rPr lang="en-US" dirty="0"/>
              <a:t>. This information includes any non-default values of controls.</a:t>
            </a:r>
          </a:p>
          <a:p>
            <a:r>
              <a:rPr lang="en-US" dirty="0"/>
              <a:t>You can also use view state to store application data that is specific to a page.</a:t>
            </a:r>
          </a:p>
          <a:p>
            <a:pPr marL="0" indent="0">
              <a:buNone/>
            </a:pPr>
            <a:endParaRPr lang="en-US" dirty="0"/>
          </a:p>
        </p:txBody>
      </p:sp>
    </p:spTree>
    <p:extLst>
      <p:ext uri="{BB962C8B-B14F-4D97-AF65-F5344CB8AC3E}">
        <p14:creationId xmlns:p14="http://schemas.microsoft.com/office/powerpoint/2010/main" val="22555349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a:t>
            </a:r>
          </a:p>
        </p:txBody>
      </p:sp>
      <p:sp>
        <p:nvSpPr>
          <p:cNvPr id="3" name="Content Placeholder 2"/>
          <p:cNvSpPr>
            <a:spLocks noGrp="1"/>
          </p:cNvSpPr>
          <p:nvPr>
            <p:ph idx="1"/>
          </p:nvPr>
        </p:nvSpPr>
        <p:spPr/>
        <p:txBody>
          <a:bodyPr>
            <a:normAutofit fontScale="92500"/>
          </a:bodyPr>
          <a:lstStyle/>
          <a:p>
            <a:r>
              <a:rPr lang="en-US" dirty="0"/>
              <a:t>View state is a repository in an ASP.NET page that can store values that have to be retained during </a:t>
            </a:r>
            <a:r>
              <a:rPr lang="en-US" dirty="0" err="1"/>
              <a:t>postback</a:t>
            </a:r>
            <a:r>
              <a:rPr lang="en-US" dirty="0"/>
              <a:t>. The page framework uses view state to persist control settings between </a:t>
            </a:r>
            <a:r>
              <a:rPr lang="en-US" dirty="0" err="1"/>
              <a:t>postbacks</a:t>
            </a:r>
            <a:r>
              <a:rPr lang="en-US" dirty="0"/>
              <a:t>.</a:t>
            </a:r>
          </a:p>
          <a:p>
            <a:pPr marL="0" indent="0">
              <a:buNone/>
            </a:pPr>
            <a:r>
              <a:rPr lang="en-US" dirty="0" smtClean="0"/>
              <a:t>You </a:t>
            </a:r>
            <a:r>
              <a:rPr lang="en-US" dirty="0"/>
              <a:t>can use view state in your own applications to do the following:</a:t>
            </a:r>
          </a:p>
          <a:p>
            <a:r>
              <a:rPr lang="en-US" dirty="0"/>
              <a:t>Keep values between </a:t>
            </a:r>
            <a:r>
              <a:rPr lang="en-US" dirty="0" err="1"/>
              <a:t>postbacks</a:t>
            </a:r>
            <a:r>
              <a:rPr lang="en-US" dirty="0"/>
              <a:t> without storing them in session state or in a user profile.</a:t>
            </a:r>
          </a:p>
          <a:p>
            <a:endParaRPr lang="en-US" dirty="0"/>
          </a:p>
        </p:txBody>
      </p:sp>
    </p:spTree>
    <p:extLst>
      <p:ext uri="{BB962C8B-B14F-4D97-AF65-F5344CB8AC3E}">
        <p14:creationId xmlns:p14="http://schemas.microsoft.com/office/powerpoint/2010/main" val="639866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Store </a:t>
            </a:r>
            <a:r>
              <a:rPr lang="en-US" dirty="0"/>
              <a:t>the values of page or control properties that you define.</a:t>
            </a:r>
          </a:p>
          <a:p>
            <a:r>
              <a:rPr lang="en-US" dirty="0"/>
              <a:t>Create a custom view state provider that lets you store view state information in a SQL Server database or in another data store.</a:t>
            </a:r>
          </a:p>
          <a:p>
            <a:r>
              <a:rPr lang="en-US" dirty="0"/>
              <a:t>For example, you can store information in view state that your code can access during the page load event the next time that the page is sent to the server. For usage recommendations, see ASP.NET State Management Recommendations.</a:t>
            </a:r>
          </a:p>
          <a:p>
            <a:pPr marL="0" indent="0">
              <a:buNone/>
            </a:pPr>
            <a:endParaRPr lang="en-US" dirty="0"/>
          </a:p>
        </p:txBody>
      </p:sp>
    </p:spTree>
    <p:extLst>
      <p:ext uri="{BB962C8B-B14F-4D97-AF65-F5344CB8AC3E}">
        <p14:creationId xmlns:p14="http://schemas.microsoft.com/office/powerpoint/2010/main" val="33517874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324600"/>
          </a:xfrm>
        </p:spPr>
        <p:txBody>
          <a:bodyPr>
            <a:normAutofit fontScale="70000" lnSpcReduction="20000"/>
          </a:bodyPr>
          <a:lstStyle/>
          <a:p>
            <a:r>
              <a:rPr lang="en-US" dirty="0"/>
              <a:t>A Web application is stateless. A new instance of the Web page class is created every time that the page is requested from the server. This would ordinarily mean that all information in the page and in its controls would be lost with each round trip. For example, by default if a user enters information into a text box on an HTML Web page, that information is sent to the server. However, it is not returned to the browser in the response.</a:t>
            </a:r>
          </a:p>
          <a:p>
            <a:r>
              <a:rPr lang="en-US" dirty="0"/>
              <a:t>To overcome this intrinsic limitation of Web programming, the ASP.NET page framework includes several state-management features to preserve page and control values between round trips to the Web server. One of these features is view state. </a:t>
            </a:r>
            <a:endParaRPr lang="en-US" dirty="0" smtClean="0"/>
          </a:p>
          <a:p>
            <a:r>
              <a:rPr lang="en-US" dirty="0" smtClean="0"/>
              <a:t>By </a:t>
            </a:r>
            <a:r>
              <a:rPr lang="en-US" dirty="0"/>
              <a:t>default, the ASP.NET page framework uses view state to preserve page and control values between round trips. When the HTML for the page is rendered, the current state of the page and values that must be retained during </a:t>
            </a:r>
            <a:r>
              <a:rPr lang="en-US" dirty="0" err="1"/>
              <a:t>postback</a:t>
            </a:r>
            <a:r>
              <a:rPr lang="en-US" dirty="0"/>
              <a:t> are serialized into base64-encoded strings. They are then put into a hidden field or fields in the page.</a:t>
            </a:r>
          </a:p>
          <a:p>
            <a:r>
              <a:rPr lang="en-US" dirty="0"/>
              <a:t>You can access view state in your code by using the page's </a:t>
            </a:r>
            <a:r>
              <a:rPr lang="en-US" dirty="0" err="1" smtClean="0"/>
              <a:t>ViewState</a:t>
            </a:r>
            <a:r>
              <a:rPr lang="en-US" dirty="0"/>
              <a:t> property. The </a:t>
            </a:r>
            <a:r>
              <a:rPr lang="en-US" dirty="0" err="1" smtClean="0"/>
              <a:t>ViewState</a:t>
            </a:r>
            <a:r>
              <a:rPr lang="en-US" dirty="0"/>
              <a:t> property is a dictionary that contains key/value pairs that contain the view state data.</a:t>
            </a:r>
          </a:p>
          <a:p>
            <a:endParaRPr lang="en-US" dirty="0"/>
          </a:p>
        </p:txBody>
      </p:sp>
    </p:spTree>
    <p:extLst>
      <p:ext uri="{BB962C8B-B14F-4D97-AF65-F5344CB8AC3E}">
        <p14:creationId xmlns:p14="http://schemas.microsoft.com/office/powerpoint/2010/main" val="34218514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tip</a:t>
            </a:r>
            <a:endParaRPr lang="en-US" dirty="0"/>
          </a:p>
        </p:txBody>
      </p:sp>
      <p:sp>
        <p:nvSpPr>
          <p:cNvPr id="3" name="Content Placeholder 2"/>
          <p:cNvSpPr>
            <a:spLocks noGrp="1"/>
          </p:cNvSpPr>
          <p:nvPr>
            <p:ph idx="1"/>
          </p:nvPr>
        </p:nvSpPr>
        <p:spPr/>
        <p:txBody>
          <a:bodyPr/>
          <a:lstStyle/>
          <a:p>
            <a:pPr marL="0" indent="0">
              <a:buNone/>
            </a:pPr>
            <a:endParaRPr lang="en-US" b="1" i="1" dirty="0" smtClean="0"/>
          </a:p>
          <a:p>
            <a:pPr marL="0" indent="0">
              <a:buNone/>
            </a:pPr>
            <a:r>
              <a:rPr lang="en-US" b="1" i="1" dirty="0" smtClean="0"/>
              <a:t>When </a:t>
            </a:r>
            <a:r>
              <a:rPr lang="en-US" b="1" i="1" dirty="0"/>
              <a:t>we display the page the first time the output reflects the fact that both the text box and the label are empty, since we have entered no information. </a:t>
            </a:r>
            <a:r>
              <a:rPr lang="en-US" b="1" i="1" dirty="0" err="1"/>
              <a:t>IsPostBack</a:t>
            </a:r>
            <a:r>
              <a:rPr lang="en-US" b="1" i="1" dirty="0"/>
              <a:t> is false.</a:t>
            </a:r>
          </a:p>
        </p:txBody>
      </p:sp>
    </p:spTree>
    <p:extLst>
      <p:ext uri="{BB962C8B-B14F-4D97-AF65-F5344CB8AC3E}">
        <p14:creationId xmlns:p14="http://schemas.microsoft.com/office/powerpoint/2010/main" val="28393475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 Directive</a:t>
            </a:r>
          </a:p>
        </p:txBody>
      </p:sp>
      <p:sp>
        <p:nvSpPr>
          <p:cNvPr id="3" name="Content Placeholder 2"/>
          <p:cNvSpPr>
            <a:spLocks noGrp="1"/>
          </p:cNvSpPr>
          <p:nvPr>
            <p:ph idx="1"/>
          </p:nvPr>
        </p:nvSpPr>
        <p:spPr/>
        <p:txBody>
          <a:bodyPr/>
          <a:lstStyle/>
          <a:p>
            <a:pPr marL="0" indent="0" algn="just">
              <a:buNone/>
            </a:pPr>
            <a:r>
              <a:rPr lang="en-US" dirty="0"/>
              <a:t>An .</a:t>
            </a:r>
            <a:r>
              <a:rPr lang="en-US" dirty="0" err="1"/>
              <a:t>aspx</a:t>
            </a:r>
            <a:r>
              <a:rPr lang="en-US" dirty="0"/>
              <a:t> file may contain a page directive defining various attributes that can control how ASP.NET processes the page</a:t>
            </a:r>
            <a:r>
              <a:rPr lang="en-US" dirty="0" smtClean="0"/>
              <a:t>.</a:t>
            </a:r>
          </a:p>
          <a:p>
            <a:pPr marL="0" indent="0" algn="just">
              <a:buNone/>
            </a:pPr>
            <a:r>
              <a:rPr lang="en-US" dirty="0" smtClean="0"/>
              <a:t> </a:t>
            </a:r>
            <a:r>
              <a:rPr lang="en-US" dirty="0"/>
              <a:t>A page directive contains one or more attribute/value pairs of the form </a:t>
            </a:r>
            <a:endParaRPr lang="en-US" dirty="0" smtClean="0"/>
          </a:p>
          <a:p>
            <a:pPr marL="0" indent="0">
              <a:buNone/>
            </a:pPr>
            <a:r>
              <a:rPr lang="en-US" dirty="0" smtClean="0"/>
              <a:t>attribute</a:t>
            </a:r>
            <a:r>
              <a:rPr lang="en-US" dirty="0"/>
              <a:t>=”value” within the page directive </a:t>
            </a:r>
            <a:r>
              <a:rPr lang="en-US" dirty="0" smtClean="0"/>
              <a:t>syntax</a:t>
            </a:r>
          </a:p>
          <a:p>
            <a:pPr marL="0" indent="0">
              <a:buNone/>
            </a:pPr>
            <a:r>
              <a:rPr lang="en-US" dirty="0" smtClean="0"/>
              <a:t>&lt;@ Page…….@&gt;</a:t>
            </a:r>
            <a:endParaRPr lang="en-US" dirty="0"/>
          </a:p>
        </p:txBody>
      </p:sp>
    </p:spTree>
    <p:extLst>
      <p:ext uri="{BB962C8B-B14F-4D97-AF65-F5344CB8AC3E}">
        <p14:creationId xmlns:p14="http://schemas.microsoft.com/office/powerpoint/2010/main" val="42253401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en-US" dirty="0"/>
              <a:t>Our example program HelloCodebehind.aspx illustrates an .</a:t>
            </a:r>
            <a:r>
              <a:rPr lang="en-US" dirty="0" err="1"/>
              <a:t>aspx</a:t>
            </a:r>
            <a:r>
              <a:rPr lang="en-US" dirty="0"/>
              <a:t> page that does not have any code within it. The code-behind file </a:t>
            </a:r>
            <a:r>
              <a:rPr lang="en-US" dirty="0" err="1" smtClean="0"/>
              <a:t>HelloCodebehind.aspx.cs</a:t>
            </a:r>
            <a:r>
              <a:rPr lang="en-US" dirty="0" smtClean="0"/>
              <a:t> </a:t>
            </a:r>
            <a:r>
              <a:rPr lang="en-US" dirty="0"/>
              <a:t>that has the code is specified using the </a:t>
            </a:r>
            <a:r>
              <a:rPr lang="en-US" dirty="0" err="1"/>
              <a:t>Src</a:t>
            </a:r>
            <a:r>
              <a:rPr lang="en-US" dirty="0"/>
              <a:t> attribute</a:t>
            </a:r>
            <a:r>
              <a:rPr lang="en-US" dirty="0" smtClean="0"/>
              <a:t>.</a:t>
            </a:r>
          </a:p>
          <a:p>
            <a:pPr marL="0" indent="0">
              <a:buNone/>
            </a:pPr>
            <a:r>
              <a:rPr lang="en-US" dirty="0"/>
              <a:t>&lt;!-- HelloCodebehind.aspx --&gt;</a:t>
            </a:r>
          </a:p>
          <a:p>
            <a:pPr marL="0" indent="0">
              <a:buNone/>
            </a:pPr>
            <a:r>
              <a:rPr lang="en-US" dirty="0"/>
              <a:t>&lt;%@ Page Language</a:t>
            </a:r>
            <a:r>
              <a:rPr lang="en-US" dirty="0" smtClean="0"/>
              <a:t>=“C#" </a:t>
            </a:r>
            <a:r>
              <a:rPr lang="en-US" dirty="0" err="1"/>
              <a:t>Src</a:t>
            </a:r>
            <a:r>
              <a:rPr lang="en-US" dirty="0"/>
              <a:t>="</a:t>
            </a:r>
            <a:r>
              <a:rPr lang="en-US" dirty="0" err="1" smtClean="0"/>
              <a:t>HelloCodebehind.aspx.cs</a:t>
            </a:r>
            <a:r>
              <a:rPr lang="en-US" dirty="0" smtClean="0"/>
              <a:t>"</a:t>
            </a:r>
            <a:endParaRPr lang="en-US" dirty="0"/>
          </a:p>
          <a:p>
            <a:pPr marL="0" indent="0">
              <a:buNone/>
            </a:pPr>
            <a:r>
              <a:rPr lang="en-US" dirty="0"/>
              <a:t>Inherits=</a:t>
            </a:r>
            <a:r>
              <a:rPr lang="en-US" dirty="0" err="1"/>
              <a:t>MyWebPage</a:t>
            </a:r>
            <a:r>
              <a:rPr lang="en-US" dirty="0"/>
              <a:t> %&gt;</a:t>
            </a:r>
          </a:p>
        </p:txBody>
      </p:sp>
    </p:spTree>
    <p:extLst>
      <p:ext uri="{BB962C8B-B14F-4D97-AF65-F5344CB8AC3E}">
        <p14:creationId xmlns:p14="http://schemas.microsoft.com/office/powerpoint/2010/main" val="802020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pPr marL="0" indent="0" algn="just">
              <a:buNone/>
            </a:pPr>
            <a:r>
              <a:rPr lang="en-US" b="1" dirty="0"/>
              <a:t>Inherits</a:t>
            </a:r>
            <a:r>
              <a:rPr lang="en-US" dirty="0"/>
              <a:t> The Inherits directive specifies the page class from which the .</a:t>
            </a:r>
            <a:r>
              <a:rPr lang="en-US" dirty="0" err="1"/>
              <a:t>aspx</a:t>
            </a:r>
            <a:r>
              <a:rPr lang="en-US" dirty="0"/>
              <a:t> page class will inherit. </a:t>
            </a:r>
            <a:endParaRPr lang="en-US" dirty="0" smtClean="0"/>
          </a:p>
          <a:p>
            <a:pPr marL="0" indent="0" algn="just">
              <a:buNone/>
            </a:pPr>
            <a:endParaRPr lang="en-US" dirty="0" smtClean="0"/>
          </a:p>
          <a:p>
            <a:pPr marL="0" indent="0" algn="just">
              <a:buNone/>
            </a:pPr>
            <a:r>
              <a:rPr lang="en-US" b="1" dirty="0" smtClean="0"/>
              <a:t>Debug </a:t>
            </a:r>
            <a:r>
              <a:rPr lang="en-US" dirty="0"/>
              <a:t>The Debug attribute indicates whether the page should be compiled with debug information. If true, debug information is enabled, and the browser can provide detailed information about compile errors. The default is false. </a:t>
            </a:r>
            <a:endParaRPr lang="en-US" dirty="0" smtClean="0"/>
          </a:p>
          <a:p>
            <a:pPr marL="0" indent="0" algn="just">
              <a:buNone/>
            </a:pPr>
            <a:endParaRPr lang="en-US" dirty="0"/>
          </a:p>
          <a:p>
            <a:pPr marL="0" indent="0" algn="just">
              <a:buNone/>
            </a:pPr>
            <a:r>
              <a:rPr lang="en-US" b="1" dirty="0" err="1" smtClean="0"/>
              <a:t>ErrorPage</a:t>
            </a:r>
            <a:r>
              <a:rPr lang="en-US" dirty="0" smtClean="0"/>
              <a:t> </a:t>
            </a:r>
            <a:r>
              <a:rPr lang="en-US" dirty="0"/>
              <a:t>The </a:t>
            </a:r>
            <a:r>
              <a:rPr lang="en-US" dirty="0" err="1"/>
              <a:t>ErrorPage</a:t>
            </a:r>
            <a:r>
              <a:rPr lang="en-US" dirty="0"/>
              <a:t> attribute specifies a target URL to which the browser will be redirected in the event that an unhandled exception occurs on the page.</a:t>
            </a:r>
          </a:p>
        </p:txBody>
      </p:sp>
    </p:spTree>
    <p:extLst>
      <p:ext uri="{BB962C8B-B14F-4D97-AF65-F5344CB8AC3E}">
        <p14:creationId xmlns:p14="http://schemas.microsoft.com/office/powerpoint/2010/main" val="688152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Trace</a:t>
            </a:r>
            <a:r>
              <a:rPr lang="en-US" dirty="0"/>
              <a:t> The Trace attribute indicates whether tracing is enabled. A value of true turns tracing on. The default is false</a:t>
            </a:r>
            <a:r>
              <a:rPr lang="en-US" dirty="0" smtClean="0"/>
              <a:t>.</a:t>
            </a:r>
          </a:p>
          <a:p>
            <a:pPr marL="0" indent="0">
              <a:buNone/>
            </a:pPr>
            <a:r>
              <a:rPr lang="en-US" dirty="0" smtClean="0"/>
              <a:t>(</a:t>
            </a:r>
            <a:r>
              <a:rPr lang="en-US" b="1" dirty="0"/>
              <a:t>ASP</a:t>
            </a:r>
            <a:r>
              <a:rPr lang="en-US" dirty="0"/>
              <a:t>.</a:t>
            </a:r>
            <a:r>
              <a:rPr lang="en-US" b="1" dirty="0"/>
              <a:t>NET tracing</a:t>
            </a:r>
            <a:r>
              <a:rPr lang="en-US" dirty="0"/>
              <a:t> enables you to follow a page's execution path, display diagnostic information at run time, and debug your application</a:t>
            </a:r>
            <a:r>
              <a:rPr lang="en-US" dirty="0" smtClean="0"/>
              <a:t>.)</a:t>
            </a:r>
            <a:endParaRPr lang="en-US" dirty="0"/>
          </a:p>
        </p:txBody>
      </p:sp>
    </p:spTree>
    <p:extLst>
      <p:ext uri="{BB962C8B-B14F-4D97-AF65-F5344CB8AC3E}">
        <p14:creationId xmlns:p14="http://schemas.microsoft.com/office/powerpoint/2010/main" val="119097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t>ASP.NET is a part of Microsoft </a:t>
            </a:r>
            <a:r>
              <a:rPr lang="en-US" dirty="0" err="1"/>
              <a:t>.Net</a:t>
            </a:r>
            <a:r>
              <a:rPr lang="en-US" dirty="0"/>
              <a:t> platform. ASP.NET applications are compiled codes, written using the extensible and reusable components or objects present in </a:t>
            </a:r>
            <a:r>
              <a:rPr lang="en-US" dirty="0" err="1"/>
              <a:t>.Net</a:t>
            </a:r>
            <a:r>
              <a:rPr lang="en-US" dirty="0"/>
              <a:t> framework. These codes can use the entire hierarchy of classes in </a:t>
            </a:r>
            <a:r>
              <a:rPr lang="en-US" dirty="0" err="1"/>
              <a:t>.Net</a:t>
            </a:r>
            <a:r>
              <a:rPr lang="en-US" dirty="0"/>
              <a:t> framework. </a:t>
            </a:r>
            <a:endParaRPr lang="en-US" dirty="0" smtClean="0"/>
          </a:p>
          <a:p>
            <a:pPr marL="0" indent="0" algn="just">
              <a:buNone/>
            </a:pPr>
            <a:endParaRPr lang="en-US" dirty="0"/>
          </a:p>
          <a:p>
            <a:pPr marL="0" indent="0" algn="just">
              <a:buNone/>
            </a:pPr>
            <a:r>
              <a:rPr lang="en-US" dirty="0"/>
              <a:t>ASP.NET application codes can be written in any of the following languages: </a:t>
            </a:r>
          </a:p>
          <a:p>
            <a:pPr algn="just"/>
            <a:r>
              <a:rPr lang="en-US" dirty="0" smtClean="0"/>
              <a:t> C</a:t>
            </a:r>
            <a:r>
              <a:rPr lang="en-US" dirty="0"/>
              <a:t># </a:t>
            </a:r>
          </a:p>
          <a:p>
            <a:pPr algn="just"/>
            <a:r>
              <a:rPr lang="en-US" dirty="0" smtClean="0"/>
              <a:t> </a:t>
            </a:r>
            <a:r>
              <a:rPr lang="en-US" dirty="0"/>
              <a:t>Visual </a:t>
            </a:r>
            <a:r>
              <a:rPr lang="en-US" dirty="0" err="1"/>
              <a:t>Basic.Net</a:t>
            </a:r>
            <a:r>
              <a:rPr lang="en-US" dirty="0"/>
              <a:t> </a:t>
            </a:r>
          </a:p>
          <a:p>
            <a:pPr algn="just"/>
            <a:r>
              <a:rPr lang="en-US" dirty="0" smtClean="0"/>
              <a:t> </a:t>
            </a:r>
            <a:r>
              <a:rPr lang="en-US" dirty="0"/>
              <a:t>Jscript </a:t>
            </a:r>
          </a:p>
          <a:p>
            <a:pPr algn="just"/>
            <a:r>
              <a:rPr lang="en-US" dirty="0" smtClean="0"/>
              <a:t> </a:t>
            </a:r>
            <a:r>
              <a:rPr lang="en-US" dirty="0"/>
              <a:t>J# </a:t>
            </a:r>
          </a:p>
          <a:p>
            <a:pPr marL="0" indent="0">
              <a:buNone/>
            </a:pPr>
            <a:endParaRPr lang="en-US" dirty="0"/>
          </a:p>
        </p:txBody>
      </p:sp>
    </p:spTree>
    <p:extLst>
      <p:ext uri="{BB962C8B-B14F-4D97-AF65-F5344CB8AC3E}">
        <p14:creationId xmlns:p14="http://schemas.microsoft.com/office/powerpoint/2010/main" val="10048431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ASP.NET Page Life Cycle </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lgn="just">
              <a:buNone/>
            </a:pPr>
            <a:r>
              <a:rPr lang="en-US" dirty="0"/>
              <a:t>When a page is requested, it is loaded into the server memory, processed, and sent to the browser. Then it is unloaded from the memory. At each of these steps, methods and events are available, which could be overridden according to the need of the application. In other words, you can write your own code to override the default code. </a:t>
            </a:r>
            <a:endParaRPr lang="en-US" dirty="0" smtClean="0"/>
          </a:p>
          <a:p>
            <a:pPr marL="0" indent="0" algn="just">
              <a:buNone/>
            </a:pPr>
            <a:endParaRPr lang="en-US" dirty="0"/>
          </a:p>
          <a:p>
            <a:pPr marL="0" indent="0" algn="just">
              <a:buNone/>
            </a:pPr>
            <a:r>
              <a:rPr lang="en-US" dirty="0"/>
              <a:t>The Page class creates a hierarchical tree of all the controls on the page. All the components on the page, except the directives, are part of this control tree. You can see the control tree by adding trace= "true" to the page directive. </a:t>
            </a:r>
          </a:p>
        </p:txBody>
      </p:sp>
    </p:spTree>
    <p:extLst>
      <p:ext uri="{BB962C8B-B14F-4D97-AF65-F5344CB8AC3E}">
        <p14:creationId xmlns:p14="http://schemas.microsoft.com/office/powerpoint/2010/main" val="7850040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page life cycle phases are: </a:t>
            </a:r>
          </a:p>
        </p:txBody>
      </p:sp>
      <p:sp>
        <p:nvSpPr>
          <p:cNvPr id="3" name="Content Placeholder 2"/>
          <p:cNvSpPr>
            <a:spLocks noGrp="1"/>
          </p:cNvSpPr>
          <p:nvPr>
            <p:ph idx="1"/>
          </p:nvPr>
        </p:nvSpPr>
        <p:spPr/>
        <p:txBody>
          <a:bodyPr/>
          <a:lstStyle/>
          <a:p>
            <a:endParaRPr lang="en-US" dirty="0"/>
          </a:p>
          <a:p>
            <a:r>
              <a:rPr lang="en-US" dirty="0"/>
              <a:t>Initialization </a:t>
            </a:r>
          </a:p>
          <a:p>
            <a:r>
              <a:rPr lang="en-US" dirty="0" smtClean="0"/>
              <a:t>Instantiation </a:t>
            </a:r>
            <a:r>
              <a:rPr lang="en-US" dirty="0"/>
              <a:t>of the controls on the page </a:t>
            </a:r>
          </a:p>
          <a:p>
            <a:r>
              <a:rPr lang="en-US" dirty="0" smtClean="0"/>
              <a:t>Restoration </a:t>
            </a:r>
            <a:r>
              <a:rPr lang="en-US" dirty="0"/>
              <a:t>and maintenance of the state </a:t>
            </a:r>
          </a:p>
          <a:p>
            <a:r>
              <a:rPr lang="en-US" dirty="0" smtClean="0"/>
              <a:t>Execution </a:t>
            </a:r>
            <a:r>
              <a:rPr lang="en-US" dirty="0"/>
              <a:t>of the event handler codes </a:t>
            </a:r>
          </a:p>
          <a:p>
            <a:r>
              <a:rPr lang="en-US" dirty="0" smtClean="0"/>
              <a:t>Page </a:t>
            </a:r>
            <a:r>
              <a:rPr lang="en-US" dirty="0"/>
              <a:t>rendering </a:t>
            </a:r>
          </a:p>
          <a:p>
            <a:pPr marL="0" indent="0">
              <a:buNone/>
            </a:pPr>
            <a:endParaRPr lang="en-US" dirty="0"/>
          </a:p>
        </p:txBody>
      </p:sp>
    </p:spTree>
    <p:extLst>
      <p:ext uri="{BB962C8B-B14F-4D97-AF65-F5344CB8AC3E}">
        <p14:creationId xmlns:p14="http://schemas.microsoft.com/office/powerpoint/2010/main" val="131184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a:t>Following are the different stages of an ASP.NET page: </a:t>
            </a:r>
            <a:r>
              <a:rPr lang="en-US" dirty="0" smtClean="0"/>
              <a:t> 	</a:t>
            </a:r>
          </a:p>
          <a:p>
            <a:pPr marL="0" indent="0">
              <a:buNone/>
            </a:pPr>
            <a:r>
              <a:rPr lang="en-US" b="1" dirty="0"/>
              <a:t>Page request </a:t>
            </a:r>
            <a:endParaRPr lang="en-US" dirty="0"/>
          </a:p>
          <a:p>
            <a:pPr marL="0" indent="0">
              <a:buNone/>
            </a:pPr>
            <a:r>
              <a:rPr lang="en-US" dirty="0"/>
              <a:t>When ASP.NET gets a page request, it decides whether to parse and compile the page, or there would be a cached version of the page; accordingly the response is sent. </a:t>
            </a:r>
          </a:p>
          <a:p>
            <a:pPr marL="0" indent="0">
              <a:buNone/>
            </a:pPr>
            <a:r>
              <a:rPr lang="en-US" b="1" dirty="0"/>
              <a:t>Starting of page life cycle </a:t>
            </a:r>
            <a:endParaRPr lang="en-US" dirty="0"/>
          </a:p>
          <a:p>
            <a:pPr marL="0" indent="0">
              <a:buNone/>
            </a:pPr>
            <a:r>
              <a:rPr lang="en-US" dirty="0"/>
              <a:t>At this stage, the Request and Response objects are set. If the request is an old request or post back, the </a:t>
            </a:r>
            <a:r>
              <a:rPr lang="en-US" dirty="0" err="1"/>
              <a:t>IsPostBack</a:t>
            </a:r>
            <a:r>
              <a:rPr lang="en-US" dirty="0"/>
              <a:t> property of the page is set to true. The </a:t>
            </a:r>
            <a:r>
              <a:rPr lang="en-US" dirty="0" err="1"/>
              <a:t>UICulture</a:t>
            </a:r>
            <a:r>
              <a:rPr lang="en-US" dirty="0"/>
              <a:t> property of the page is also set. </a:t>
            </a:r>
          </a:p>
        </p:txBody>
      </p:sp>
    </p:spTree>
    <p:extLst>
      <p:ext uri="{BB962C8B-B14F-4D97-AF65-F5344CB8AC3E}">
        <p14:creationId xmlns:p14="http://schemas.microsoft.com/office/powerpoint/2010/main" val="1264803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just">
              <a:buNone/>
            </a:pPr>
            <a:r>
              <a:rPr lang="en-US" b="1" dirty="0"/>
              <a:t>Page initialization </a:t>
            </a:r>
            <a:endParaRPr lang="en-US" dirty="0"/>
          </a:p>
          <a:p>
            <a:pPr marL="0" indent="0" algn="just">
              <a:buNone/>
            </a:pPr>
            <a:r>
              <a:rPr lang="en-US" dirty="0"/>
              <a:t>At this stage, the controls on the page are assigned unique ID by setting the </a:t>
            </a:r>
            <a:r>
              <a:rPr lang="en-US" dirty="0" err="1"/>
              <a:t>UniqueID</a:t>
            </a:r>
            <a:r>
              <a:rPr lang="en-US" dirty="0"/>
              <a:t> property and the themes are applied. For a new request, </a:t>
            </a:r>
            <a:r>
              <a:rPr lang="en-US" dirty="0" err="1"/>
              <a:t>postback</a:t>
            </a:r>
            <a:r>
              <a:rPr lang="en-US" dirty="0"/>
              <a:t> data is loaded and the control properties are restored to the view-state values. </a:t>
            </a:r>
          </a:p>
          <a:p>
            <a:pPr marL="0" indent="0" algn="just">
              <a:buNone/>
            </a:pPr>
            <a:r>
              <a:rPr lang="en-US" b="1" dirty="0"/>
              <a:t>Page load </a:t>
            </a:r>
            <a:endParaRPr lang="en-US" dirty="0"/>
          </a:p>
          <a:p>
            <a:pPr marL="0" indent="0" algn="just">
              <a:buNone/>
            </a:pPr>
            <a:r>
              <a:rPr lang="en-US" dirty="0"/>
              <a:t>At this stage, control properties are set using the view state and control state values. </a:t>
            </a:r>
          </a:p>
        </p:txBody>
      </p:sp>
    </p:spTree>
    <p:extLst>
      <p:ext uri="{BB962C8B-B14F-4D97-AF65-F5344CB8AC3E}">
        <p14:creationId xmlns:p14="http://schemas.microsoft.com/office/powerpoint/2010/main" val="1492347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b="1" dirty="0"/>
              <a:t>Validation </a:t>
            </a:r>
            <a:endParaRPr lang="en-US" dirty="0"/>
          </a:p>
          <a:p>
            <a:pPr marL="0" indent="0">
              <a:buNone/>
            </a:pPr>
            <a:r>
              <a:rPr lang="en-US" dirty="0"/>
              <a:t>Validate method of the validation control is called and on its successful execution, the </a:t>
            </a:r>
            <a:r>
              <a:rPr lang="en-US" dirty="0" err="1"/>
              <a:t>IsValid</a:t>
            </a:r>
            <a:r>
              <a:rPr lang="en-US" dirty="0"/>
              <a:t> property of the page is set to true. </a:t>
            </a:r>
            <a:endParaRPr lang="en-US" dirty="0" smtClean="0"/>
          </a:p>
          <a:p>
            <a:pPr marL="0" indent="0">
              <a:buNone/>
            </a:pPr>
            <a:endParaRPr lang="en-US" dirty="0"/>
          </a:p>
          <a:p>
            <a:pPr marL="0" indent="0">
              <a:buNone/>
            </a:pPr>
            <a:r>
              <a:rPr lang="en-US" b="1" dirty="0" err="1"/>
              <a:t>Postback</a:t>
            </a:r>
            <a:r>
              <a:rPr lang="en-US" b="1" dirty="0"/>
              <a:t> event handling. </a:t>
            </a:r>
            <a:endParaRPr lang="en-US" dirty="0"/>
          </a:p>
          <a:p>
            <a:pPr marL="0" indent="0">
              <a:buNone/>
            </a:pPr>
            <a:r>
              <a:rPr lang="en-US" dirty="0"/>
              <a:t>If the request is a </a:t>
            </a:r>
            <a:r>
              <a:rPr lang="en-US" dirty="0" err="1"/>
              <a:t>postback</a:t>
            </a:r>
            <a:r>
              <a:rPr lang="en-US" dirty="0"/>
              <a:t> (old request), the related event handler is invoked. </a:t>
            </a:r>
          </a:p>
        </p:txBody>
      </p:sp>
    </p:spTree>
    <p:extLst>
      <p:ext uri="{BB962C8B-B14F-4D97-AF65-F5344CB8AC3E}">
        <p14:creationId xmlns:p14="http://schemas.microsoft.com/office/powerpoint/2010/main" val="380391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lgn="just">
              <a:buNone/>
            </a:pPr>
            <a:r>
              <a:rPr lang="en-US" b="1" dirty="0"/>
              <a:t>Page rendering </a:t>
            </a:r>
            <a:endParaRPr lang="en-US" dirty="0"/>
          </a:p>
          <a:p>
            <a:pPr marL="0" indent="0" algn="just">
              <a:buNone/>
            </a:pPr>
            <a:r>
              <a:rPr lang="en-US" dirty="0"/>
              <a:t>At this stage, view state for the page and all controls are saved. The page calls the Render method for each control and the output of rendering is written to the </a:t>
            </a:r>
            <a:r>
              <a:rPr lang="en-US" dirty="0" err="1"/>
              <a:t>OutputStream</a:t>
            </a:r>
            <a:r>
              <a:rPr lang="en-US" dirty="0"/>
              <a:t> class of the </a:t>
            </a:r>
            <a:r>
              <a:rPr lang="en-US" dirty="0" smtClean="0"/>
              <a:t>Response </a:t>
            </a:r>
            <a:r>
              <a:rPr lang="en-US" dirty="0"/>
              <a:t>property of Page. </a:t>
            </a:r>
            <a:endParaRPr lang="en-US" dirty="0" smtClean="0"/>
          </a:p>
          <a:p>
            <a:pPr marL="0" indent="0" algn="just">
              <a:buNone/>
            </a:pPr>
            <a:endParaRPr lang="en-US" dirty="0"/>
          </a:p>
          <a:p>
            <a:pPr marL="0" indent="0" algn="just">
              <a:buNone/>
            </a:pPr>
            <a:r>
              <a:rPr lang="en-US" b="1" dirty="0"/>
              <a:t>Unload </a:t>
            </a:r>
            <a:endParaRPr lang="en-US" dirty="0"/>
          </a:p>
          <a:p>
            <a:pPr marL="0" indent="0" algn="just">
              <a:buNone/>
            </a:pPr>
            <a:r>
              <a:rPr lang="en-US" dirty="0"/>
              <a:t>The rendered page is sent to the client and page properties, such as Response and Request, are unloaded and all cleanup done. </a:t>
            </a:r>
          </a:p>
        </p:txBody>
      </p:sp>
    </p:spTree>
    <p:extLst>
      <p:ext uri="{BB962C8B-B14F-4D97-AF65-F5344CB8AC3E}">
        <p14:creationId xmlns:p14="http://schemas.microsoft.com/office/powerpoint/2010/main" val="5107344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ASP.NET Page Life Cycle Events </a:t>
            </a:r>
            <a:endParaRPr lang="en-US" dirty="0"/>
          </a:p>
        </p:txBody>
      </p:sp>
      <p:sp>
        <p:nvSpPr>
          <p:cNvPr id="3" name="Content Placeholder 2"/>
          <p:cNvSpPr>
            <a:spLocks noGrp="1"/>
          </p:cNvSpPr>
          <p:nvPr>
            <p:ph idx="1"/>
          </p:nvPr>
        </p:nvSpPr>
        <p:spPr/>
        <p:txBody>
          <a:bodyPr/>
          <a:lstStyle/>
          <a:p>
            <a:pPr marL="0" indent="0" algn="just">
              <a:buNone/>
            </a:pPr>
            <a:r>
              <a:rPr lang="en-US" dirty="0"/>
              <a:t>At each stage of the page life cycle, the page raises some events, which could be coded. An event handler is basically a function or subroutine, bound to the event, using declarative attributes such as </a:t>
            </a:r>
            <a:r>
              <a:rPr lang="en-US" dirty="0" err="1"/>
              <a:t>Onclick</a:t>
            </a:r>
            <a:r>
              <a:rPr lang="en-US" dirty="0"/>
              <a:t> or handle. </a:t>
            </a:r>
          </a:p>
        </p:txBody>
      </p:sp>
    </p:spTree>
    <p:extLst>
      <p:ext uri="{BB962C8B-B14F-4D97-AF65-F5344CB8AC3E}">
        <p14:creationId xmlns:p14="http://schemas.microsoft.com/office/powerpoint/2010/main" val="23193137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lgn="just">
              <a:buNone/>
            </a:pPr>
            <a:r>
              <a:rPr lang="en-US" dirty="0"/>
              <a:t>Following are the page life cycle events: </a:t>
            </a:r>
          </a:p>
          <a:p>
            <a:pPr marL="0" indent="0" algn="just">
              <a:buNone/>
            </a:pPr>
            <a:r>
              <a:rPr lang="en-US" b="1" dirty="0" err="1"/>
              <a:t>PreInit</a:t>
            </a:r>
            <a:r>
              <a:rPr lang="en-US" b="1" dirty="0"/>
              <a:t> </a:t>
            </a:r>
            <a:endParaRPr lang="en-US" dirty="0"/>
          </a:p>
          <a:p>
            <a:pPr marL="0" indent="0" algn="just">
              <a:buNone/>
            </a:pPr>
            <a:r>
              <a:rPr lang="en-US" dirty="0" err="1"/>
              <a:t>PreInit</a:t>
            </a:r>
            <a:r>
              <a:rPr lang="en-US" dirty="0"/>
              <a:t> is the first event in page life cycle. It checks the </a:t>
            </a:r>
            <a:r>
              <a:rPr lang="en-US" dirty="0" err="1"/>
              <a:t>IsPostBack</a:t>
            </a:r>
            <a:r>
              <a:rPr lang="en-US" dirty="0"/>
              <a:t> property and determines whether the page is a </a:t>
            </a:r>
            <a:r>
              <a:rPr lang="en-US" dirty="0" err="1"/>
              <a:t>postback</a:t>
            </a:r>
            <a:r>
              <a:rPr lang="en-US" dirty="0"/>
              <a:t>. It sets the themes and master pages, creates dynamic controls, and gets and sets profile property values. This event can be handled by overloading the </a:t>
            </a:r>
            <a:r>
              <a:rPr lang="en-US" dirty="0" err="1"/>
              <a:t>OnPreInit</a:t>
            </a:r>
            <a:r>
              <a:rPr lang="en-US" dirty="0"/>
              <a:t> method or creating a </a:t>
            </a:r>
            <a:r>
              <a:rPr lang="en-US" dirty="0" err="1"/>
              <a:t>Page_PreInit</a:t>
            </a:r>
            <a:r>
              <a:rPr lang="en-US" dirty="0"/>
              <a:t> handler. </a:t>
            </a:r>
          </a:p>
          <a:p>
            <a:pPr marL="0" indent="0" algn="just">
              <a:buNone/>
            </a:pPr>
            <a:r>
              <a:rPr lang="en-US" b="1" dirty="0" err="1"/>
              <a:t>Init</a:t>
            </a:r>
            <a:r>
              <a:rPr lang="en-US" b="1" dirty="0"/>
              <a:t> </a:t>
            </a:r>
            <a:endParaRPr lang="en-US" dirty="0"/>
          </a:p>
          <a:p>
            <a:pPr marL="0" indent="0" algn="just">
              <a:buNone/>
            </a:pPr>
            <a:r>
              <a:rPr lang="en-US" dirty="0" smtClean="0"/>
              <a:t>Page </a:t>
            </a:r>
            <a:r>
              <a:rPr lang="en-US" dirty="0" err="1" smtClean="0"/>
              <a:t>Init</a:t>
            </a:r>
            <a:r>
              <a:rPr lang="en-US" dirty="0" smtClean="0"/>
              <a:t> event occurs after the </a:t>
            </a:r>
            <a:r>
              <a:rPr lang="en-US" dirty="0" err="1" smtClean="0"/>
              <a:t>Init</a:t>
            </a:r>
            <a:r>
              <a:rPr lang="en-US" dirty="0" smtClean="0"/>
              <a:t> event of all the individual controls on the web form.  Use this event to read or initialize control properties. </a:t>
            </a:r>
            <a:r>
              <a:rPr lang="en-US" dirty="0" err="1" smtClean="0"/>
              <a:t>Init</a:t>
            </a:r>
            <a:r>
              <a:rPr lang="en-US" dirty="0" smtClean="0"/>
              <a:t> </a:t>
            </a:r>
            <a:r>
              <a:rPr lang="en-US" dirty="0"/>
              <a:t>event initializes the control property and the control tree is </a:t>
            </a:r>
            <a:r>
              <a:rPr lang="en-US" dirty="0" err="1" smtClean="0"/>
              <a:t>built.The</a:t>
            </a:r>
            <a:r>
              <a:rPr lang="en-US" dirty="0" smtClean="0"/>
              <a:t> server controls are loaded and initialized from the web forms view state. (restoration of </a:t>
            </a:r>
            <a:r>
              <a:rPr lang="en-US" dirty="0" err="1" smtClean="0"/>
              <a:t>view_state</a:t>
            </a:r>
            <a:r>
              <a:rPr lang="en-US" dirty="0" smtClean="0"/>
              <a:t> happens here)</a:t>
            </a:r>
            <a:endParaRPr lang="en-US" dirty="0"/>
          </a:p>
        </p:txBody>
      </p:sp>
    </p:spTree>
    <p:extLst>
      <p:ext uri="{BB962C8B-B14F-4D97-AF65-F5344CB8AC3E}">
        <p14:creationId xmlns:p14="http://schemas.microsoft.com/office/powerpoint/2010/main" val="12757160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en-US" b="1" dirty="0" err="1"/>
              <a:t>InitComplete</a:t>
            </a:r>
            <a:r>
              <a:rPr lang="en-US" b="1" dirty="0"/>
              <a:t> </a:t>
            </a:r>
            <a:endParaRPr lang="en-US" dirty="0"/>
          </a:p>
          <a:p>
            <a:pPr marL="0" indent="0" algn="just">
              <a:buNone/>
            </a:pPr>
            <a:r>
              <a:rPr lang="en-US" dirty="0" err="1"/>
              <a:t>InitComplete</a:t>
            </a:r>
            <a:r>
              <a:rPr lang="en-US" dirty="0"/>
              <a:t> event allows tracking of view state. All the controls turn on view-state tracking. </a:t>
            </a:r>
          </a:p>
          <a:p>
            <a:pPr marL="0" indent="0" algn="just">
              <a:buNone/>
            </a:pPr>
            <a:r>
              <a:rPr lang="en-US" b="1" dirty="0" err="1"/>
              <a:t>LoadViewState</a:t>
            </a:r>
            <a:r>
              <a:rPr lang="en-US" b="1" dirty="0"/>
              <a:t> </a:t>
            </a:r>
            <a:endParaRPr lang="en-US" dirty="0"/>
          </a:p>
          <a:p>
            <a:pPr marL="0" indent="0" algn="just">
              <a:buNone/>
            </a:pPr>
            <a:r>
              <a:rPr lang="en-US" dirty="0" err="1"/>
              <a:t>LoadViewState</a:t>
            </a:r>
            <a:r>
              <a:rPr lang="en-US" dirty="0"/>
              <a:t> event allows loading view state information into the controls. </a:t>
            </a:r>
          </a:p>
          <a:p>
            <a:pPr marL="0" indent="0" algn="just">
              <a:buNone/>
            </a:pPr>
            <a:r>
              <a:rPr lang="en-US" b="1" dirty="0" err="1"/>
              <a:t>LoadPostData</a:t>
            </a:r>
            <a:r>
              <a:rPr lang="en-US" b="1" dirty="0"/>
              <a:t> </a:t>
            </a:r>
            <a:endParaRPr lang="en-US" dirty="0"/>
          </a:p>
          <a:p>
            <a:pPr marL="0" indent="0" algn="just">
              <a:buNone/>
            </a:pPr>
            <a:r>
              <a:rPr lang="en-US" dirty="0"/>
              <a:t>During this phase, the contents of all the input fields are defined with the &lt;form&gt; tag are processed. </a:t>
            </a:r>
          </a:p>
        </p:txBody>
      </p:sp>
    </p:spTree>
    <p:extLst>
      <p:ext uri="{BB962C8B-B14F-4D97-AF65-F5344CB8AC3E}">
        <p14:creationId xmlns:p14="http://schemas.microsoft.com/office/powerpoint/2010/main" val="25647677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indent="0" algn="just">
              <a:buNone/>
            </a:pPr>
            <a:r>
              <a:rPr lang="en-US" b="1" dirty="0" err="1"/>
              <a:t>PreLoad</a:t>
            </a:r>
            <a:r>
              <a:rPr lang="en-US" b="1" dirty="0"/>
              <a:t> </a:t>
            </a:r>
            <a:endParaRPr lang="en-US" dirty="0"/>
          </a:p>
          <a:p>
            <a:pPr marL="0" indent="0" algn="just">
              <a:buNone/>
            </a:pPr>
            <a:r>
              <a:rPr lang="en-US" dirty="0" err="1"/>
              <a:t>PreLoad</a:t>
            </a:r>
            <a:r>
              <a:rPr lang="en-US" dirty="0"/>
              <a:t> occurs before the post back data is loaded in the controls. This event can be handled by overloading the </a:t>
            </a:r>
            <a:r>
              <a:rPr lang="en-US" dirty="0" err="1"/>
              <a:t>OnPreLoad</a:t>
            </a:r>
            <a:r>
              <a:rPr lang="en-US" dirty="0"/>
              <a:t> method or creating a </a:t>
            </a:r>
            <a:r>
              <a:rPr lang="en-US" dirty="0" err="1"/>
              <a:t>Page_PreLoad</a:t>
            </a:r>
            <a:r>
              <a:rPr lang="en-US" dirty="0"/>
              <a:t> handler. </a:t>
            </a:r>
            <a:endParaRPr lang="en-US" dirty="0" smtClean="0"/>
          </a:p>
          <a:p>
            <a:pPr marL="0" indent="0" algn="just">
              <a:buNone/>
            </a:pPr>
            <a:r>
              <a:rPr lang="en-US" b="1" dirty="0"/>
              <a:t>Load </a:t>
            </a:r>
            <a:endParaRPr lang="en-US" b="1" dirty="0" smtClean="0"/>
          </a:p>
          <a:p>
            <a:pPr marL="0" indent="0" algn="just">
              <a:buNone/>
            </a:pPr>
            <a:r>
              <a:rPr lang="en-US" dirty="0"/>
              <a:t>The Load event is raised for the page first and then recursively for all child controls. The controls in the control tree are created. This event can be handled by overloading the </a:t>
            </a:r>
            <a:r>
              <a:rPr lang="en-US" dirty="0" err="1"/>
              <a:t>OnLoad</a:t>
            </a:r>
            <a:r>
              <a:rPr lang="en-US" dirty="0"/>
              <a:t> method or creating a </a:t>
            </a:r>
            <a:r>
              <a:rPr lang="en-US" dirty="0" err="1"/>
              <a:t>Page_Load</a:t>
            </a:r>
            <a:r>
              <a:rPr lang="en-US" dirty="0"/>
              <a:t> handler. </a:t>
            </a:r>
            <a:endParaRPr lang="en-US" dirty="0" smtClean="0"/>
          </a:p>
          <a:p>
            <a:pPr marL="0" indent="0" algn="just">
              <a:buNone/>
            </a:pPr>
            <a:r>
              <a:rPr lang="en-US" dirty="0" smtClean="0"/>
              <a:t>(Until here are all the page-level events)</a:t>
            </a:r>
          </a:p>
          <a:p>
            <a:pPr marL="0" indent="0" algn="just">
              <a:buNone/>
            </a:pPr>
            <a:r>
              <a:rPr lang="en-US" b="1" dirty="0" smtClean="0"/>
              <a:t>Control Events:</a:t>
            </a:r>
            <a:r>
              <a:rPr lang="en-US" dirty="0" smtClean="0"/>
              <a:t> After the page load event, the control events like button’s click, </a:t>
            </a:r>
            <a:r>
              <a:rPr lang="en-US" dirty="0" err="1" smtClean="0"/>
              <a:t>dropdownlist’s</a:t>
            </a:r>
            <a:r>
              <a:rPr lang="en-US" dirty="0" smtClean="0"/>
              <a:t> selected index changed events </a:t>
            </a:r>
            <a:r>
              <a:rPr lang="en-US" smtClean="0"/>
              <a:t>are raised.)</a:t>
            </a:r>
            <a:endParaRPr lang="en-US" b="1" dirty="0"/>
          </a:p>
        </p:txBody>
      </p:sp>
    </p:spTree>
    <p:extLst>
      <p:ext uri="{BB962C8B-B14F-4D97-AF65-F5344CB8AC3E}">
        <p14:creationId xmlns:p14="http://schemas.microsoft.com/office/powerpoint/2010/main" val="856029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ASP.NET Web Forms Model </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ASP.NET web forms extend the event-driven model of interaction to the web applications. The browser submits a web form to the web server and the server returns a full markup page or HTML page in response. </a:t>
            </a:r>
            <a:endParaRPr lang="en-US" dirty="0" smtClean="0"/>
          </a:p>
          <a:p>
            <a:pPr marL="0" indent="0" algn="just">
              <a:buNone/>
            </a:pPr>
            <a:endParaRPr lang="en-US" dirty="0"/>
          </a:p>
          <a:p>
            <a:pPr marL="0" indent="0" algn="just">
              <a:buNone/>
            </a:pPr>
            <a:r>
              <a:rPr lang="en-US" dirty="0"/>
              <a:t>All client side user activities are forwarded to the server for </a:t>
            </a:r>
            <a:r>
              <a:rPr lang="en-US" dirty="0" err="1"/>
              <a:t>stateful</a:t>
            </a:r>
            <a:r>
              <a:rPr lang="en-US" dirty="0"/>
              <a:t> processing. The server processes the output of the client actions and triggers the reactions. </a:t>
            </a:r>
          </a:p>
        </p:txBody>
      </p:sp>
    </p:spTree>
    <p:extLst>
      <p:ext uri="{BB962C8B-B14F-4D97-AF65-F5344CB8AC3E}">
        <p14:creationId xmlns:p14="http://schemas.microsoft.com/office/powerpoint/2010/main" val="17115419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marL="0" indent="0">
              <a:buNone/>
            </a:pPr>
            <a:r>
              <a:rPr lang="en-US" b="1" dirty="0" err="1" smtClean="0"/>
              <a:t>LoadComplete</a:t>
            </a:r>
            <a:r>
              <a:rPr lang="en-US" b="1" dirty="0" smtClean="0"/>
              <a:t> </a:t>
            </a:r>
            <a:endParaRPr lang="en-US" dirty="0" smtClean="0"/>
          </a:p>
          <a:p>
            <a:pPr marL="0" indent="0" algn="just">
              <a:buNone/>
            </a:pPr>
            <a:r>
              <a:rPr lang="en-US" dirty="0" smtClean="0"/>
              <a:t>The loading process is completed, control event handlers are run, and page validation takes place. This event can be handled by overloading the </a:t>
            </a:r>
            <a:r>
              <a:rPr lang="en-US" dirty="0" err="1" smtClean="0"/>
              <a:t>OnLoadComplete</a:t>
            </a:r>
            <a:r>
              <a:rPr lang="en-US" dirty="0" smtClean="0"/>
              <a:t> method or creating a </a:t>
            </a:r>
            <a:r>
              <a:rPr lang="en-US" dirty="0" err="1" smtClean="0"/>
              <a:t>Page_LoadComplete</a:t>
            </a:r>
            <a:r>
              <a:rPr lang="en-US" dirty="0" smtClean="0"/>
              <a:t> handler. </a:t>
            </a:r>
          </a:p>
          <a:p>
            <a:pPr marL="0" indent="0" algn="just">
              <a:buNone/>
            </a:pPr>
            <a:r>
              <a:rPr lang="en-US" b="1" dirty="0" err="1"/>
              <a:t>PreRender</a:t>
            </a:r>
            <a:r>
              <a:rPr lang="en-US" b="1" dirty="0"/>
              <a:t> </a:t>
            </a:r>
            <a:endParaRPr lang="en-US" dirty="0"/>
          </a:p>
          <a:p>
            <a:pPr marL="0" indent="0" algn="just">
              <a:buNone/>
            </a:pPr>
            <a:r>
              <a:rPr lang="en-US" dirty="0"/>
              <a:t>The </a:t>
            </a:r>
            <a:r>
              <a:rPr lang="en-US" dirty="0" err="1"/>
              <a:t>PreRender</a:t>
            </a:r>
            <a:r>
              <a:rPr lang="en-US" dirty="0"/>
              <a:t> event occurs just before the output is rendered. By handling this event, pages and controls can perform any updates before the output is rendered. </a:t>
            </a:r>
          </a:p>
          <a:p>
            <a:pPr marL="0" indent="0" algn="just">
              <a:buNone/>
            </a:pPr>
            <a:r>
              <a:rPr lang="en-US" b="1" dirty="0" err="1"/>
              <a:t>PreRenderComplete</a:t>
            </a:r>
            <a:r>
              <a:rPr lang="en-US" b="1" dirty="0"/>
              <a:t> </a:t>
            </a:r>
            <a:endParaRPr lang="en-US" dirty="0"/>
          </a:p>
          <a:p>
            <a:pPr marL="0" indent="0" algn="just">
              <a:buNone/>
            </a:pPr>
            <a:r>
              <a:rPr lang="en-US" dirty="0"/>
              <a:t>As the </a:t>
            </a:r>
            <a:r>
              <a:rPr lang="en-US" dirty="0" err="1"/>
              <a:t>PreRender</a:t>
            </a:r>
            <a:r>
              <a:rPr lang="en-US" dirty="0"/>
              <a:t> event is recursively fired for all child controls, this event ensures the completion of the pre-rendering phase. </a:t>
            </a:r>
            <a:endParaRPr lang="en-US" dirty="0" smtClean="0"/>
          </a:p>
          <a:p>
            <a:pPr marL="0" indent="0">
              <a:buNone/>
            </a:pPr>
            <a:endParaRPr lang="en-US" dirty="0"/>
          </a:p>
        </p:txBody>
      </p:sp>
    </p:spTree>
    <p:extLst>
      <p:ext uri="{BB962C8B-B14F-4D97-AF65-F5344CB8AC3E}">
        <p14:creationId xmlns:p14="http://schemas.microsoft.com/office/powerpoint/2010/main" val="15570089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marL="0" indent="0" algn="just">
              <a:buNone/>
            </a:pPr>
            <a:r>
              <a:rPr lang="en-US" b="1" dirty="0" err="1"/>
              <a:t>SaveStateComplete</a:t>
            </a:r>
            <a:r>
              <a:rPr lang="en-US" b="1" dirty="0"/>
              <a:t> </a:t>
            </a:r>
            <a:endParaRPr lang="en-US" dirty="0"/>
          </a:p>
          <a:p>
            <a:pPr marL="0" indent="0" algn="just">
              <a:buNone/>
            </a:pPr>
            <a:r>
              <a:rPr lang="en-US" dirty="0"/>
              <a:t>State of control on the page is saved. Personalization, control state and view state information is saved. The HTML markup is generated. This stage can be handled by overriding the Render method or creating a </a:t>
            </a:r>
            <a:r>
              <a:rPr lang="en-US" dirty="0" err="1"/>
              <a:t>Page_Render</a:t>
            </a:r>
            <a:r>
              <a:rPr lang="en-US" dirty="0"/>
              <a:t> handler. </a:t>
            </a:r>
            <a:endParaRPr lang="en-US" dirty="0" smtClean="0"/>
          </a:p>
          <a:p>
            <a:pPr marL="0" indent="0" algn="just">
              <a:buNone/>
            </a:pPr>
            <a:endParaRPr lang="en-US" dirty="0"/>
          </a:p>
          <a:p>
            <a:pPr marL="0" indent="0" algn="just">
              <a:buNone/>
            </a:pPr>
            <a:r>
              <a:rPr lang="en-US" b="1" dirty="0" err="1"/>
              <a:t>UnLoad</a:t>
            </a:r>
            <a:r>
              <a:rPr lang="en-US" b="1" dirty="0"/>
              <a:t> </a:t>
            </a:r>
            <a:endParaRPr lang="en-US" dirty="0"/>
          </a:p>
          <a:p>
            <a:pPr marL="0" indent="0" algn="just">
              <a:buNone/>
            </a:pPr>
            <a:r>
              <a:rPr lang="en-US" dirty="0"/>
              <a:t>The </a:t>
            </a:r>
            <a:r>
              <a:rPr lang="en-US" dirty="0" err="1"/>
              <a:t>UnLoad</a:t>
            </a:r>
            <a:r>
              <a:rPr lang="en-US" dirty="0"/>
              <a:t> phase is the last phase of the page life cycle. It raises the </a:t>
            </a:r>
            <a:r>
              <a:rPr lang="en-US" dirty="0" err="1"/>
              <a:t>UnLoad</a:t>
            </a:r>
            <a:r>
              <a:rPr lang="en-US" dirty="0"/>
              <a:t> event for all controls recursively and lastly for the page itself. Final cleanup is done and all resources and references, such as database connections, are freed. This event can be handled by modifying the </a:t>
            </a:r>
            <a:r>
              <a:rPr lang="en-US" dirty="0" err="1"/>
              <a:t>OnUnLoad</a:t>
            </a:r>
            <a:r>
              <a:rPr lang="en-US" dirty="0"/>
              <a:t> method or creating a </a:t>
            </a:r>
            <a:r>
              <a:rPr lang="en-US" dirty="0" err="1"/>
              <a:t>Page_UnLoad</a:t>
            </a:r>
            <a:r>
              <a:rPr lang="en-US" dirty="0"/>
              <a:t> handler. </a:t>
            </a:r>
          </a:p>
        </p:txBody>
      </p:sp>
    </p:spTree>
    <p:extLst>
      <p:ext uri="{BB962C8B-B14F-4D97-AF65-F5344CB8AC3E}">
        <p14:creationId xmlns:p14="http://schemas.microsoft.com/office/powerpoint/2010/main" val="29763964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Write Simple programs in .NET.</a:t>
            </a:r>
          </a:p>
          <a:p>
            <a:r>
              <a:rPr lang="en-US" dirty="0" smtClean="0"/>
              <a:t>Write parts of C# framework.</a:t>
            </a:r>
          </a:p>
          <a:p>
            <a:r>
              <a:rPr lang="en-US" dirty="0" smtClean="0"/>
              <a:t>What is </a:t>
            </a:r>
            <a:r>
              <a:rPr lang="en-US" smtClean="0"/>
              <a:t>a DLL?</a:t>
            </a:r>
            <a:endParaRPr lang="en-US" dirty="0" smtClean="0"/>
          </a:p>
          <a:p>
            <a:r>
              <a:rPr lang="en-US" dirty="0" smtClean="0"/>
              <a:t>Explain API.</a:t>
            </a:r>
          </a:p>
          <a:p>
            <a:pPr marL="0" indent="0">
              <a:buNone/>
            </a:pPr>
            <a:endParaRPr lang="en-US" dirty="0" smtClean="0"/>
          </a:p>
        </p:txBody>
      </p:sp>
    </p:spTree>
    <p:extLst>
      <p:ext uri="{BB962C8B-B14F-4D97-AF65-F5344CB8AC3E}">
        <p14:creationId xmlns:p14="http://schemas.microsoft.com/office/powerpoint/2010/main" val="2216865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a:t>Now, HTTP is a stateless protocol. ASP.NET framework helps in storing the information regarding the state of the application, which consists of: </a:t>
            </a:r>
          </a:p>
          <a:p>
            <a:r>
              <a:rPr lang="en-US" dirty="0" smtClean="0"/>
              <a:t> </a:t>
            </a:r>
            <a:r>
              <a:rPr lang="en-US" dirty="0"/>
              <a:t>Page state </a:t>
            </a:r>
          </a:p>
          <a:p>
            <a:r>
              <a:rPr lang="en-US" dirty="0" smtClean="0"/>
              <a:t> </a:t>
            </a:r>
            <a:r>
              <a:rPr lang="en-US" dirty="0"/>
              <a:t>Session state </a:t>
            </a:r>
          </a:p>
          <a:p>
            <a:endParaRPr lang="en-US" dirty="0"/>
          </a:p>
          <a:p>
            <a:pPr marL="0" indent="0" algn="just">
              <a:buNone/>
            </a:pPr>
            <a:r>
              <a:rPr lang="en-US" dirty="0"/>
              <a:t>The page state is the state of the client, i.e., the content of various input fields in the web form. The session state is the collective information obtained from various pages the user visited and worked with, i.e., the overall session state. </a:t>
            </a:r>
          </a:p>
        </p:txBody>
      </p:sp>
    </p:spTree>
    <p:extLst>
      <p:ext uri="{BB962C8B-B14F-4D97-AF65-F5344CB8AC3E}">
        <p14:creationId xmlns:p14="http://schemas.microsoft.com/office/powerpoint/2010/main" val="3479842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ASP.NET Component Model </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marL="0" indent="0" algn="just">
              <a:buNone/>
            </a:pPr>
            <a:r>
              <a:rPr lang="en-US" dirty="0"/>
              <a:t>The ASP.NET component model provides various building blocks of ASP.NET pages. Basically it is an object model, which describes: </a:t>
            </a:r>
          </a:p>
          <a:p>
            <a:pPr algn="just"/>
            <a:r>
              <a:rPr lang="en-US" dirty="0" smtClean="0"/>
              <a:t>Server </a:t>
            </a:r>
            <a:r>
              <a:rPr lang="en-US" dirty="0"/>
              <a:t>side counterparts of almost all HTML elements or tags such as &lt;form&gt; and &lt;input&gt;. </a:t>
            </a:r>
          </a:p>
          <a:p>
            <a:pPr algn="just"/>
            <a:r>
              <a:rPr lang="en-US" dirty="0" smtClean="0"/>
              <a:t>Server </a:t>
            </a:r>
            <a:r>
              <a:rPr lang="en-US" dirty="0"/>
              <a:t>controls, which help in developing complex user-interface. For example, the Calendar control or the </a:t>
            </a:r>
            <a:r>
              <a:rPr lang="en-US" dirty="0" err="1"/>
              <a:t>Gridview</a:t>
            </a:r>
            <a:r>
              <a:rPr lang="en-US" dirty="0"/>
              <a:t> control. </a:t>
            </a:r>
          </a:p>
          <a:p>
            <a:pPr algn="just"/>
            <a:endParaRPr lang="en-US" dirty="0"/>
          </a:p>
          <a:p>
            <a:pPr marL="0" indent="0" algn="just">
              <a:buNone/>
            </a:pPr>
            <a:r>
              <a:rPr lang="en-US" dirty="0"/>
              <a:t>ASP.NET is a technology, which works on the </a:t>
            </a:r>
            <a:r>
              <a:rPr lang="en-US" dirty="0" err="1"/>
              <a:t>.Net</a:t>
            </a:r>
            <a:r>
              <a:rPr lang="en-US" dirty="0"/>
              <a:t> framework that contains all web-related functionalities. The </a:t>
            </a:r>
            <a:r>
              <a:rPr lang="en-US" dirty="0" err="1"/>
              <a:t>.Net</a:t>
            </a:r>
            <a:r>
              <a:rPr lang="en-US" dirty="0"/>
              <a:t> framework is made of an object-oriented hierarchy. An ASP.NET web application is made of pages. When a user requests an ASP.NET page, the IIS delegates the processing of the page to the ASP.NET runtime system </a:t>
            </a:r>
          </a:p>
        </p:txBody>
      </p:sp>
    </p:spTree>
    <p:extLst>
      <p:ext uri="{BB962C8B-B14F-4D97-AF65-F5344CB8AC3E}">
        <p14:creationId xmlns:p14="http://schemas.microsoft.com/office/powerpoint/2010/main" val="397812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and ASP	</a:t>
            </a:r>
            <a:endParaRPr lang="en-US" dirty="0"/>
          </a:p>
        </p:txBody>
      </p:sp>
      <p:sp>
        <p:nvSpPr>
          <p:cNvPr id="3" name="Content Placeholder 2"/>
          <p:cNvSpPr>
            <a:spLocks noGrp="1"/>
          </p:cNvSpPr>
          <p:nvPr>
            <p:ph idx="1"/>
          </p:nvPr>
        </p:nvSpPr>
        <p:spPr/>
        <p:txBody>
          <a:bodyPr/>
          <a:lstStyle/>
          <a:p>
            <a:pPr marL="0" indent="0" algn="just">
              <a:buNone/>
            </a:pPr>
            <a:r>
              <a:rPr lang="en-US" dirty="0"/>
              <a:t>The ASP.NET runtime transforms the .</a:t>
            </a:r>
            <a:r>
              <a:rPr lang="en-US" dirty="0" err="1"/>
              <a:t>aspx</a:t>
            </a:r>
            <a:r>
              <a:rPr lang="en-US" dirty="0"/>
              <a:t> page into an instance of a class, which inherits from the base class page of the </a:t>
            </a:r>
            <a:r>
              <a:rPr lang="en-US" dirty="0" err="1"/>
              <a:t>.Net</a:t>
            </a:r>
            <a:r>
              <a:rPr lang="en-US" dirty="0"/>
              <a:t> framework. Therefore, each ASP.NET page is an object and all its components i.e., the server-side controls are also objects. </a:t>
            </a:r>
          </a:p>
        </p:txBody>
      </p:sp>
    </p:spTree>
    <p:extLst>
      <p:ext uri="{BB962C8B-B14F-4D97-AF65-F5344CB8AC3E}">
        <p14:creationId xmlns:p14="http://schemas.microsoft.com/office/powerpoint/2010/main" val="238685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Components of </a:t>
            </a:r>
            <a:r>
              <a:rPr lang="en-US" b="1" dirty="0" err="1"/>
              <a:t>.Net</a:t>
            </a:r>
            <a:r>
              <a:rPr lang="en-US" b="1" dirty="0"/>
              <a:t> Framework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following table describes the components of the </a:t>
            </a:r>
            <a:r>
              <a:rPr lang="en-US" dirty="0" err="1"/>
              <a:t>.Net</a:t>
            </a:r>
            <a:r>
              <a:rPr lang="en-US" dirty="0"/>
              <a:t> framework </a:t>
            </a:r>
            <a:r>
              <a:rPr lang="en-US" dirty="0" smtClean="0"/>
              <a:t> and </a:t>
            </a:r>
            <a:r>
              <a:rPr lang="en-US" dirty="0"/>
              <a:t>the job they perform: </a:t>
            </a:r>
            <a:endParaRPr lang="en-US" dirty="0" smtClean="0"/>
          </a:p>
          <a:p>
            <a:pPr marL="0" indent="0">
              <a:buNone/>
            </a:pPr>
            <a:endParaRPr lang="en-US" dirty="0" smtClean="0"/>
          </a:p>
          <a:p>
            <a:pPr marL="0" indent="0">
              <a:buNone/>
            </a:pPr>
            <a:r>
              <a:rPr lang="en-US" b="1" dirty="0"/>
              <a:t>(1) Common Language Runtime or CLR </a:t>
            </a:r>
            <a:endParaRPr lang="en-US" dirty="0"/>
          </a:p>
          <a:p>
            <a:pPr marL="0" indent="0" algn="just">
              <a:buNone/>
            </a:pPr>
            <a:r>
              <a:rPr lang="en-US" dirty="0"/>
              <a:t>It performs memory management, exception handling, debugging, security checking, thread execution, code execution, code safety, verification, and compilation. The code that is directly managed by the CLR is called the managed code. When the managed code is compiled, the compiler converts the source code 	</a:t>
            </a:r>
          </a:p>
          <a:p>
            <a:pPr marL="0" indent="0">
              <a:buNone/>
            </a:pPr>
            <a:endParaRPr lang="en-US" dirty="0"/>
          </a:p>
        </p:txBody>
      </p:sp>
    </p:spTree>
    <p:extLst>
      <p:ext uri="{BB962C8B-B14F-4D97-AF65-F5344CB8AC3E}">
        <p14:creationId xmlns:p14="http://schemas.microsoft.com/office/powerpoint/2010/main" val="3448919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3216</Words>
  <Application>Microsoft Office PowerPoint</Application>
  <PresentationFormat>On-screen Show (4:3)</PresentationFormat>
  <Paragraphs>217</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ASP.NET (INTRODUCTION)</vt:lpstr>
      <vt:lpstr>Introduction</vt:lpstr>
      <vt:lpstr>What is ASP.NET? </vt:lpstr>
      <vt:lpstr>PowerPoint Presentation</vt:lpstr>
      <vt:lpstr>ASP.NET Web Forms Model </vt:lpstr>
      <vt:lpstr>PowerPoint Presentation</vt:lpstr>
      <vt:lpstr>The ASP.NET Component Model </vt:lpstr>
      <vt:lpstr>Objects and ASP </vt:lpstr>
      <vt:lpstr>Components of .Net Framework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Projects and Solutions </vt:lpstr>
      <vt:lpstr>PowerPoint Presentation</vt:lpstr>
      <vt:lpstr>PowerPoint Presentation</vt:lpstr>
      <vt:lpstr>ASP LIFE CYCLE</vt:lpstr>
      <vt:lpstr>ASP.NET Application Life Cycle </vt:lpstr>
      <vt:lpstr>PowerPoint Presentation</vt:lpstr>
      <vt:lpstr>PowerPoint Presentation</vt:lpstr>
      <vt:lpstr>PowerPoint Presentation</vt:lpstr>
      <vt:lpstr>Page Class</vt:lpstr>
      <vt:lpstr>Inheriting from page class</vt:lpstr>
      <vt:lpstr>PAGE PROPERTIES</vt:lpstr>
      <vt:lpstr>PowerPoint Presentation</vt:lpstr>
      <vt:lpstr>ViewState</vt:lpstr>
      <vt:lpstr>PowerPoint Presentation</vt:lpstr>
      <vt:lpstr>Features</vt:lpstr>
      <vt:lpstr>PowerPoint Presentation</vt:lpstr>
      <vt:lpstr>PowerPoint Presentation</vt:lpstr>
      <vt:lpstr>Important tip</vt:lpstr>
      <vt:lpstr>Page Directive</vt:lpstr>
      <vt:lpstr>PowerPoint Presentation</vt:lpstr>
      <vt:lpstr>PowerPoint Presentation</vt:lpstr>
      <vt:lpstr>PowerPoint Presentation</vt:lpstr>
      <vt:lpstr>ASP.NET Page Life Cycle </vt:lpstr>
      <vt:lpstr>The page life cycle phases are: </vt:lpstr>
      <vt:lpstr>PowerPoint Presentation</vt:lpstr>
      <vt:lpstr>PowerPoint Presentation</vt:lpstr>
      <vt:lpstr>PowerPoint Presentation</vt:lpstr>
      <vt:lpstr>PowerPoint Presentation</vt:lpstr>
      <vt:lpstr>ASP.NET Page Life Cycle Events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ASP.NET (INTRODUCTION)</dc:title>
  <dc:creator>user3</dc:creator>
  <cp:lastModifiedBy>HP-4</cp:lastModifiedBy>
  <cp:revision>118</cp:revision>
  <dcterms:created xsi:type="dcterms:W3CDTF">2017-01-09T06:25:19Z</dcterms:created>
  <dcterms:modified xsi:type="dcterms:W3CDTF">2018-09-04T21:16:14Z</dcterms:modified>
</cp:coreProperties>
</file>