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831FC1-3C2A-4922-8822-BAE823713AF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271677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31FC1-3C2A-4922-8822-BAE823713AF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1024915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31FC1-3C2A-4922-8822-BAE823713AF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144829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31FC1-3C2A-4922-8822-BAE823713AF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66954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831FC1-3C2A-4922-8822-BAE823713AFA}"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16810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831FC1-3C2A-4922-8822-BAE823713AF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115572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831FC1-3C2A-4922-8822-BAE823713AFA}"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14393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831FC1-3C2A-4922-8822-BAE823713AFA}"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332943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31FC1-3C2A-4922-8822-BAE823713AFA}"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316327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31FC1-3C2A-4922-8822-BAE823713AF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289008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31FC1-3C2A-4922-8822-BAE823713AFA}"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E0380-9770-4B6D-A4C6-F5B34773E625}" type="slidenum">
              <a:rPr lang="en-US" smtClean="0"/>
              <a:t>‹#›</a:t>
            </a:fld>
            <a:endParaRPr lang="en-US"/>
          </a:p>
        </p:txBody>
      </p:sp>
    </p:spTree>
    <p:extLst>
      <p:ext uri="{BB962C8B-B14F-4D97-AF65-F5344CB8AC3E}">
        <p14:creationId xmlns:p14="http://schemas.microsoft.com/office/powerpoint/2010/main" val="262049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31FC1-3C2A-4922-8822-BAE823713AFA}" type="datetimeFigureOut">
              <a:rPr lang="en-US" smtClean="0"/>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E0380-9770-4B6D-A4C6-F5B34773E625}" type="slidenum">
              <a:rPr lang="en-US" smtClean="0"/>
              <a:t>‹#›</a:t>
            </a:fld>
            <a:endParaRPr lang="en-US"/>
          </a:p>
        </p:txBody>
      </p:sp>
    </p:spTree>
    <p:extLst>
      <p:ext uri="{BB962C8B-B14F-4D97-AF65-F5344CB8AC3E}">
        <p14:creationId xmlns:p14="http://schemas.microsoft.com/office/powerpoint/2010/main" val="17244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a:t>
            </a:r>
            <a:endParaRPr lang="en-US" dirty="0"/>
          </a:p>
        </p:txBody>
      </p:sp>
      <p:sp>
        <p:nvSpPr>
          <p:cNvPr id="3" name="Subtitle 2"/>
          <p:cNvSpPr>
            <a:spLocks noGrp="1"/>
          </p:cNvSpPr>
          <p:nvPr>
            <p:ph type="subTitle" idx="1"/>
          </p:nvPr>
        </p:nvSpPr>
        <p:spPr>
          <a:xfrm>
            <a:off x="1371600" y="5105400"/>
            <a:ext cx="6400800" cy="533400"/>
          </a:xfrm>
        </p:spPr>
        <p:txBody>
          <a:bodyPr>
            <a:normAutofit lnSpcReduction="10000"/>
          </a:bodyPr>
          <a:lstStyle/>
          <a:p>
            <a:r>
              <a:rPr lang="en-US" b="1" dirty="0">
                <a:solidFill>
                  <a:schemeClr val="tx1"/>
                </a:solidFill>
              </a:rPr>
              <a:t>Dr. S. S. </a:t>
            </a:r>
            <a:r>
              <a:rPr lang="en-US" b="1" dirty="0" err="1">
                <a:solidFill>
                  <a:schemeClr val="tx1"/>
                </a:solidFill>
              </a:rPr>
              <a:t>Yambal</a:t>
            </a:r>
            <a:endParaRPr lang="en-US" b="1">
              <a:solidFill>
                <a:schemeClr val="tx1"/>
              </a:solidFill>
            </a:endParaRPr>
          </a:p>
          <a:p>
            <a:endParaRPr lang="en-US" dirty="0"/>
          </a:p>
        </p:txBody>
      </p:sp>
    </p:spTree>
    <p:extLst>
      <p:ext uri="{BB962C8B-B14F-4D97-AF65-F5344CB8AC3E}">
        <p14:creationId xmlns:p14="http://schemas.microsoft.com/office/powerpoint/2010/main" val="3571936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3901212"/>
              </p:ext>
            </p:extLst>
          </p:nvPr>
        </p:nvGraphicFramePr>
        <p:xfrm>
          <a:off x="457200" y="1600200"/>
          <a:ext cx="8229600" cy="3114040"/>
        </p:xfrm>
        <a:graphic>
          <a:graphicData uri="http://schemas.openxmlformats.org/drawingml/2006/table">
            <a:tbl>
              <a:tblPr firstRow="1" bandRow="1">
                <a:tableStyleId>{5C22544A-7EE6-4342-B048-85BDC9FD1C3A}</a:tableStyleId>
              </a:tblPr>
              <a:tblGrid>
                <a:gridCol w="1371600"/>
                <a:gridCol w="6858000"/>
              </a:tblGrid>
              <a:tr h="370840">
                <a:tc>
                  <a:txBody>
                    <a:bodyPr/>
                    <a:lstStyle/>
                    <a:p>
                      <a:r>
                        <a:rPr lang="en-US" dirty="0" smtClean="0"/>
                        <a:t>Property </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ReadOnly</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Determines whether the user can change the text in the box; default is false, i.e., the user can change the text.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Columns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width of the text box in characters. The actual width is determined based on the font that is used for the text entry.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Rows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height of a multi-line text box in lines. The default value is 0, means a single line text box. 	</a:t>
                      </a:r>
                    </a:p>
                    <a:p>
                      <a:endParaRPr lang="en-US" dirty="0"/>
                    </a:p>
                  </a:txBody>
                  <a:tcPr/>
                </a:tc>
              </a:tr>
            </a:tbl>
          </a:graphicData>
        </a:graphic>
      </p:graphicFrame>
      <p:sp>
        <p:nvSpPr>
          <p:cNvPr id="5" name="Rectangle 4"/>
          <p:cNvSpPr/>
          <p:nvPr/>
        </p:nvSpPr>
        <p:spPr>
          <a:xfrm>
            <a:off x="685800" y="5181600"/>
            <a:ext cx="8001000" cy="646331"/>
          </a:xfrm>
          <a:prstGeom prst="rect">
            <a:avLst/>
          </a:prstGeom>
        </p:spPr>
        <p:txBody>
          <a:bodyPr wrap="square">
            <a:spAutoFit/>
          </a:bodyPr>
          <a:lstStyle/>
          <a:p>
            <a:r>
              <a:rPr lang="en-US" dirty="0"/>
              <a:t>The mostly used attribute for a label control is 'Text', which implies the text displayed on the label.</a:t>
            </a:r>
          </a:p>
        </p:txBody>
      </p:sp>
    </p:spTree>
    <p:extLst>
      <p:ext uri="{BB962C8B-B14F-4D97-AF65-F5344CB8AC3E}">
        <p14:creationId xmlns:p14="http://schemas.microsoft.com/office/powerpoint/2010/main" val="215933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Boxes and Radio Buttons </a:t>
            </a:r>
            <a:endParaRPr lang="en-US" dirty="0"/>
          </a:p>
        </p:txBody>
      </p:sp>
      <p:sp>
        <p:nvSpPr>
          <p:cNvPr id="3" name="Content Placeholder 2"/>
          <p:cNvSpPr>
            <a:spLocks noGrp="1"/>
          </p:cNvSpPr>
          <p:nvPr>
            <p:ph idx="1"/>
          </p:nvPr>
        </p:nvSpPr>
        <p:spPr/>
        <p:txBody>
          <a:bodyPr>
            <a:normAutofit fontScale="92500"/>
          </a:bodyPr>
          <a:lstStyle/>
          <a:p>
            <a:r>
              <a:rPr lang="en-US" dirty="0"/>
              <a:t>A check box displays a single option that the user can either check or uncheck and radio buttons present a group of options from which the user can select just one option. </a:t>
            </a:r>
          </a:p>
          <a:p>
            <a:r>
              <a:rPr lang="en-US" dirty="0"/>
              <a:t>To create a group of radio buttons, you specify the same name for the </a:t>
            </a:r>
            <a:r>
              <a:rPr lang="en-US" dirty="0" err="1"/>
              <a:t>GroupName</a:t>
            </a:r>
            <a:r>
              <a:rPr lang="en-US" dirty="0"/>
              <a:t> attribute of each radio button in the group. If more than one group is required in a single form, then specify a different group name for each group. </a:t>
            </a:r>
          </a:p>
        </p:txBody>
      </p:sp>
    </p:spTree>
    <p:extLst>
      <p:ext uri="{BB962C8B-B14F-4D97-AF65-F5344CB8AC3E}">
        <p14:creationId xmlns:p14="http://schemas.microsoft.com/office/powerpoint/2010/main" val="290894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t>If you want check box or radio button to be selected when the form is initially displayed, set its Checked attribute to true. If the Checked attribute is set to true for multiple radio buttons in a group, then only the last one is considered as true. </a:t>
            </a:r>
          </a:p>
          <a:p>
            <a:pPr marL="0" indent="0">
              <a:buNone/>
            </a:pPr>
            <a:r>
              <a:rPr lang="en-US" dirty="0"/>
              <a:t>Basic syntax of check box: </a:t>
            </a:r>
            <a:endParaRPr lang="en-US" dirty="0" smtClean="0"/>
          </a:p>
          <a:p>
            <a:pPr marL="0" indent="0">
              <a:buNone/>
            </a:pPr>
            <a:r>
              <a:rPr lang="en-US" dirty="0"/>
              <a:t>&lt;</a:t>
            </a:r>
            <a:r>
              <a:rPr lang="en-US" dirty="0" err="1"/>
              <a:t>asp:CheckBox</a:t>
            </a:r>
            <a:r>
              <a:rPr lang="en-US" dirty="0"/>
              <a:t> ID= "</a:t>
            </a:r>
            <a:r>
              <a:rPr lang="en-US" dirty="0" err="1"/>
              <a:t>chkoption</a:t>
            </a:r>
            <a:r>
              <a:rPr lang="en-US" dirty="0"/>
              <a:t>" </a:t>
            </a:r>
            <a:r>
              <a:rPr lang="en-US" dirty="0" err="1"/>
              <a:t>runat</a:t>
            </a:r>
            <a:r>
              <a:rPr lang="en-US" dirty="0"/>
              <a:t>= "Server"&gt; </a:t>
            </a:r>
          </a:p>
          <a:p>
            <a:pPr marL="0" indent="0">
              <a:buNone/>
            </a:pPr>
            <a:r>
              <a:rPr lang="en-US" dirty="0"/>
              <a:t>&lt;/</a:t>
            </a:r>
            <a:r>
              <a:rPr lang="en-US" dirty="0" err="1"/>
              <a:t>asp:CheckBox</a:t>
            </a:r>
            <a:r>
              <a:rPr lang="en-US" dirty="0"/>
              <a:t>&gt; </a:t>
            </a:r>
          </a:p>
        </p:txBody>
      </p:sp>
    </p:spTree>
    <p:extLst>
      <p:ext uri="{BB962C8B-B14F-4D97-AF65-F5344CB8AC3E}">
        <p14:creationId xmlns:p14="http://schemas.microsoft.com/office/powerpoint/2010/main" val="162762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Basic syntax of radio button: </a:t>
            </a:r>
          </a:p>
          <a:p>
            <a:pPr marL="0" indent="0">
              <a:buNone/>
            </a:pPr>
            <a:r>
              <a:rPr lang="sv-SE" dirty="0"/>
              <a:t>&lt;asp:RadioButton ID= "rdboption" runat= "Server"&gt; </a:t>
            </a:r>
          </a:p>
          <a:p>
            <a:pPr marL="0" indent="0">
              <a:buNone/>
            </a:pPr>
            <a:r>
              <a:rPr lang="en-US" dirty="0"/>
              <a:t>&lt;/asp: </a:t>
            </a:r>
            <a:r>
              <a:rPr lang="en-US" dirty="0" err="1"/>
              <a:t>RadioButton</a:t>
            </a:r>
            <a:r>
              <a:rPr lang="en-US" dirty="0"/>
              <a:t>&gt; </a:t>
            </a:r>
          </a:p>
        </p:txBody>
      </p:sp>
    </p:spTree>
    <p:extLst>
      <p:ext uri="{BB962C8B-B14F-4D97-AF65-F5344CB8AC3E}">
        <p14:creationId xmlns:p14="http://schemas.microsoft.com/office/powerpoint/2010/main" val="517869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Common </a:t>
            </a:r>
            <a:r>
              <a:rPr lang="en-US" dirty="0"/>
              <a:t>properties of check boxes and radio buttons: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2478342"/>
              </p:ext>
            </p:extLst>
          </p:nvPr>
        </p:nvGraphicFramePr>
        <p:xfrm>
          <a:off x="457200" y="1600200"/>
          <a:ext cx="8229600" cy="2565400"/>
        </p:xfrm>
        <a:graphic>
          <a:graphicData uri="http://schemas.openxmlformats.org/drawingml/2006/table">
            <a:tbl>
              <a:tblPr firstRow="1" bandRow="1">
                <a:tableStyleId>{5C22544A-7EE6-4342-B048-85BDC9FD1C3A}</a:tableStyleId>
              </a:tblPr>
              <a:tblGrid>
                <a:gridCol w="1905000"/>
                <a:gridCol w="63246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Text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text displayed next to the check box or radio button.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Checked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Specifies whether it is selected or not, default is false.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GroupName</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Name of the group the control belongs to. 	</a:t>
                      </a:r>
                    </a:p>
                    <a:p>
                      <a:endParaRPr lang="en-US" dirty="0"/>
                    </a:p>
                  </a:txBody>
                  <a:tcPr/>
                </a:tc>
              </a:tr>
            </a:tbl>
          </a:graphicData>
        </a:graphic>
      </p:graphicFrame>
    </p:spTree>
    <p:extLst>
      <p:ext uri="{BB962C8B-B14F-4D97-AF65-F5344CB8AC3E}">
        <p14:creationId xmlns:p14="http://schemas.microsoft.com/office/powerpoint/2010/main" val="1160282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List Controls </a:t>
            </a:r>
            <a:endParaRPr lang="en-US" dirty="0"/>
          </a:p>
        </p:txBody>
      </p:sp>
      <p:sp>
        <p:nvSpPr>
          <p:cNvPr id="3" name="Content Placeholder 2"/>
          <p:cNvSpPr>
            <a:spLocks noGrp="1"/>
          </p:cNvSpPr>
          <p:nvPr>
            <p:ph idx="1"/>
          </p:nvPr>
        </p:nvSpPr>
        <p:spPr/>
        <p:txBody>
          <a:bodyPr/>
          <a:lstStyle/>
          <a:p>
            <a:pPr marL="0" indent="0">
              <a:buNone/>
            </a:pPr>
            <a:r>
              <a:rPr lang="en-US" dirty="0"/>
              <a:t>ASP.NET provides the following controls: </a:t>
            </a:r>
          </a:p>
          <a:p>
            <a:pPr marL="0" indent="0">
              <a:buNone/>
            </a:pPr>
            <a:r>
              <a:rPr lang="en-US" dirty="0"/>
              <a:t> Drop-down list </a:t>
            </a:r>
          </a:p>
          <a:p>
            <a:pPr marL="0" indent="0">
              <a:buNone/>
            </a:pPr>
            <a:r>
              <a:rPr lang="en-US" dirty="0"/>
              <a:t> List box </a:t>
            </a:r>
          </a:p>
          <a:p>
            <a:pPr marL="0" indent="0">
              <a:buNone/>
            </a:pPr>
            <a:r>
              <a:rPr lang="en-US" dirty="0"/>
              <a:t> Radio button list </a:t>
            </a:r>
            <a:endParaRPr lang="en-US" dirty="0" smtClean="0"/>
          </a:p>
          <a:p>
            <a:pPr marL="0" indent="0">
              <a:buNone/>
            </a:pPr>
            <a:r>
              <a:rPr lang="en-US" dirty="0"/>
              <a:t> </a:t>
            </a:r>
            <a:r>
              <a:rPr lang="en-US" dirty="0" smtClean="0"/>
              <a:t>Check </a:t>
            </a:r>
            <a:r>
              <a:rPr lang="en-US" dirty="0"/>
              <a:t>box list </a:t>
            </a:r>
          </a:p>
          <a:p>
            <a:pPr marL="0" indent="0">
              <a:buNone/>
            </a:pPr>
            <a:r>
              <a:rPr lang="en-US" dirty="0"/>
              <a:t> Bulleted list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7782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These control let a user choose from one or more items from the list. List boxes and drop-down lists contain one or more list items. These lists can be loaded either by code or by the </a:t>
            </a:r>
            <a:r>
              <a:rPr lang="en-US" dirty="0" err="1"/>
              <a:t>ListItem</a:t>
            </a:r>
            <a:r>
              <a:rPr lang="en-US" dirty="0"/>
              <a:t> collection editor</a:t>
            </a:r>
            <a:r>
              <a:rPr lang="en-US" dirty="0" smtClean="0"/>
              <a:t>.  </a:t>
            </a:r>
            <a:endParaRPr lang="en-US" dirty="0"/>
          </a:p>
        </p:txBody>
      </p:sp>
    </p:spTree>
    <p:extLst>
      <p:ext uri="{BB962C8B-B14F-4D97-AF65-F5344CB8AC3E}">
        <p14:creationId xmlns:p14="http://schemas.microsoft.com/office/powerpoint/2010/main" val="1911452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properties of list box and drop-down </a:t>
            </a:r>
            <a:r>
              <a:rPr lang="en-US" dirty="0" smtClean="0"/>
              <a:t>lists: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9615945"/>
              </p:ext>
            </p:extLst>
          </p:nvPr>
        </p:nvGraphicFramePr>
        <p:xfrm>
          <a:off x="457200" y="1600200"/>
          <a:ext cx="8229600" cy="5125720"/>
        </p:xfrm>
        <a:graphic>
          <a:graphicData uri="http://schemas.openxmlformats.org/drawingml/2006/table">
            <a:tbl>
              <a:tblPr firstRow="1" bandRow="1">
                <a:tableStyleId>{5C22544A-7EE6-4342-B048-85BDC9FD1C3A}</a:tableStyleId>
              </a:tblPr>
              <a:tblGrid>
                <a:gridCol w="1676400"/>
                <a:gridCol w="65532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Items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collection of </a:t>
                      </a:r>
                      <a:r>
                        <a:rPr lang="en-US" sz="1800" b="0" i="0" u="none" strike="noStrike" kern="1200" baseline="0" dirty="0" err="1" smtClean="0">
                          <a:solidFill>
                            <a:schemeClr val="dk1"/>
                          </a:solidFill>
                          <a:latin typeface="+mn-lt"/>
                          <a:ea typeface="+mn-ea"/>
                          <a:cs typeface="+mn-cs"/>
                        </a:rPr>
                        <a:t>ListItem</a:t>
                      </a:r>
                      <a:r>
                        <a:rPr lang="en-US" sz="1800" b="0" i="0" u="none" strike="noStrike" kern="1200" baseline="0" dirty="0" smtClean="0">
                          <a:solidFill>
                            <a:schemeClr val="dk1"/>
                          </a:solidFill>
                          <a:latin typeface="+mn-lt"/>
                          <a:ea typeface="+mn-ea"/>
                          <a:cs typeface="+mn-cs"/>
                        </a:rPr>
                        <a:t> objects that represents the items in the control. This property returns an object of type </a:t>
                      </a:r>
                      <a:r>
                        <a:rPr lang="en-US" sz="1800" b="0" i="0" u="none" strike="noStrike" kern="1200" baseline="0" dirty="0" err="1" smtClean="0">
                          <a:solidFill>
                            <a:schemeClr val="dk1"/>
                          </a:solidFill>
                          <a:latin typeface="+mn-lt"/>
                          <a:ea typeface="+mn-ea"/>
                          <a:cs typeface="+mn-cs"/>
                        </a:rPr>
                        <a:t>ListItemCollection</a:t>
                      </a:r>
                      <a:r>
                        <a:rPr lang="en-US" sz="1800" b="0" i="0" u="none" strike="noStrike" kern="1200" baseline="0" dirty="0" smtClean="0">
                          <a:solidFill>
                            <a:schemeClr val="dk1"/>
                          </a:solidFill>
                          <a:latin typeface="+mn-lt"/>
                          <a:ea typeface="+mn-ea"/>
                          <a:cs typeface="+mn-cs"/>
                        </a:rPr>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Rows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Specifies the number of items displayed in the box. If actual list contains more rows than displayed then a scroll bar is added.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SelectedIndex</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index of the currently selected item. If more than one item is selected, then the index of the first selected item. If no item is selected, the value of this property is -1.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SelectedValue</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value of the currently selected item. If more than one item is selected, then the value of the first selected item. If no item is selected, the value of this property is an empty string (""). 	</a:t>
                      </a:r>
                    </a:p>
                    <a:p>
                      <a:endParaRPr lang="en-US" dirty="0"/>
                    </a:p>
                  </a:txBody>
                  <a:tcPr/>
                </a:tc>
              </a:tr>
            </a:tbl>
          </a:graphicData>
        </a:graphic>
      </p:graphicFrame>
    </p:spTree>
    <p:extLst>
      <p:ext uri="{BB962C8B-B14F-4D97-AF65-F5344CB8AC3E}">
        <p14:creationId xmlns:p14="http://schemas.microsoft.com/office/powerpoint/2010/main" val="1670833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5727667"/>
              </p:ext>
            </p:extLst>
          </p:nvPr>
        </p:nvGraphicFramePr>
        <p:xfrm>
          <a:off x="457200" y="1600200"/>
          <a:ext cx="8229600" cy="1285240"/>
        </p:xfrm>
        <a:graphic>
          <a:graphicData uri="http://schemas.openxmlformats.org/drawingml/2006/table">
            <a:tbl>
              <a:tblPr firstRow="1" bandRow="1">
                <a:tableStyleId>{5C22544A-7EE6-4342-B048-85BDC9FD1C3A}</a:tableStyleId>
              </a:tblPr>
              <a:tblGrid>
                <a:gridCol w="1981200"/>
                <a:gridCol w="62484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SelectionMode</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Indicates whether a list box allows single selections or multiple selections. 	</a:t>
                      </a:r>
                    </a:p>
                    <a:p>
                      <a:endParaRPr lang="en-US" dirty="0"/>
                    </a:p>
                  </a:txBody>
                  <a:tcPr/>
                </a:tc>
              </a:tr>
            </a:tbl>
          </a:graphicData>
        </a:graphic>
      </p:graphicFrame>
    </p:spTree>
    <p:extLst>
      <p:ext uri="{BB962C8B-B14F-4D97-AF65-F5344CB8AC3E}">
        <p14:creationId xmlns:p14="http://schemas.microsoft.com/office/powerpoint/2010/main" val="529927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properties of each list item objects: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958754"/>
              </p:ext>
            </p:extLst>
          </p:nvPr>
        </p:nvGraphicFramePr>
        <p:xfrm>
          <a:off x="457200" y="1600200"/>
          <a:ext cx="8229600" cy="2565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Text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text displayed for the item.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Selected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Indicates whether the item is selected. 	</a:t>
                      </a:r>
                    </a:p>
                    <a:p>
                      <a:endParaRPr lang="en-US" dirty="0"/>
                    </a:p>
                  </a:txBody>
                  <a:tcPr/>
                </a:tc>
              </a:tr>
              <a:tr h="370840">
                <a:tc>
                  <a:txBody>
                    <a:bodyPr/>
                    <a:lstStyle/>
                    <a:p>
                      <a:r>
                        <a:rPr lang="en-US" dirty="0" smtClean="0"/>
                        <a:t>Value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 string value associated with the item. 	</a:t>
                      </a:r>
                    </a:p>
                    <a:p>
                      <a:endParaRPr lang="en-US" dirty="0"/>
                    </a:p>
                  </a:txBody>
                  <a:tcPr/>
                </a:tc>
              </a:tr>
            </a:tbl>
          </a:graphicData>
        </a:graphic>
      </p:graphicFrame>
    </p:spTree>
    <p:extLst>
      <p:ext uri="{BB962C8B-B14F-4D97-AF65-F5344CB8AC3E}">
        <p14:creationId xmlns:p14="http://schemas.microsoft.com/office/powerpoint/2010/main" val="3608150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a:t>
            </a:r>
            <a:endParaRPr lang="en-US" dirty="0"/>
          </a:p>
        </p:txBody>
      </p:sp>
      <p:sp>
        <p:nvSpPr>
          <p:cNvPr id="3" name="Content Placeholder 2"/>
          <p:cNvSpPr>
            <a:spLocks noGrp="1"/>
          </p:cNvSpPr>
          <p:nvPr>
            <p:ph idx="1"/>
          </p:nvPr>
        </p:nvSpPr>
        <p:spPr/>
        <p:txBody>
          <a:bodyPr/>
          <a:lstStyle/>
          <a:p>
            <a:pPr marL="0" indent="0">
              <a:buNone/>
            </a:pPr>
            <a:r>
              <a:rPr lang="en-US" b="1" dirty="0"/>
              <a:t>HTTP</a:t>
            </a:r>
            <a:r>
              <a:rPr lang="en-US" dirty="0"/>
              <a:t> is a </a:t>
            </a:r>
            <a:r>
              <a:rPr lang="en-US" b="1" dirty="0"/>
              <a:t>Stateless Protocol</a:t>
            </a:r>
            <a:r>
              <a:rPr lang="en-US" dirty="0"/>
              <a:t>. </a:t>
            </a:r>
            <a:r>
              <a:rPr lang="en-US" b="1" dirty="0"/>
              <a:t>HTTP is called a stateless protocol</a:t>
            </a:r>
            <a:r>
              <a:rPr lang="en-US" dirty="0"/>
              <a:t> because each command is executed independently, without any knowledge of the commands that came before it. </a:t>
            </a:r>
            <a:r>
              <a:rPr lang="en-US"/>
              <a:t>This is the main reason that it is difficult to implement Web sites that react intelligently to user input.</a:t>
            </a:r>
          </a:p>
        </p:txBody>
      </p:sp>
    </p:spTree>
    <p:extLst>
      <p:ext uri="{BB962C8B-B14F-4D97-AF65-F5344CB8AC3E}">
        <p14:creationId xmlns:p14="http://schemas.microsoft.com/office/powerpoint/2010/main" val="3187859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To work with the items in a drop-down list or list box, you use the Items property of the control. This property returns a </a:t>
            </a:r>
            <a:r>
              <a:rPr lang="en-US" dirty="0" err="1"/>
              <a:t>ListItemCollection</a:t>
            </a:r>
            <a:r>
              <a:rPr lang="en-US" dirty="0"/>
              <a:t> object which contains all the items of the list. </a:t>
            </a:r>
          </a:p>
          <a:p>
            <a:pPr marL="0" indent="0">
              <a:buNone/>
            </a:pPr>
            <a:r>
              <a:rPr lang="en-US" dirty="0"/>
              <a:t> The </a:t>
            </a:r>
            <a:r>
              <a:rPr lang="en-US" dirty="0" err="1"/>
              <a:t>SelectedIndexChanged</a:t>
            </a:r>
            <a:r>
              <a:rPr lang="en-US" dirty="0"/>
              <a:t> event is raised when the user selects a different item from a drop-down list or list box. </a:t>
            </a:r>
          </a:p>
          <a:p>
            <a:pPr marL="0" indent="0">
              <a:buNone/>
            </a:pPr>
            <a:endParaRPr lang="en-US" dirty="0"/>
          </a:p>
        </p:txBody>
      </p:sp>
    </p:spTree>
    <p:extLst>
      <p:ext uri="{BB962C8B-B14F-4D97-AF65-F5344CB8AC3E}">
        <p14:creationId xmlns:p14="http://schemas.microsoft.com/office/powerpoint/2010/main" val="631436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Radio Button list and Check Box List </a:t>
            </a: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dirty="0"/>
              <a:t>A radio button list presents a list of mutually exclusive options. A check box list presents a list of independent options. These controls contain a collection of </a:t>
            </a:r>
            <a:r>
              <a:rPr lang="en-US" dirty="0" err="1"/>
              <a:t>ListItem</a:t>
            </a:r>
            <a:r>
              <a:rPr lang="en-US" dirty="0"/>
              <a:t> objects that could be referred to through the Items property of the control. </a:t>
            </a:r>
          </a:p>
        </p:txBody>
      </p:sp>
    </p:spTree>
    <p:extLst>
      <p:ext uri="{BB962C8B-B14F-4D97-AF65-F5344CB8AC3E}">
        <p14:creationId xmlns:p14="http://schemas.microsoft.com/office/powerpoint/2010/main" val="14319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syntax of radio button list: </a:t>
            </a:r>
          </a:p>
        </p:txBody>
      </p:sp>
      <p:sp>
        <p:nvSpPr>
          <p:cNvPr id="3" name="Content Placeholder 2"/>
          <p:cNvSpPr>
            <a:spLocks noGrp="1"/>
          </p:cNvSpPr>
          <p:nvPr>
            <p:ph idx="1"/>
          </p:nvPr>
        </p:nvSpPr>
        <p:spPr/>
        <p:txBody>
          <a:bodyPr/>
          <a:lstStyle/>
          <a:p>
            <a:pPr marL="0" indent="0">
              <a:buNone/>
            </a:pPr>
            <a:r>
              <a:rPr lang="en-US" dirty="0"/>
              <a:t>&lt;</a:t>
            </a:r>
            <a:r>
              <a:rPr lang="en-US" dirty="0" err="1"/>
              <a:t>asp:RadioButtonList</a:t>
            </a:r>
            <a:r>
              <a:rPr lang="en-US" dirty="0"/>
              <a:t> ID="RadioButtonList1" </a:t>
            </a:r>
          </a:p>
          <a:p>
            <a:pPr marL="0" indent="0">
              <a:buNone/>
            </a:pPr>
            <a:r>
              <a:rPr lang="en-US" dirty="0" err="1"/>
              <a:t>runat</a:t>
            </a:r>
            <a:r>
              <a:rPr lang="en-US" dirty="0"/>
              <a:t>="server" </a:t>
            </a:r>
          </a:p>
          <a:p>
            <a:pPr marL="0" indent="0">
              <a:buNone/>
            </a:pPr>
            <a:r>
              <a:rPr lang="en-US" dirty="0" err="1"/>
              <a:t>AutoPostBack</a:t>
            </a:r>
            <a:r>
              <a:rPr lang="en-US" dirty="0"/>
              <a:t>="True" </a:t>
            </a:r>
          </a:p>
          <a:p>
            <a:pPr marL="0" indent="0">
              <a:buNone/>
            </a:pPr>
            <a:r>
              <a:rPr lang="en-US" dirty="0" err="1"/>
              <a:t>OnSelectedIndexChanged</a:t>
            </a:r>
            <a:r>
              <a:rPr lang="en-US" dirty="0"/>
              <a:t>="RadioButtonList1_SelectedIndexChanged"&gt; </a:t>
            </a:r>
          </a:p>
          <a:p>
            <a:pPr marL="0" indent="0">
              <a:buNone/>
            </a:pPr>
            <a:r>
              <a:rPr lang="en-US" dirty="0"/>
              <a:t>&lt;/</a:t>
            </a:r>
            <a:r>
              <a:rPr lang="en-US" dirty="0" err="1"/>
              <a:t>asp:RadioButtonList</a:t>
            </a:r>
            <a:r>
              <a:rPr lang="en-US" dirty="0"/>
              <a:t>&gt; </a:t>
            </a:r>
          </a:p>
        </p:txBody>
      </p:sp>
    </p:spTree>
    <p:extLst>
      <p:ext uri="{BB962C8B-B14F-4D97-AF65-F5344CB8AC3E}">
        <p14:creationId xmlns:p14="http://schemas.microsoft.com/office/powerpoint/2010/main" val="1340997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syntax of check box list: </a:t>
            </a:r>
          </a:p>
        </p:txBody>
      </p:sp>
      <p:sp>
        <p:nvSpPr>
          <p:cNvPr id="3" name="Content Placeholder 2"/>
          <p:cNvSpPr>
            <a:spLocks noGrp="1"/>
          </p:cNvSpPr>
          <p:nvPr>
            <p:ph idx="1"/>
          </p:nvPr>
        </p:nvSpPr>
        <p:spPr/>
        <p:txBody>
          <a:bodyPr/>
          <a:lstStyle/>
          <a:p>
            <a:pPr marL="0" indent="0">
              <a:buNone/>
            </a:pPr>
            <a:r>
              <a:rPr lang="en-US" dirty="0"/>
              <a:t>&lt;</a:t>
            </a:r>
            <a:r>
              <a:rPr lang="en-US" dirty="0" err="1"/>
              <a:t>asp:CheckBoxList</a:t>
            </a:r>
            <a:r>
              <a:rPr lang="en-US" dirty="0"/>
              <a:t> ID="CheckBoxList1" </a:t>
            </a:r>
          </a:p>
          <a:p>
            <a:pPr marL="0" indent="0">
              <a:buNone/>
            </a:pPr>
            <a:r>
              <a:rPr lang="en-US" dirty="0" err="1"/>
              <a:t>runat</a:t>
            </a:r>
            <a:r>
              <a:rPr lang="en-US" dirty="0"/>
              <a:t>="server" </a:t>
            </a:r>
          </a:p>
          <a:p>
            <a:pPr marL="0" indent="0">
              <a:buNone/>
            </a:pPr>
            <a:r>
              <a:rPr lang="en-US" dirty="0" err="1"/>
              <a:t>AutoPostBack</a:t>
            </a:r>
            <a:r>
              <a:rPr lang="en-US" dirty="0"/>
              <a:t>="True" </a:t>
            </a:r>
          </a:p>
          <a:p>
            <a:pPr marL="0" indent="0">
              <a:buNone/>
            </a:pPr>
            <a:r>
              <a:rPr lang="en-US" dirty="0" err="1"/>
              <a:t>OnSelectedIndexChanged</a:t>
            </a:r>
            <a:r>
              <a:rPr lang="en-US" dirty="0"/>
              <a:t>="CheckBoxList1_SelectedIndexChanged"&gt; </a:t>
            </a:r>
          </a:p>
          <a:p>
            <a:pPr marL="0" indent="0">
              <a:buNone/>
            </a:pPr>
            <a:r>
              <a:rPr lang="en-US" dirty="0"/>
              <a:t>&lt;/</a:t>
            </a:r>
            <a:r>
              <a:rPr lang="en-US" dirty="0" err="1"/>
              <a:t>asp:CheckBoxList</a:t>
            </a:r>
            <a:r>
              <a:rPr lang="en-US" dirty="0"/>
              <a:t>&gt; </a:t>
            </a:r>
          </a:p>
        </p:txBody>
      </p:sp>
    </p:spTree>
    <p:extLst>
      <p:ext uri="{BB962C8B-B14F-4D97-AF65-F5344CB8AC3E}">
        <p14:creationId xmlns:p14="http://schemas.microsoft.com/office/powerpoint/2010/main" val="460128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properties of check box and radio button list: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9810067"/>
              </p:ext>
            </p:extLst>
          </p:nvPr>
        </p:nvGraphicFramePr>
        <p:xfrm>
          <a:off x="457200" y="1600200"/>
          <a:ext cx="8229600" cy="3388360"/>
        </p:xfrm>
        <a:graphic>
          <a:graphicData uri="http://schemas.openxmlformats.org/drawingml/2006/table">
            <a:tbl>
              <a:tblPr firstRow="1" bandRow="1">
                <a:tableStyleId>{5C22544A-7EE6-4342-B048-85BDC9FD1C3A}</a:tableStyleId>
              </a:tblPr>
              <a:tblGrid>
                <a:gridCol w="1752600"/>
                <a:gridCol w="64770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RepeatLayout</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This attribute specifies whether the table tags or the normal html flow to use while formatting the list when it is rendered. The default is Table. 	</a:t>
                      </a:r>
                    </a:p>
                    <a:p>
                      <a:endParaRPr lang="en-US" dirty="0"/>
                    </a:p>
                  </a:txBody>
                  <a:tcPr/>
                </a:tc>
              </a:tr>
              <a:tr h="878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RepeatDirection</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It specifies the direction in which the controls to be repeated. The values available are Horizontal and Vertical. Default is Vertical.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RepeatColumns</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It specifies the number of columns to use when repeating the controls; default is 0. 	</a:t>
                      </a:r>
                    </a:p>
                    <a:p>
                      <a:endParaRPr lang="en-US" dirty="0"/>
                    </a:p>
                  </a:txBody>
                  <a:tcPr/>
                </a:tc>
              </a:tr>
            </a:tbl>
          </a:graphicData>
        </a:graphic>
      </p:graphicFrame>
    </p:spTree>
    <p:extLst>
      <p:ext uri="{BB962C8B-B14F-4D97-AF65-F5344CB8AC3E}">
        <p14:creationId xmlns:p14="http://schemas.microsoft.com/office/powerpoint/2010/main" val="2342980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HyperLink</a:t>
            </a:r>
            <a:r>
              <a:rPr lang="en-US" b="1" dirty="0"/>
              <a:t> Control </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err="1"/>
              <a:t>HyperLink</a:t>
            </a:r>
            <a:r>
              <a:rPr lang="en-US" dirty="0"/>
              <a:t> control is like the HTML &lt;a&gt; element. </a:t>
            </a:r>
          </a:p>
          <a:p>
            <a:pPr marL="0" indent="0">
              <a:buNone/>
            </a:pPr>
            <a:r>
              <a:rPr lang="en-US" dirty="0"/>
              <a:t>Basic syntax for a hyperlink control: </a:t>
            </a:r>
            <a:endParaRPr lang="en-US" dirty="0" smtClean="0"/>
          </a:p>
          <a:p>
            <a:pPr marL="0" indent="0">
              <a:buNone/>
            </a:pPr>
            <a:r>
              <a:rPr lang="en-US" dirty="0"/>
              <a:t>&lt;</a:t>
            </a:r>
            <a:r>
              <a:rPr lang="en-US" dirty="0" err="1"/>
              <a:t>asp:HyperLink</a:t>
            </a:r>
            <a:r>
              <a:rPr lang="en-US" dirty="0"/>
              <a:t> ID="HyperLink1" </a:t>
            </a:r>
            <a:r>
              <a:rPr lang="en-US" dirty="0" err="1"/>
              <a:t>runat</a:t>
            </a:r>
            <a:r>
              <a:rPr lang="en-US" dirty="0"/>
              <a:t>="server"&gt; </a:t>
            </a:r>
          </a:p>
          <a:p>
            <a:pPr marL="0" indent="0">
              <a:buNone/>
            </a:pPr>
            <a:r>
              <a:rPr lang="en-US" dirty="0" err="1"/>
              <a:t>HyperLink</a:t>
            </a:r>
            <a:r>
              <a:rPr lang="en-US" dirty="0"/>
              <a:t> </a:t>
            </a:r>
          </a:p>
          <a:p>
            <a:pPr marL="0" indent="0">
              <a:buNone/>
            </a:pPr>
            <a:r>
              <a:rPr lang="en-US" dirty="0"/>
              <a:t>&lt;/</a:t>
            </a:r>
            <a:r>
              <a:rPr lang="en-US" dirty="0" err="1"/>
              <a:t>asp:HyperLink</a:t>
            </a:r>
            <a:r>
              <a:rPr lang="en-US" dirty="0"/>
              <a:t>&gt; </a:t>
            </a:r>
          </a:p>
        </p:txBody>
      </p:sp>
    </p:spTree>
    <p:extLst>
      <p:ext uri="{BB962C8B-B14F-4D97-AF65-F5344CB8AC3E}">
        <p14:creationId xmlns:p14="http://schemas.microsoft.com/office/powerpoint/2010/main" val="2426487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 has the following important properties: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8300396"/>
              </p:ext>
            </p:extLst>
          </p:nvPr>
        </p:nvGraphicFramePr>
        <p:xfrm>
          <a:off x="457200" y="1600200"/>
          <a:ext cx="8305800" cy="4328160"/>
        </p:xfrm>
        <a:graphic>
          <a:graphicData uri="http://schemas.openxmlformats.org/drawingml/2006/table">
            <a:tbl>
              <a:tblPr firstRow="1" bandRow="1">
                <a:tableStyleId>{5C22544A-7EE6-4342-B048-85BDC9FD1C3A}</a:tableStyleId>
              </a:tblPr>
              <a:tblGrid>
                <a:gridCol w="1922639"/>
                <a:gridCol w="6383161"/>
              </a:tblGrid>
              <a:tr h="853440">
                <a:tc>
                  <a:txBody>
                    <a:bodyPr/>
                    <a:lstStyle/>
                    <a:p>
                      <a:r>
                        <a:rPr lang="en-US" dirty="0" smtClean="0"/>
                        <a:t>Property</a:t>
                      </a:r>
                      <a:endParaRPr lang="en-US" dirty="0"/>
                    </a:p>
                  </a:txBody>
                  <a:tcPr/>
                </a:tc>
                <a:tc>
                  <a:txBody>
                    <a:bodyPr/>
                    <a:lstStyle/>
                    <a:p>
                      <a:r>
                        <a:rPr lang="en-US" dirty="0" smtClean="0"/>
                        <a:t>Description</a:t>
                      </a:r>
                      <a:endParaRPr lang="en-US" dirty="0"/>
                    </a:p>
                  </a:txBody>
                  <a:tcPr/>
                </a:tc>
              </a:tr>
              <a:tr h="85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ImageUrl</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Path of the image to be displayed by the control. 	</a:t>
                      </a:r>
                    </a:p>
                    <a:p>
                      <a:endParaRPr lang="en-US" dirty="0"/>
                    </a:p>
                  </a:txBody>
                  <a:tcPr/>
                </a:tc>
              </a:tr>
              <a:tr h="85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NavigateUrl</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Target link URL. 	</a:t>
                      </a:r>
                    </a:p>
                    <a:p>
                      <a:endParaRPr lang="en-US" dirty="0"/>
                    </a:p>
                  </a:txBody>
                  <a:tcPr/>
                </a:tc>
              </a:tr>
              <a:tr h="85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Text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text to be displayed as the link. 	</a:t>
                      </a:r>
                    </a:p>
                    <a:p>
                      <a:endParaRPr lang="en-US" dirty="0"/>
                    </a:p>
                  </a:txBody>
                  <a:tcPr/>
                </a:tc>
              </a:tr>
              <a:tr h="853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Target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window or frame which loads the linked page. 	</a:t>
                      </a:r>
                    </a:p>
                    <a:p>
                      <a:r>
                        <a:rPr lang="en-US" dirty="0" smtClean="0"/>
                        <a:t>1</a:t>
                      </a:r>
                      <a:endParaRPr lang="en-US" dirty="0"/>
                    </a:p>
                  </a:txBody>
                  <a:tcPr/>
                </a:tc>
              </a:tr>
            </a:tbl>
          </a:graphicData>
        </a:graphic>
      </p:graphicFrame>
    </p:spTree>
    <p:extLst>
      <p:ext uri="{BB962C8B-B14F-4D97-AF65-F5344CB8AC3E}">
        <p14:creationId xmlns:p14="http://schemas.microsoft.com/office/powerpoint/2010/main" val="225321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BASIC CONTROLS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Button Controls </a:t>
            </a:r>
            <a:endParaRPr lang="en-US" b="1" dirty="0" smtClean="0"/>
          </a:p>
          <a:p>
            <a:pPr marL="0" indent="0">
              <a:buNone/>
            </a:pPr>
            <a:r>
              <a:rPr lang="en-US" dirty="0"/>
              <a:t>ASP </a:t>
            </a:r>
            <a:r>
              <a:rPr lang="en-US" dirty="0" err="1"/>
              <a:t>.Net</a:t>
            </a:r>
            <a:r>
              <a:rPr lang="en-US" dirty="0"/>
              <a:t> provides three types of button control: </a:t>
            </a:r>
          </a:p>
          <a:p>
            <a:r>
              <a:rPr lang="en-US" dirty="0" smtClean="0"/>
              <a:t>Button </a:t>
            </a:r>
            <a:r>
              <a:rPr lang="en-US" dirty="0"/>
              <a:t>- It displays text within a rectangular area </a:t>
            </a:r>
          </a:p>
          <a:p>
            <a:r>
              <a:rPr lang="en-US" dirty="0" smtClean="0"/>
              <a:t>Link </a:t>
            </a:r>
            <a:r>
              <a:rPr lang="en-US" dirty="0"/>
              <a:t>button - It displays text that looks like a hyperlink </a:t>
            </a:r>
          </a:p>
          <a:p>
            <a:r>
              <a:rPr lang="en-US" dirty="0" smtClean="0"/>
              <a:t>Image </a:t>
            </a:r>
            <a:r>
              <a:rPr lang="en-US" dirty="0"/>
              <a:t>button – It displays an image. </a:t>
            </a:r>
          </a:p>
          <a:p>
            <a:endParaRPr lang="en-US" dirty="0"/>
          </a:p>
          <a:p>
            <a:pPr marL="0" indent="0">
              <a:buNone/>
            </a:pPr>
            <a:r>
              <a:rPr lang="en-US" dirty="0"/>
              <a:t>When a user clicks a button, two events are raised: Click and Command. </a:t>
            </a:r>
          </a:p>
        </p:txBody>
      </p:sp>
    </p:spTree>
    <p:extLst>
      <p:ext uri="{BB962C8B-B14F-4D97-AF65-F5344CB8AC3E}">
        <p14:creationId xmlns:p14="http://schemas.microsoft.com/office/powerpoint/2010/main" val="319421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Basic syntax of button control: </a:t>
            </a:r>
            <a:endParaRPr lang="en-US" dirty="0" smtClean="0"/>
          </a:p>
          <a:p>
            <a:pPr marL="0" indent="0">
              <a:buNone/>
            </a:pPr>
            <a:r>
              <a:rPr lang="en-US" dirty="0"/>
              <a:t>&lt;</a:t>
            </a:r>
            <a:r>
              <a:rPr lang="en-US" dirty="0" err="1"/>
              <a:t>asp:Button</a:t>
            </a:r>
            <a:r>
              <a:rPr lang="en-US" dirty="0"/>
              <a:t> ID="Button1" </a:t>
            </a:r>
            <a:r>
              <a:rPr lang="en-US" dirty="0" err="1"/>
              <a:t>runat</a:t>
            </a:r>
            <a:r>
              <a:rPr lang="en-US" dirty="0"/>
              <a:t>="server" </a:t>
            </a:r>
          </a:p>
          <a:p>
            <a:pPr marL="0" indent="0">
              <a:buNone/>
            </a:pPr>
            <a:r>
              <a:rPr lang="en-US" dirty="0" err="1"/>
              <a:t>onclick</a:t>
            </a:r>
            <a:r>
              <a:rPr lang="en-US" dirty="0"/>
              <a:t>="Button1_Click" Text="Click" /&gt; </a:t>
            </a:r>
          </a:p>
          <a:p>
            <a:pPr marL="0" indent="0">
              <a:buNone/>
            </a:pPr>
            <a:endParaRPr lang="en-US" dirty="0"/>
          </a:p>
        </p:txBody>
      </p:sp>
    </p:spTree>
    <p:extLst>
      <p:ext uri="{BB962C8B-B14F-4D97-AF65-F5344CB8AC3E}">
        <p14:creationId xmlns:p14="http://schemas.microsoft.com/office/powerpoint/2010/main" val="77381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properties of the button control: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8311403"/>
              </p:ext>
            </p:extLst>
          </p:nvPr>
        </p:nvGraphicFramePr>
        <p:xfrm>
          <a:off x="457200" y="1600200"/>
          <a:ext cx="8229600" cy="5212080"/>
        </p:xfrm>
        <a:graphic>
          <a:graphicData uri="http://schemas.openxmlformats.org/drawingml/2006/table">
            <a:tbl>
              <a:tblPr firstRow="1" bandRow="1">
                <a:tableStyleId>{5C22544A-7EE6-4342-B048-85BDC9FD1C3A}</a:tableStyleId>
              </a:tblPr>
              <a:tblGrid>
                <a:gridCol w="2438400"/>
                <a:gridCol w="5791200"/>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lt1"/>
                          </a:solidFill>
                          <a:latin typeface="+mn-lt"/>
                          <a:ea typeface="+mn-ea"/>
                          <a:cs typeface="+mn-cs"/>
                        </a:rPr>
                        <a:t>Property </a:t>
                      </a:r>
                      <a:r>
                        <a:rPr lang="en-US" sz="1800" b="0" i="0" u="none" strike="noStrike" kern="1200" baseline="0" dirty="0" smtClean="0">
                          <a:solidFill>
                            <a:schemeClr val="lt1"/>
                          </a:solidFill>
                          <a:latin typeface="+mn-lt"/>
                          <a:ea typeface="+mn-ea"/>
                          <a:cs typeface="+mn-cs"/>
                        </a:rPr>
                        <a:t>		</a:t>
                      </a:r>
                    </a:p>
                    <a:p>
                      <a:endParaRPr lang="en-US" dirty="0"/>
                    </a:p>
                  </a:txBody>
                  <a:tcPr/>
                </a:tc>
                <a:tc>
                  <a:txBody>
                    <a:bodyPr/>
                    <a:lstStyle/>
                    <a:p>
                      <a:r>
                        <a:rPr lang="en-US" sz="1800" b="1" i="0" u="none" strike="noStrike" kern="1200" baseline="0" dirty="0" smtClean="0">
                          <a:solidFill>
                            <a:schemeClr val="lt1"/>
                          </a:solidFill>
                          <a:latin typeface="+mn-lt"/>
                          <a:ea typeface="+mn-ea"/>
                          <a:cs typeface="+mn-cs"/>
                        </a:rPr>
                        <a:t>Description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Text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text displayed on the button. This is for button and link button controls only.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ImageUrl</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For image button control only. The image to be displayed for the button.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AlternateText</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For image button control only. The text to be displayed if the browser cannot display the image.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CausesValidation</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Determines whether page validation occurs when a user clicks the button. The default is true.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CommandName</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 string value that is passed to the command event when a user clicks the button. 	</a:t>
                      </a:r>
                    </a:p>
                    <a:p>
                      <a:endParaRPr lang="en-US" dirty="0"/>
                    </a:p>
                  </a:txBody>
                  <a:tcPr/>
                </a:tc>
              </a:tr>
            </a:tbl>
          </a:graphicData>
        </a:graphic>
      </p:graphicFrame>
    </p:spTree>
    <p:extLst>
      <p:ext uri="{BB962C8B-B14F-4D97-AF65-F5344CB8AC3E}">
        <p14:creationId xmlns:p14="http://schemas.microsoft.com/office/powerpoint/2010/main" val="318596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448216"/>
              </p:ext>
            </p:extLst>
          </p:nvPr>
        </p:nvGraphicFramePr>
        <p:xfrm>
          <a:off x="457200" y="838200"/>
          <a:ext cx="8229600" cy="2199640"/>
        </p:xfrm>
        <a:graphic>
          <a:graphicData uri="http://schemas.openxmlformats.org/drawingml/2006/table">
            <a:tbl>
              <a:tblPr firstRow="1" bandRow="1">
                <a:tableStyleId>{5C22544A-7EE6-4342-B048-85BDC9FD1C3A}</a:tableStyleId>
              </a:tblPr>
              <a:tblGrid>
                <a:gridCol w="2438400"/>
                <a:gridCol w="57912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CommandArgument</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 string value that is passed to the command event when a user clicks the button.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PostBackUrl</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URL of the page that is requested when the user clicks the button. 	</a:t>
                      </a:r>
                    </a:p>
                    <a:p>
                      <a:endParaRPr lang="en-US" dirty="0"/>
                    </a:p>
                  </a:txBody>
                  <a:tcPr/>
                </a:tc>
              </a:tr>
            </a:tbl>
          </a:graphicData>
        </a:graphic>
      </p:graphicFrame>
    </p:spTree>
    <p:extLst>
      <p:ext uri="{BB962C8B-B14F-4D97-AF65-F5344CB8AC3E}">
        <p14:creationId xmlns:p14="http://schemas.microsoft.com/office/powerpoint/2010/main" val="180376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Text Boxes and Labels </a:t>
            </a:r>
            <a:endParaRPr lang="en-US" dirty="0"/>
          </a:p>
        </p:txBody>
      </p:sp>
      <p:sp>
        <p:nvSpPr>
          <p:cNvPr id="3" name="Content Placeholder 2"/>
          <p:cNvSpPr>
            <a:spLocks noGrp="1"/>
          </p:cNvSpPr>
          <p:nvPr>
            <p:ph idx="1"/>
          </p:nvPr>
        </p:nvSpPr>
        <p:spPr/>
        <p:txBody>
          <a:bodyPr>
            <a:normAutofit lnSpcReduction="10000"/>
          </a:bodyPr>
          <a:lstStyle/>
          <a:p>
            <a:pPr algn="just"/>
            <a:r>
              <a:rPr lang="en-US" dirty="0"/>
              <a:t>Text box controls are typically used to accept input from the user. A text box control can accept one or more lines of text depending upon the settings of the </a:t>
            </a:r>
            <a:r>
              <a:rPr lang="en-US" dirty="0" err="1"/>
              <a:t>TextMode</a:t>
            </a:r>
            <a:r>
              <a:rPr lang="en-US" dirty="0"/>
              <a:t> attribute. </a:t>
            </a:r>
          </a:p>
          <a:p>
            <a:pPr algn="just"/>
            <a:r>
              <a:rPr lang="en-US" dirty="0"/>
              <a:t>Label controls provide an easy way to display text which can be changed from one execution of a page to the next. If you want to display text that does not change, you use the literal text. </a:t>
            </a:r>
          </a:p>
        </p:txBody>
      </p:sp>
    </p:spTree>
    <p:extLst>
      <p:ext uri="{BB962C8B-B14F-4D97-AF65-F5344CB8AC3E}">
        <p14:creationId xmlns:p14="http://schemas.microsoft.com/office/powerpoint/2010/main" val="78965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syntax of text control: </a:t>
            </a:r>
          </a:p>
        </p:txBody>
      </p:sp>
      <p:sp>
        <p:nvSpPr>
          <p:cNvPr id="3" name="Content Placeholder 2"/>
          <p:cNvSpPr>
            <a:spLocks noGrp="1"/>
          </p:cNvSpPr>
          <p:nvPr>
            <p:ph idx="1"/>
          </p:nvPr>
        </p:nvSpPr>
        <p:spPr/>
        <p:txBody>
          <a:bodyPr/>
          <a:lstStyle/>
          <a:p>
            <a:pPr marL="0" indent="0">
              <a:buNone/>
            </a:pPr>
            <a:r>
              <a:rPr lang="en-US" dirty="0"/>
              <a:t>&lt;</a:t>
            </a:r>
            <a:r>
              <a:rPr lang="en-US" dirty="0" err="1"/>
              <a:t>asp:TextBox</a:t>
            </a:r>
            <a:r>
              <a:rPr lang="en-US" dirty="0"/>
              <a:t> ID="</a:t>
            </a:r>
            <a:r>
              <a:rPr lang="en-US" dirty="0" err="1"/>
              <a:t>txtstate</a:t>
            </a:r>
            <a:r>
              <a:rPr lang="en-US" dirty="0"/>
              <a:t>" </a:t>
            </a:r>
            <a:r>
              <a:rPr lang="en-US" dirty="0" err="1"/>
              <a:t>runat</a:t>
            </a:r>
            <a:r>
              <a:rPr lang="en-US" dirty="0"/>
              <a:t>="server" &gt;&lt;/</a:t>
            </a:r>
            <a:r>
              <a:rPr lang="en-US" dirty="0" err="1" smtClean="0"/>
              <a:t>asp:TextBox</a:t>
            </a:r>
            <a:r>
              <a:rPr lang="en-US" dirty="0" smtClean="0"/>
              <a:t>&gt;</a:t>
            </a:r>
            <a:endParaRPr lang="en-US" dirty="0"/>
          </a:p>
        </p:txBody>
      </p:sp>
    </p:spTree>
    <p:extLst>
      <p:ext uri="{BB962C8B-B14F-4D97-AF65-F5344CB8AC3E}">
        <p14:creationId xmlns:p14="http://schemas.microsoft.com/office/powerpoint/2010/main" val="2153616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properties of the text box and labels: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2675830"/>
              </p:ext>
            </p:extLst>
          </p:nvPr>
        </p:nvGraphicFramePr>
        <p:xfrm>
          <a:off x="457200" y="1600200"/>
          <a:ext cx="8229600" cy="4302760"/>
        </p:xfrm>
        <a:graphic>
          <a:graphicData uri="http://schemas.openxmlformats.org/drawingml/2006/table">
            <a:tbl>
              <a:tblPr firstRow="1" bandRow="1">
                <a:tableStyleId>{5C22544A-7EE6-4342-B048-85BDC9FD1C3A}</a:tableStyleId>
              </a:tblPr>
              <a:tblGrid>
                <a:gridCol w="1828800"/>
                <a:gridCol w="6400800"/>
              </a:tblGrid>
              <a:tr h="370840">
                <a:tc>
                  <a:txBody>
                    <a:bodyPr/>
                    <a:lstStyle/>
                    <a:p>
                      <a:r>
                        <a:rPr lang="en-US" dirty="0" smtClean="0"/>
                        <a:t>Property</a:t>
                      </a:r>
                      <a:endParaRPr lang="en-US" dirty="0"/>
                    </a:p>
                  </a:txBody>
                  <a:tcPr/>
                </a:tc>
                <a:tc>
                  <a:txBody>
                    <a:bodyPr/>
                    <a:lstStyle/>
                    <a:p>
                      <a:r>
                        <a:rPr lang="en-US" dirty="0" smtClean="0"/>
                        <a:t>Description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TextMode</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Specifies the type of text box. </a:t>
                      </a:r>
                      <a:r>
                        <a:rPr lang="en-US" sz="1800" b="0" i="0" u="none" strike="noStrike" kern="1200" baseline="0" dirty="0" err="1" smtClean="0">
                          <a:solidFill>
                            <a:schemeClr val="dk1"/>
                          </a:solidFill>
                          <a:latin typeface="+mn-lt"/>
                          <a:ea typeface="+mn-ea"/>
                          <a:cs typeface="+mn-cs"/>
                        </a:rPr>
                        <a:t>SingleLine</a:t>
                      </a:r>
                      <a:r>
                        <a:rPr lang="en-US" sz="1800" b="0" i="0" u="none" strike="noStrike" kern="1200" baseline="0" dirty="0" smtClean="0">
                          <a:solidFill>
                            <a:schemeClr val="dk1"/>
                          </a:solidFill>
                          <a:latin typeface="+mn-lt"/>
                          <a:ea typeface="+mn-ea"/>
                          <a:cs typeface="+mn-cs"/>
                        </a:rPr>
                        <a:t> creates a standard text box, </a:t>
                      </a:r>
                      <a:r>
                        <a:rPr lang="en-US" sz="1800" b="0" i="0" u="none" strike="noStrike" kern="1200" baseline="0" dirty="0" err="1" smtClean="0">
                          <a:solidFill>
                            <a:schemeClr val="dk1"/>
                          </a:solidFill>
                          <a:latin typeface="+mn-lt"/>
                          <a:ea typeface="+mn-ea"/>
                          <a:cs typeface="+mn-cs"/>
                        </a:rPr>
                        <a:t>MultiLIne</a:t>
                      </a:r>
                      <a:r>
                        <a:rPr lang="en-US" sz="1800" b="0" i="0" u="none" strike="noStrike" kern="1200" baseline="0" dirty="0" smtClean="0">
                          <a:solidFill>
                            <a:schemeClr val="dk1"/>
                          </a:solidFill>
                          <a:latin typeface="+mn-lt"/>
                          <a:ea typeface="+mn-ea"/>
                          <a:cs typeface="+mn-cs"/>
                        </a:rPr>
                        <a:t> creates a text box that accepts more than one line of text and the Password causes the characters that are entered to be masked. The default is </a:t>
                      </a:r>
                      <a:r>
                        <a:rPr lang="en-US" sz="1800" b="0" i="0" u="none" strike="noStrike" kern="1200" baseline="0" dirty="0" err="1" smtClean="0">
                          <a:solidFill>
                            <a:schemeClr val="dk1"/>
                          </a:solidFill>
                          <a:latin typeface="+mn-lt"/>
                          <a:ea typeface="+mn-ea"/>
                          <a:cs typeface="+mn-cs"/>
                        </a:rPr>
                        <a:t>SingleLine</a:t>
                      </a:r>
                      <a:r>
                        <a:rPr lang="en-US" sz="1800" b="0" i="0" u="none" strike="noStrike" kern="1200" baseline="0" dirty="0" smtClean="0">
                          <a:solidFill>
                            <a:schemeClr val="dk1"/>
                          </a:solidFill>
                          <a:latin typeface="+mn-lt"/>
                          <a:ea typeface="+mn-ea"/>
                          <a:cs typeface="+mn-cs"/>
                        </a:rPr>
                        <a:t>.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Text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text content of the text box.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err="1" smtClean="0">
                          <a:solidFill>
                            <a:schemeClr val="dk1"/>
                          </a:solidFill>
                          <a:latin typeface="+mn-lt"/>
                          <a:ea typeface="+mn-ea"/>
                          <a:cs typeface="+mn-cs"/>
                        </a:rPr>
                        <a:t>MaxLength</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maximum number of characters that can be entered into the text box. 	</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Wrap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It determines whether or not text wraps automatically for multi-line text box; default is true. 	</a:t>
                      </a:r>
                    </a:p>
                    <a:p>
                      <a:endParaRPr lang="en-US" dirty="0"/>
                    </a:p>
                  </a:txBody>
                  <a:tcPr/>
                </a:tc>
              </a:tr>
            </a:tbl>
          </a:graphicData>
        </a:graphic>
      </p:graphicFrame>
    </p:spTree>
    <p:extLst>
      <p:ext uri="{BB962C8B-B14F-4D97-AF65-F5344CB8AC3E}">
        <p14:creationId xmlns:p14="http://schemas.microsoft.com/office/powerpoint/2010/main" val="769634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1332</Words>
  <Application>Microsoft Office PowerPoint</Application>
  <PresentationFormat>On-screen Show (4:3)</PresentationFormat>
  <Paragraphs>153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Unit II</vt:lpstr>
      <vt:lpstr>HTTP</vt:lpstr>
      <vt:lpstr> BASIC CONTROLS  </vt:lpstr>
      <vt:lpstr>PowerPoint Presentation</vt:lpstr>
      <vt:lpstr>Common properties of the button control: </vt:lpstr>
      <vt:lpstr>PowerPoint Presentation</vt:lpstr>
      <vt:lpstr>Text Boxes and Labels </vt:lpstr>
      <vt:lpstr>Basic syntax of text control: </vt:lpstr>
      <vt:lpstr>Common properties of the text box and labels: </vt:lpstr>
      <vt:lpstr>PowerPoint Presentation</vt:lpstr>
      <vt:lpstr>Check Boxes and Radio Buttons </vt:lpstr>
      <vt:lpstr>PowerPoint Presentation</vt:lpstr>
      <vt:lpstr>PowerPoint Presentation</vt:lpstr>
      <vt:lpstr> Common properties of check boxes and radio buttons:  </vt:lpstr>
      <vt:lpstr>List Controls </vt:lpstr>
      <vt:lpstr>PowerPoint Presentation</vt:lpstr>
      <vt:lpstr>Common properties of list box and drop-down lists:</vt:lpstr>
      <vt:lpstr>PowerPoint Presentation</vt:lpstr>
      <vt:lpstr>Common properties of each list item objects:</vt:lpstr>
      <vt:lpstr>PowerPoint Presentation</vt:lpstr>
      <vt:lpstr>Radio Button list and Check Box List </vt:lpstr>
      <vt:lpstr>Basic syntax of radio button list: </vt:lpstr>
      <vt:lpstr>Basic syntax of check box list: </vt:lpstr>
      <vt:lpstr>Common properties of check box and radio button list: </vt:lpstr>
      <vt:lpstr>HyperLink Control </vt:lpstr>
      <vt:lpstr>It has the following important properties: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user3</dc:creator>
  <cp:lastModifiedBy>HP-4</cp:lastModifiedBy>
  <cp:revision>77</cp:revision>
  <dcterms:created xsi:type="dcterms:W3CDTF">2017-01-09T07:02:49Z</dcterms:created>
  <dcterms:modified xsi:type="dcterms:W3CDTF">2018-09-04T21:19:51Z</dcterms:modified>
</cp:coreProperties>
</file>