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B1255BC-8329-46AA-AF27-F5EA982357BD}" type="datetimeFigureOut">
              <a:rPr lang="en-US" smtClean="0"/>
              <a:pPr/>
              <a:t>9/4/2018</a:t>
            </a:fld>
            <a:endParaRPr lang="en-US"/>
          </a:p>
        </p:txBody>
      </p:sp>
      <p:sp>
        <p:nvSpPr>
          <p:cNvPr id="16" name="Slide Number Placeholder 15"/>
          <p:cNvSpPr>
            <a:spLocks noGrp="1"/>
          </p:cNvSpPr>
          <p:nvPr>
            <p:ph type="sldNum" sz="quarter" idx="11"/>
          </p:nvPr>
        </p:nvSpPr>
        <p:spPr/>
        <p:txBody>
          <a:bodyPr/>
          <a:lstStyle/>
          <a:p>
            <a:fld id="{FCB1C19F-A14B-4AD2-AEB0-23318689F3F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1255BC-8329-46AA-AF27-F5EA982357BD}"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1C19F-A14B-4AD2-AEB0-23318689F3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1255BC-8329-46AA-AF27-F5EA982357BD}"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1C19F-A14B-4AD2-AEB0-23318689F3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B1255BC-8329-46AA-AF27-F5EA982357BD}" type="datetimeFigureOut">
              <a:rPr lang="en-US" smtClean="0"/>
              <a:pPr/>
              <a:t>9/4/2018</a:t>
            </a:fld>
            <a:endParaRPr lang="en-US"/>
          </a:p>
        </p:txBody>
      </p:sp>
      <p:sp>
        <p:nvSpPr>
          <p:cNvPr id="15" name="Slide Number Placeholder 14"/>
          <p:cNvSpPr>
            <a:spLocks noGrp="1"/>
          </p:cNvSpPr>
          <p:nvPr>
            <p:ph type="sldNum" sz="quarter" idx="15"/>
          </p:nvPr>
        </p:nvSpPr>
        <p:spPr/>
        <p:txBody>
          <a:bodyPr/>
          <a:lstStyle>
            <a:lvl1pPr algn="ctr">
              <a:defRPr/>
            </a:lvl1pPr>
          </a:lstStyle>
          <a:p>
            <a:fld id="{FCB1C19F-A14B-4AD2-AEB0-23318689F3F1}"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1255BC-8329-46AA-AF27-F5EA982357BD}"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1C19F-A14B-4AD2-AEB0-23318689F3F1}"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1255BC-8329-46AA-AF27-F5EA982357BD}"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1C19F-A14B-4AD2-AEB0-23318689F3F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CB1C19F-A14B-4AD2-AEB0-23318689F3F1}"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B1255BC-8329-46AA-AF27-F5EA982357BD}" type="datetimeFigureOut">
              <a:rPr lang="en-US" smtClean="0"/>
              <a:pPr/>
              <a:t>9/4/2018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1255BC-8329-46AA-AF27-F5EA982357BD}"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1C19F-A14B-4AD2-AEB0-23318689F3F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255BC-8329-46AA-AF27-F5EA982357BD}"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1C19F-A14B-4AD2-AEB0-23318689F3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B1255BC-8329-46AA-AF27-F5EA982357BD}" type="datetimeFigureOut">
              <a:rPr lang="en-US" smtClean="0"/>
              <a:pPr/>
              <a:t>9/4/2018</a:t>
            </a:fld>
            <a:endParaRPr lang="en-US"/>
          </a:p>
        </p:txBody>
      </p:sp>
      <p:sp>
        <p:nvSpPr>
          <p:cNvPr id="9" name="Slide Number Placeholder 8"/>
          <p:cNvSpPr>
            <a:spLocks noGrp="1"/>
          </p:cNvSpPr>
          <p:nvPr>
            <p:ph type="sldNum" sz="quarter" idx="15"/>
          </p:nvPr>
        </p:nvSpPr>
        <p:spPr/>
        <p:txBody>
          <a:bodyPr/>
          <a:lstStyle/>
          <a:p>
            <a:fld id="{FCB1C19F-A14B-4AD2-AEB0-23318689F3F1}"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B1255BC-8329-46AA-AF27-F5EA982357BD}" type="datetimeFigureOut">
              <a:rPr lang="en-US" smtClean="0"/>
              <a:pPr/>
              <a:t>9/4/2018</a:t>
            </a:fld>
            <a:endParaRPr lang="en-US"/>
          </a:p>
        </p:txBody>
      </p:sp>
      <p:sp>
        <p:nvSpPr>
          <p:cNvPr id="9" name="Slide Number Placeholder 8"/>
          <p:cNvSpPr>
            <a:spLocks noGrp="1"/>
          </p:cNvSpPr>
          <p:nvPr>
            <p:ph type="sldNum" sz="quarter" idx="11"/>
          </p:nvPr>
        </p:nvSpPr>
        <p:spPr/>
        <p:txBody>
          <a:bodyPr/>
          <a:lstStyle/>
          <a:p>
            <a:fld id="{FCB1C19F-A14B-4AD2-AEB0-23318689F3F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B1255BC-8329-46AA-AF27-F5EA982357BD}" type="datetimeFigureOut">
              <a:rPr lang="en-US" smtClean="0"/>
              <a:pPr/>
              <a:t>9/4/2018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CB1C19F-A14B-4AD2-AEB0-23318689F3F1}"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419600"/>
            <a:ext cx="8305800" cy="423204"/>
          </a:xfrm>
        </p:spPr>
        <p:txBody>
          <a:bodyPr/>
          <a:lstStyle/>
          <a:p>
            <a:r>
              <a:rPr lang="en-US" b="1" dirty="0">
                <a:solidFill>
                  <a:schemeClr val="tx1"/>
                </a:solidFill>
              </a:rPr>
              <a:t>Dr. S. S. </a:t>
            </a:r>
            <a:r>
              <a:rPr lang="en-US" b="1" dirty="0" err="1">
                <a:solidFill>
                  <a:schemeClr val="tx1"/>
                </a:solidFill>
              </a:rPr>
              <a:t>Yambal</a:t>
            </a:r>
            <a:endParaRPr lang="en-US" b="1" dirty="0">
              <a:solidFill>
                <a:schemeClr val="tx1"/>
              </a:solidFill>
            </a:endParaRPr>
          </a:p>
          <a:p>
            <a:endParaRPr lang="en-US"/>
          </a:p>
          <a:p>
            <a:endParaRPr lang="en-US" dirty="0"/>
          </a:p>
        </p:txBody>
      </p:sp>
      <p:sp>
        <p:nvSpPr>
          <p:cNvPr id="2" name="Title 1"/>
          <p:cNvSpPr>
            <a:spLocks noGrp="1"/>
          </p:cNvSpPr>
          <p:nvPr>
            <p:ph type="ctrTitle"/>
          </p:nvPr>
        </p:nvSpPr>
        <p:spPr/>
        <p:txBody>
          <a:bodyPr/>
          <a:lstStyle/>
          <a:p>
            <a:r>
              <a:rPr lang="en-US" dirty="0" smtClean="0"/>
              <a:t>Unit -IV</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 design contains Logical Design &amp; Physical Designing, logical designing describes the structure &amp; characteristics or features, like output, input, files, database &amp; procedures. The physical design, which follows the logical design, actual software &amp; a working system. There will be constraints like Hardware, Software, Cost, Time &amp; Interfaces.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Structured design is a data flow methodology. The graphical representation of data flow, communication &amp; defining the modules &amp; their relationship with each is known as Structure Chart. This method decomposes &amp; modularizes the system so that the complexity &amp; manageability will come down. Thus reducing the intuitive reasoning &amp; promotes the maintainable provable systems.</a:t>
            </a:r>
            <a:endParaRPr lang="en-US" dirty="0"/>
          </a:p>
        </p:txBody>
      </p:sp>
      <p:sp>
        <p:nvSpPr>
          <p:cNvPr id="3" name="Title 2"/>
          <p:cNvSpPr>
            <a:spLocks noGrp="1"/>
          </p:cNvSpPr>
          <p:nvPr>
            <p:ph type="title"/>
          </p:nvPr>
        </p:nvSpPr>
        <p:spPr/>
        <p:txBody>
          <a:bodyPr/>
          <a:lstStyle/>
          <a:p>
            <a:r>
              <a:rPr smtClean="0"/>
              <a:t>Structured Design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r>
              <a:rPr lang="en-US" dirty="0" smtClean="0"/>
              <a:t>This type of design follows top-down &amp; hierarchy, which will have one single entry &amp; single exit, The advantages of this method are :</a:t>
            </a:r>
          </a:p>
          <a:p>
            <a:pPr>
              <a:buNone/>
            </a:pPr>
            <a:r>
              <a:rPr lang="en-US" dirty="0" smtClean="0"/>
              <a:t>	1. Critical interfaces are tested first</a:t>
            </a:r>
            <a:br>
              <a:rPr lang="en-US" dirty="0" smtClean="0"/>
            </a:br>
            <a:r>
              <a:rPr lang="en-US" dirty="0" smtClean="0"/>
              <a:t>2. Early versions of the design, through incomplete are useful enough to resemble the real system</a:t>
            </a:r>
            <a:br>
              <a:rPr lang="en-US" dirty="0" smtClean="0"/>
            </a:br>
            <a:r>
              <a:rPr lang="en-US" dirty="0" smtClean="0"/>
              <a:t>3. Structuring provides control &amp; improve morale</a:t>
            </a:r>
            <a:br>
              <a:rPr lang="en-US" dirty="0" smtClean="0"/>
            </a:br>
            <a:r>
              <a:rPr lang="en-US" dirty="0" smtClean="0"/>
              <a:t>4. The procedural characteristics define the order that determines processing.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DB design</a:t>
            </a:r>
            <a:br>
              <a:rPr lang="en-US" dirty="0" smtClean="0"/>
            </a:br>
            <a:r>
              <a:rPr lang="en-US" dirty="0" smtClean="0"/>
              <a:t>2. Program design</a:t>
            </a:r>
            <a:br>
              <a:rPr lang="en-US" dirty="0" smtClean="0"/>
            </a:br>
            <a:r>
              <a:rPr lang="en-US" dirty="0" smtClean="0"/>
              <a:t>3. System &amp; program test preparation</a:t>
            </a:r>
            <a:br>
              <a:rPr lang="en-US" dirty="0" smtClean="0"/>
            </a:br>
            <a:r>
              <a:rPr lang="en-US" dirty="0" smtClean="0"/>
              <a:t>4. System Interface Specification</a:t>
            </a:r>
            <a:br>
              <a:rPr lang="en-US" dirty="0" smtClean="0"/>
            </a:br>
            <a:r>
              <a:rPr lang="en-US" dirty="0" smtClean="0"/>
              <a:t>5. Audit Consideration</a:t>
            </a:r>
            <a:br>
              <a:rPr lang="en-US" dirty="0" smtClean="0"/>
            </a:br>
            <a:r>
              <a:rPr lang="en-US" dirty="0" smtClean="0"/>
              <a:t>6. Audit control &amp; Documentation control </a:t>
            </a:r>
            <a:endParaRPr lang="en-US" dirty="0"/>
          </a:p>
        </p:txBody>
      </p:sp>
      <p:sp>
        <p:nvSpPr>
          <p:cNvPr id="3" name="Title 2"/>
          <p:cNvSpPr>
            <a:spLocks noGrp="1"/>
          </p:cNvSpPr>
          <p:nvPr>
            <p:ph type="title"/>
          </p:nvPr>
        </p:nvSpPr>
        <p:spPr/>
        <p:txBody>
          <a:bodyPr/>
          <a:lstStyle/>
          <a:p>
            <a:r>
              <a:rPr smtClean="0"/>
              <a:t>Major System Design Activities are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t-IT" dirty="0" smtClean="0"/>
              <a:t>1. O/p design</a:t>
            </a:r>
            <a:br>
              <a:rPr lang="it-IT" dirty="0" smtClean="0"/>
            </a:br>
            <a:r>
              <a:rPr lang="it-IT" dirty="0" smtClean="0"/>
              <a:t>2. I/p design</a:t>
            </a:r>
            <a:br>
              <a:rPr lang="it-IT" dirty="0" smtClean="0"/>
            </a:br>
            <a:r>
              <a:rPr lang="it-IT" dirty="0" smtClean="0"/>
              <a:t>3. File Design</a:t>
            </a:r>
            <a:br>
              <a:rPr lang="it-IT" dirty="0" smtClean="0"/>
            </a:br>
            <a:r>
              <a:rPr lang="it-IT" dirty="0" smtClean="0"/>
              <a:t>4. Procedure design</a:t>
            </a:r>
            <a:br>
              <a:rPr lang="it-IT" dirty="0" smtClean="0"/>
            </a:br>
            <a:r>
              <a:rPr lang="it-IT" dirty="0" smtClean="0"/>
              <a:t>- Computer design</a:t>
            </a:r>
            <a:br>
              <a:rPr lang="it-IT" dirty="0" smtClean="0"/>
            </a:br>
            <a:r>
              <a:rPr lang="it-IT" dirty="0" smtClean="0"/>
              <a:t>- Non-computer design</a:t>
            </a:r>
            <a:br>
              <a:rPr lang="it-IT" dirty="0" smtClean="0"/>
            </a:br>
            <a:r>
              <a:rPr lang="it-IT" dirty="0" smtClean="0"/>
              <a:t>5. Control design </a:t>
            </a:r>
            <a:endParaRPr lang="en-US" dirty="0"/>
          </a:p>
        </p:txBody>
      </p:sp>
      <p:sp>
        <p:nvSpPr>
          <p:cNvPr id="3" name="Title 2"/>
          <p:cNvSpPr>
            <a:spLocks noGrp="1"/>
          </p:cNvSpPr>
          <p:nvPr>
            <p:ph type="title"/>
          </p:nvPr>
        </p:nvSpPr>
        <p:spPr/>
        <p:txBody>
          <a:bodyPr/>
          <a:lstStyle/>
          <a:p>
            <a:r>
              <a:rPr smtClean="0"/>
              <a:t>Major design process parts are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System Specifications</a:t>
            </a:r>
            <a:r>
              <a:rPr lang="en-US" dirty="0" smtClean="0"/>
              <a:t> is a document, which will have a result of system design process, it serves as a Blue print for the project development &amp; maintenance.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quality of system input determines the quality of system output.</a:t>
            </a:r>
          </a:p>
          <a:p>
            <a:r>
              <a:rPr lang="en-US" sz="2800" dirty="0" smtClean="0"/>
              <a:t>Well-designed input objectives:</a:t>
            </a:r>
          </a:p>
          <a:p>
            <a:pPr lvl="1"/>
            <a:r>
              <a:rPr lang="en-US" dirty="0" smtClean="0"/>
              <a:t>Effectiveness.</a:t>
            </a:r>
          </a:p>
          <a:p>
            <a:pPr lvl="1"/>
            <a:r>
              <a:rPr lang="en-US" dirty="0" smtClean="0"/>
              <a:t>Accuracy.</a:t>
            </a:r>
          </a:p>
          <a:p>
            <a:pPr lvl="1"/>
            <a:r>
              <a:rPr lang="en-US" dirty="0" smtClean="0"/>
              <a:t>Ease of use.</a:t>
            </a:r>
          </a:p>
          <a:p>
            <a:pPr lvl="1"/>
            <a:r>
              <a:rPr lang="en-US" dirty="0" smtClean="0"/>
              <a:t>Consistency.</a:t>
            </a:r>
          </a:p>
          <a:p>
            <a:pPr lvl="1"/>
            <a:r>
              <a:rPr lang="en-US" dirty="0" smtClean="0"/>
              <a:t>Simplicity.</a:t>
            </a:r>
          </a:p>
          <a:p>
            <a:pPr lvl="1"/>
            <a:r>
              <a:rPr lang="en-US" dirty="0" smtClean="0"/>
              <a:t>Attractiveness.</a:t>
            </a:r>
          </a:p>
          <a:p>
            <a:endParaRPr lang="en-US" dirty="0"/>
          </a:p>
        </p:txBody>
      </p:sp>
      <p:sp>
        <p:nvSpPr>
          <p:cNvPr id="3" name="Title 2"/>
          <p:cNvSpPr>
            <a:spLocks noGrp="1"/>
          </p:cNvSpPr>
          <p:nvPr>
            <p:ph type="title"/>
          </p:nvPr>
        </p:nvSpPr>
        <p:spPr/>
        <p:txBody>
          <a:bodyPr/>
          <a:lstStyle/>
          <a:p>
            <a:r>
              <a:rPr smtClean="0"/>
              <a:t>Input Design Objectives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80000"/>
              </a:lnSpc>
            </a:pPr>
            <a:r>
              <a:rPr lang="en-US" dirty="0" smtClean="0"/>
              <a:t>Control the amount of input: </a:t>
            </a:r>
            <a:r>
              <a:rPr lang="en-US" dirty="0" err="1" smtClean="0"/>
              <a:t>minimise</a:t>
            </a:r>
            <a:r>
              <a:rPr lang="en-US" dirty="0" smtClean="0"/>
              <a:t> the quantity of data for input (</a:t>
            </a:r>
            <a:r>
              <a:rPr lang="en-US" dirty="0" err="1" smtClean="0"/>
              <a:t>labour</a:t>
            </a:r>
            <a:r>
              <a:rPr lang="en-US" dirty="0" smtClean="0"/>
              <a:t> costs) and avoid duplication in data collection (several forms containing the same data) and data entry.</a:t>
            </a:r>
          </a:p>
          <a:p>
            <a:pPr lvl="1">
              <a:lnSpc>
                <a:spcPct val="80000"/>
              </a:lnSpc>
            </a:pPr>
            <a:r>
              <a:rPr lang="en-US" dirty="0" smtClean="0"/>
              <a:t>Avoid processing delays (lengthy credit approval) due to extra steps in data preparation and entry (computing sales totals), by designing appropriate procedures, source documents, turnaround documents and data entry methods.</a:t>
            </a:r>
          </a:p>
          <a:p>
            <a:endParaRPr lang="en-US" dirty="0"/>
          </a:p>
        </p:txBody>
      </p:sp>
      <p:sp>
        <p:nvSpPr>
          <p:cNvPr id="3" name="Title 2"/>
          <p:cNvSpPr>
            <a:spLocks noGrp="1"/>
          </p:cNvSpPr>
          <p:nvPr>
            <p:ph type="title"/>
          </p:nvPr>
        </p:nvSpPr>
        <p:spPr/>
        <p:txBody>
          <a:bodyPr/>
          <a:lstStyle/>
          <a:p>
            <a:r>
              <a:rPr smtClean="0"/>
              <a:t>Input Design Objectives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Avoid errors in data: ensure accuracy through controlling the amount of input, designing forms that ensure accurate completion, selecting the appropriate data entry medium, and using input validation techniques.</a:t>
            </a:r>
          </a:p>
          <a:p>
            <a:pPr lvl="1"/>
            <a:r>
              <a:rPr lang="en-US" dirty="0" smtClean="0"/>
              <a:t>Keep the process simple: do not include too many error controls.</a:t>
            </a:r>
          </a:p>
          <a:p>
            <a:endParaRPr lang="en-US" dirty="0"/>
          </a:p>
        </p:txBody>
      </p:sp>
      <p:sp>
        <p:nvSpPr>
          <p:cNvPr id="3" name="Title 2"/>
          <p:cNvSpPr>
            <a:spLocks noGrp="1"/>
          </p:cNvSpPr>
          <p:nvPr>
            <p:ph type="title"/>
          </p:nvPr>
        </p:nvSpPr>
        <p:spPr/>
        <p:txBody>
          <a:bodyPr/>
          <a:lstStyle/>
          <a:p>
            <a:r>
              <a:rPr smtClean="0"/>
              <a:t>Input Design Objectives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FontTx/>
              <a:buNone/>
            </a:pPr>
            <a:r>
              <a:rPr lang="en-US" u="sng" dirty="0" smtClean="0"/>
              <a:t>Capture	</a:t>
            </a:r>
          </a:p>
          <a:p>
            <a:pPr lvl="1">
              <a:buFontTx/>
              <a:buNone/>
            </a:pPr>
            <a:r>
              <a:rPr lang="en-US" dirty="0" smtClean="0"/>
              <a:t>variable data: data items that change for each transaction (customer name)</a:t>
            </a:r>
          </a:p>
          <a:p>
            <a:pPr lvl="1">
              <a:buFontTx/>
              <a:buNone/>
            </a:pPr>
            <a:r>
              <a:rPr lang="en-US" dirty="0" smtClean="0"/>
              <a:t>identification data: key (product code)</a:t>
            </a:r>
          </a:p>
          <a:p>
            <a:pPr lvl="1">
              <a:buFontTx/>
              <a:buNone/>
            </a:pPr>
            <a:r>
              <a:rPr lang="en-US" u="sng" dirty="0" smtClean="0"/>
              <a:t>DO NOT capture</a:t>
            </a:r>
          </a:p>
          <a:p>
            <a:pPr lvl="1">
              <a:buFontTx/>
              <a:buNone/>
            </a:pPr>
            <a:r>
              <a:rPr lang="en-US" dirty="0" smtClean="0"/>
              <a:t>constant data: data that is the same for each entry</a:t>
            </a:r>
          </a:p>
          <a:p>
            <a:pPr lvl="1">
              <a:buFontTx/>
              <a:buNone/>
            </a:pPr>
            <a:r>
              <a:rPr lang="en-US" dirty="0" smtClean="0"/>
              <a:t>details that the system can retrieve: (product name)</a:t>
            </a:r>
          </a:p>
          <a:p>
            <a:pPr lvl="1">
              <a:buFontTx/>
              <a:buNone/>
            </a:pPr>
            <a:r>
              <a:rPr lang="en-US" dirty="0" smtClean="0"/>
              <a:t>details that the system can calculate: (total cost)</a:t>
            </a:r>
          </a:p>
          <a:p>
            <a:endParaRPr lang="en-US" dirty="0"/>
          </a:p>
        </p:txBody>
      </p:sp>
      <p:sp>
        <p:nvSpPr>
          <p:cNvPr id="3" name="Title 2"/>
          <p:cNvSpPr>
            <a:spLocks noGrp="1"/>
          </p:cNvSpPr>
          <p:nvPr>
            <p:ph type="title"/>
          </p:nvPr>
        </p:nvSpPr>
        <p:spPr/>
        <p:txBody>
          <a:bodyPr/>
          <a:lstStyle/>
          <a:p>
            <a:r>
              <a:rPr lang="tr-TR" dirty="0" smtClean="0"/>
              <a:t>Data Capture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System Design Process – transforms the analysis model into design model</a:t>
            </a:r>
          </a:p>
          <a:p>
            <a:endParaRPr lang="en-US" sz="1600" dirty="0" smtClean="0"/>
          </a:p>
          <a:p>
            <a:r>
              <a:rPr lang="en-US" sz="1600" dirty="0" smtClean="0"/>
              <a:t>Process:</a:t>
            </a:r>
          </a:p>
          <a:p>
            <a:pPr lvl="1"/>
            <a:r>
              <a:rPr lang="en-US" sz="1400" dirty="0" smtClean="0"/>
              <a:t>1) Decomposition (guided by design goals)</a:t>
            </a:r>
          </a:p>
          <a:p>
            <a:pPr lvl="1"/>
            <a:r>
              <a:rPr lang="en-US" sz="1400" dirty="0" smtClean="0"/>
              <a:t>2) Hardware/software platform mapping (deployment diagram)</a:t>
            </a:r>
          </a:p>
          <a:p>
            <a:pPr lvl="1"/>
            <a:r>
              <a:rPr lang="en-US" sz="1400" dirty="0" smtClean="0"/>
              <a:t>3) Persistent data (DB)</a:t>
            </a:r>
          </a:p>
          <a:p>
            <a:pPr lvl="1"/>
            <a:r>
              <a:rPr lang="en-US" sz="1400" dirty="0" smtClean="0"/>
              <a:t>4) Overall control flow (activity/collaboration diagram)</a:t>
            </a:r>
          </a:p>
          <a:p>
            <a:pPr lvl="1"/>
            <a:r>
              <a:rPr lang="en-US" sz="1400" dirty="0" smtClean="0"/>
              <a:t>5) Access control policy</a:t>
            </a:r>
          </a:p>
          <a:p>
            <a:pPr lvl="1"/>
            <a:r>
              <a:rPr lang="en-US" sz="1400" dirty="0" smtClean="0"/>
              <a:t>6) Boundary conditions</a:t>
            </a:r>
          </a:p>
          <a:p>
            <a:pPr lvl="1"/>
            <a:endParaRPr lang="en-US" sz="1400" dirty="0" smtClean="0"/>
          </a:p>
          <a:p>
            <a:r>
              <a:rPr lang="en-US" sz="1600" dirty="0" smtClean="0"/>
              <a:t>Transitional activities from system spec (RAD) to final system construction</a:t>
            </a:r>
          </a:p>
          <a:p>
            <a:r>
              <a:rPr lang="en-US" sz="1600" dirty="0" smtClean="0"/>
              <a:t>A) system design</a:t>
            </a:r>
          </a:p>
          <a:p>
            <a:r>
              <a:rPr lang="en-US" sz="1600" dirty="0" smtClean="0"/>
              <a:t>B) object design</a:t>
            </a:r>
          </a:p>
          <a:p>
            <a:r>
              <a:rPr lang="en-US" sz="1600" dirty="0" smtClean="0"/>
              <a:t>C) implementation</a:t>
            </a:r>
          </a:p>
          <a:p>
            <a:endParaRPr lang="en-US" dirty="0"/>
          </a:p>
        </p:txBody>
      </p:sp>
      <p:sp>
        <p:nvSpPr>
          <p:cNvPr id="3" name="Title 2"/>
          <p:cNvSpPr>
            <a:spLocks noGrp="1"/>
          </p:cNvSpPr>
          <p:nvPr>
            <p:ph type="title"/>
          </p:nvPr>
        </p:nvSpPr>
        <p:spPr/>
        <p:txBody>
          <a:bodyPr/>
          <a:lstStyle/>
          <a:p>
            <a:r>
              <a:rPr sz="4000" smtClean="0"/>
              <a:t>SYSTEM DESIGN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80000"/>
              </a:lnSpc>
            </a:pPr>
            <a:r>
              <a:rPr lang="en-US" dirty="0" smtClean="0"/>
              <a:t>Make forms easy to fill out: to reduce errors, speed completion, facilitate data entry</a:t>
            </a:r>
          </a:p>
          <a:p>
            <a:pPr lvl="2">
              <a:lnSpc>
                <a:spcPct val="80000"/>
              </a:lnSpc>
            </a:pPr>
            <a:r>
              <a:rPr lang="en-US" dirty="0" smtClean="0"/>
              <a:t>form flow </a:t>
            </a:r>
            <a:r>
              <a:rPr lang="en-US" sz="2000" dirty="0" smtClean="0"/>
              <a:t>(top to bottom, left to right)</a:t>
            </a:r>
          </a:p>
          <a:p>
            <a:pPr lvl="2">
              <a:lnSpc>
                <a:spcPct val="80000"/>
              </a:lnSpc>
            </a:pPr>
            <a:r>
              <a:rPr lang="en-US" dirty="0" smtClean="0"/>
              <a:t>form sections: logical grouping of info</a:t>
            </a:r>
          </a:p>
          <a:p>
            <a:pPr lvl="2">
              <a:lnSpc>
                <a:spcPct val="80000"/>
              </a:lnSpc>
            </a:pPr>
            <a:r>
              <a:rPr lang="en-US" dirty="0" smtClean="0"/>
              <a:t>form captions</a:t>
            </a:r>
            <a:r>
              <a:rPr lang="tr-TR" dirty="0" smtClean="0"/>
              <a:t>: </a:t>
            </a:r>
            <a:r>
              <a:rPr lang="en-US" sz="2000" dirty="0" smtClean="0"/>
              <a:t>Captions tell the person completing the form what to put on a blank line, space, or box.</a:t>
            </a:r>
            <a:endParaRPr lang="en-US" dirty="0" smtClean="0"/>
          </a:p>
          <a:p>
            <a:pPr lvl="1">
              <a:lnSpc>
                <a:spcPct val="80000"/>
              </a:lnSpc>
            </a:pPr>
            <a:r>
              <a:rPr lang="en-US" dirty="0" smtClean="0"/>
              <a:t>ensure that forms meet the intended purpose: effectiveness</a:t>
            </a:r>
            <a:r>
              <a:rPr lang="en-US" sz="2000" dirty="0" smtClean="0"/>
              <a:t> (specialty forms)</a:t>
            </a:r>
            <a:endParaRPr lang="en-US" dirty="0" smtClean="0"/>
          </a:p>
          <a:p>
            <a:pPr lvl="1">
              <a:lnSpc>
                <a:spcPct val="80000"/>
              </a:lnSpc>
            </a:pPr>
            <a:r>
              <a:rPr lang="en-US" dirty="0" smtClean="0"/>
              <a:t>assure accurate completion: </a:t>
            </a:r>
            <a:r>
              <a:rPr lang="en-US" sz="2000" dirty="0" smtClean="0"/>
              <a:t>(row &amp; column totals)</a:t>
            </a:r>
          </a:p>
          <a:p>
            <a:pPr lvl="1">
              <a:lnSpc>
                <a:spcPct val="80000"/>
              </a:lnSpc>
            </a:pPr>
            <a:r>
              <a:rPr lang="en-US" dirty="0" smtClean="0"/>
              <a:t>keep forms attractive: uncluttered, enough space to fill, fonts and align weights to separate categories</a:t>
            </a:r>
          </a:p>
          <a:p>
            <a:pPr lvl="1">
              <a:lnSpc>
                <a:spcPct val="80000"/>
              </a:lnSpc>
            </a:pPr>
            <a:r>
              <a:rPr lang="en-US" dirty="0" smtClean="0"/>
              <a:t>ask each item of data only once</a:t>
            </a:r>
          </a:p>
          <a:p>
            <a:endParaRPr lang="en-US" dirty="0"/>
          </a:p>
        </p:txBody>
      </p:sp>
      <p:sp>
        <p:nvSpPr>
          <p:cNvPr id="3" name="Title 2"/>
          <p:cNvSpPr>
            <a:spLocks noGrp="1"/>
          </p:cNvSpPr>
          <p:nvPr>
            <p:ph type="title"/>
          </p:nvPr>
        </p:nvSpPr>
        <p:spPr/>
        <p:txBody>
          <a:bodyPr/>
          <a:lstStyle/>
          <a:p>
            <a:r>
              <a:rPr lang="tr-TR" dirty="0" smtClean="0"/>
              <a:t>Form Design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FontTx/>
              <a:buNone/>
            </a:pPr>
            <a:r>
              <a:rPr lang="en-US" dirty="0" smtClean="0"/>
              <a:t>The seven sections of a form are:</a:t>
            </a:r>
          </a:p>
          <a:p>
            <a:pPr lvl="1">
              <a:lnSpc>
                <a:spcPct val="90000"/>
              </a:lnSpc>
            </a:pPr>
            <a:r>
              <a:rPr lang="en-US" dirty="0" smtClean="0"/>
              <a:t>Heading.</a:t>
            </a:r>
          </a:p>
          <a:p>
            <a:pPr lvl="1">
              <a:lnSpc>
                <a:spcPct val="90000"/>
              </a:lnSpc>
            </a:pPr>
            <a:r>
              <a:rPr lang="en-US" dirty="0" smtClean="0"/>
              <a:t>Identification and access.</a:t>
            </a:r>
          </a:p>
          <a:p>
            <a:pPr lvl="1">
              <a:lnSpc>
                <a:spcPct val="90000"/>
              </a:lnSpc>
            </a:pPr>
            <a:r>
              <a:rPr lang="en-US" dirty="0" smtClean="0"/>
              <a:t>Instructions.</a:t>
            </a:r>
          </a:p>
          <a:p>
            <a:pPr lvl="1">
              <a:lnSpc>
                <a:spcPct val="90000"/>
              </a:lnSpc>
            </a:pPr>
            <a:r>
              <a:rPr lang="en-US" dirty="0" smtClean="0"/>
              <a:t>Body.</a:t>
            </a:r>
          </a:p>
          <a:p>
            <a:pPr lvl="1">
              <a:lnSpc>
                <a:spcPct val="90000"/>
              </a:lnSpc>
            </a:pPr>
            <a:r>
              <a:rPr lang="en-US" dirty="0" smtClean="0"/>
              <a:t>Signature and verification.</a:t>
            </a:r>
          </a:p>
          <a:p>
            <a:pPr lvl="1">
              <a:lnSpc>
                <a:spcPct val="90000"/>
              </a:lnSpc>
            </a:pPr>
            <a:r>
              <a:rPr lang="en-US" dirty="0" smtClean="0"/>
              <a:t>Totals.</a:t>
            </a:r>
          </a:p>
          <a:p>
            <a:pPr lvl="1">
              <a:lnSpc>
                <a:spcPct val="90000"/>
              </a:lnSpc>
            </a:pPr>
            <a:r>
              <a:rPr lang="en-US" dirty="0" smtClean="0"/>
              <a:t>Comments.</a:t>
            </a:r>
          </a:p>
          <a:p>
            <a:endParaRPr lang="en-US" dirty="0"/>
          </a:p>
        </p:txBody>
      </p:sp>
      <p:sp>
        <p:nvSpPr>
          <p:cNvPr id="3" name="Title 2"/>
          <p:cNvSpPr>
            <a:spLocks noGrp="1"/>
          </p:cNvSpPr>
          <p:nvPr>
            <p:ph type="title"/>
          </p:nvPr>
        </p:nvSpPr>
        <p:spPr/>
        <p:txBody>
          <a:bodyPr/>
          <a:lstStyle/>
          <a:p>
            <a:r>
              <a:rPr smtClean="0"/>
              <a:t>Seven Sections of a Form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Seven Sections of a Form</a:t>
            </a:r>
            <a:endParaRPr lang="en-US" dirty="0"/>
          </a:p>
        </p:txBody>
      </p:sp>
      <p:pic>
        <p:nvPicPr>
          <p:cNvPr id="4" name="Picture 5" descr="FIG12_01"/>
          <p:cNvPicPr>
            <a:picLocks noGrp="1" noChangeAspect="1" noChangeArrowheads="1"/>
          </p:cNvPicPr>
          <p:nvPr>
            <p:ph idx="1"/>
          </p:nvPr>
        </p:nvPicPr>
        <p:blipFill>
          <a:blip r:embed="rId2"/>
          <a:srcRect/>
          <a:stretch>
            <a:fillRect/>
          </a:stretch>
        </p:blipFill>
        <p:spPr bwMode="auto">
          <a:xfrm>
            <a:off x="1828800" y="1357410"/>
            <a:ext cx="4800600" cy="511959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be more attractive, forms should look uncluttered, and elicit information in the expected order.</a:t>
            </a:r>
          </a:p>
          <a:p>
            <a:r>
              <a:rPr lang="en-US" dirty="0" smtClean="0"/>
              <a:t>Aesthetic forms or usage of different fonts and line weights within the same form can help make it more attractive.</a:t>
            </a:r>
          </a:p>
          <a:p>
            <a:endParaRPr lang="en-US" dirty="0"/>
          </a:p>
        </p:txBody>
      </p:sp>
      <p:sp>
        <p:nvSpPr>
          <p:cNvPr id="3" name="Title 2"/>
          <p:cNvSpPr>
            <a:spLocks noGrp="1"/>
          </p:cNvSpPr>
          <p:nvPr>
            <p:ph type="title"/>
          </p:nvPr>
        </p:nvSpPr>
        <p:spPr/>
        <p:txBody>
          <a:bodyPr/>
          <a:lstStyle/>
          <a:p>
            <a:r>
              <a:rPr smtClean="0"/>
              <a:t>Attractive Forms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Numerous microcomputer form design software is available.</a:t>
            </a:r>
          </a:p>
          <a:p>
            <a:r>
              <a:rPr lang="en-US" sz="2800" dirty="0" smtClean="0"/>
              <a:t>Features of electronic form design software:</a:t>
            </a:r>
          </a:p>
          <a:p>
            <a:pPr lvl="1"/>
            <a:r>
              <a:rPr lang="en-US" dirty="0" smtClean="0"/>
              <a:t>Ability to design paper, electronic, or Web- based forms.</a:t>
            </a:r>
          </a:p>
          <a:p>
            <a:pPr lvl="1"/>
            <a:r>
              <a:rPr lang="en-US" dirty="0" smtClean="0"/>
              <a:t>Form design using templates.</a:t>
            </a:r>
          </a:p>
          <a:p>
            <a:pPr lvl="1"/>
            <a:r>
              <a:rPr lang="en-US" dirty="0" smtClean="0"/>
              <a:t>Form design by cutting and pasting familiar shapes and objects.</a:t>
            </a:r>
          </a:p>
          <a:p>
            <a:endParaRPr lang="en-US" dirty="0"/>
          </a:p>
        </p:txBody>
      </p:sp>
      <p:sp>
        <p:nvSpPr>
          <p:cNvPr id="3" name="Title 2"/>
          <p:cNvSpPr>
            <a:spLocks noGrp="1"/>
          </p:cNvSpPr>
          <p:nvPr>
            <p:ph type="title"/>
          </p:nvPr>
        </p:nvSpPr>
        <p:spPr/>
        <p:txBody>
          <a:bodyPr/>
          <a:lstStyle/>
          <a:p>
            <a:r>
              <a:rPr smtClean="0"/>
              <a:t>Computer Form Design Software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Features of electronic form design software</a:t>
            </a:r>
            <a:endParaRPr lang="tr-TR" dirty="0" smtClean="0"/>
          </a:p>
          <a:p>
            <a:pPr lvl="1"/>
            <a:r>
              <a:rPr lang="en-US" dirty="0" smtClean="0"/>
              <a:t>Facilitates completion through the use of software.</a:t>
            </a:r>
            <a:endParaRPr lang="tr-TR" dirty="0" smtClean="0"/>
          </a:p>
          <a:p>
            <a:pPr lvl="1"/>
            <a:r>
              <a:rPr lang="en-US" dirty="0" smtClean="0"/>
              <a:t>Enables broadcasting of electronic forms.</a:t>
            </a:r>
          </a:p>
          <a:p>
            <a:pPr lvl="1"/>
            <a:r>
              <a:rPr lang="en-US" dirty="0" smtClean="0"/>
              <a:t>Permits sequential routing of forms.</a:t>
            </a:r>
          </a:p>
          <a:p>
            <a:pPr lvl="1"/>
            <a:r>
              <a:rPr lang="en-US" dirty="0" smtClean="0"/>
              <a:t>Assists form tracking.</a:t>
            </a:r>
          </a:p>
          <a:p>
            <a:pPr lvl="1"/>
            <a:r>
              <a:rPr lang="en-US" dirty="0" smtClean="0"/>
              <a:t>Encourages automatic delivery and processing.</a:t>
            </a:r>
          </a:p>
          <a:p>
            <a:pPr lvl="1"/>
            <a:r>
              <a:rPr lang="en-US" dirty="0" smtClean="0"/>
              <a:t>Establishes security for electronic forms.</a:t>
            </a:r>
          </a:p>
          <a:p>
            <a:endParaRPr lang="en-US" dirty="0"/>
          </a:p>
        </p:txBody>
      </p:sp>
      <p:sp>
        <p:nvSpPr>
          <p:cNvPr id="3" name="Title 2"/>
          <p:cNvSpPr>
            <a:spLocks noGrp="1"/>
          </p:cNvSpPr>
          <p:nvPr>
            <p:ph type="title"/>
          </p:nvPr>
        </p:nvSpPr>
        <p:spPr/>
        <p:txBody>
          <a:bodyPr>
            <a:normAutofit fontScale="90000"/>
          </a:bodyPr>
          <a:lstStyle/>
          <a:p>
            <a:r>
              <a:rPr smtClean="0"/>
              <a:t>Computer Form Design Software (Continued)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sz="2400" dirty="0" smtClean="0"/>
              <a:t>Controlling forms include:</a:t>
            </a:r>
          </a:p>
          <a:p>
            <a:pPr lvl="1">
              <a:lnSpc>
                <a:spcPct val="90000"/>
              </a:lnSpc>
            </a:pPr>
            <a:r>
              <a:rPr lang="en-US" dirty="0" smtClean="0"/>
              <a:t>Making sure that each form in use fulfills its specific purpose.</a:t>
            </a:r>
          </a:p>
          <a:p>
            <a:pPr lvl="1">
              <a:lnSpc>
                <a:spcPct val="90000"/>
              </a:lnSpc>
              <a:buClr>
                <a:srgbClr val="CC0000"/>
              </a:buClr>
            </a:pPr>
            <a:r>
              <a:rPr lang="en-US" dirty="0" smtClean="0"/>
              <a:t>Deciding on </a:t>
            </a:r>
            <a:r>
              <a:rPr lang="en-US" dirty="0" err="1" smtClean="0"/>
              <a:t>reproduc</a:t>
            </a:r>
            <a:r>
              <a:rPr lang="tr-TR" dirty="0" smtClean="0"/>
              <a:t>ing</a:t>
            </a:r>
            <a:r>
              <a:rPr lang="en-US" dirty="0" smtClean="0"/>
              <a:t> forms in the most economical way</a:t>
            </a:r>
          </a:p>
          <a:p>
            <a:pPr lvl="1">
              <a:lnSpc>
                <a:spcPct val="90000"/>
              </a:lnSpc>
            </a:pPr>
            <a:r>
              <a:rPr lang="en-US" dirty="0" smtClean="0"/>
              <a:t>Establishing stock control and inventory procedures that make forms available when needed, at the lowest possible cost</a:t>
            </a:r>
          </a:p>
          <a:p>
            <a:pPr lvl="1">
              <a:lnSpc>
                <a:spcPct val="90000"/>
              </a:lnSpc>
            </a:pPr>
            <a:r>
              <a:rPr lang="en-US" dirty="0" smtClean="0"/>
              <a:t>Preventing duplication of information collected and the forms that collect it.</a:t>
            </a:r>
          </a:p>
          <a:p>
            <a:pPr lvl="1">
              <a:lnSpc>
                <a:spcPct val="90000"/>
              </a:lnSpc>
            </a:pPr>
            <a:r>
              <a:rPr lang="en-US" dirty="0" smtClean="0"/>
              <a:t>Designing effective forms.</a:t>
            </a:r>
            <a:endParaRPr lang="en-US" dirty="0"/>
          </a:p>
        </p:txBody>
      </p:sp>
      <p:sp>
        <p:nvSpPr>
          <p:cNvPr id="3" name="Title 2"/>
          <p:cNvSpPr>
            <a:spLocks noGrp="1"/>
          </p:cNvSpPr>
          <p:nvPr>
            <p:ph type="title"/>
          </p:nvPr>
        </p:nvSpPr>
        <p:spPr/>
        <p:txBody>
          <a:bodyPr/>
          <a:lstStyle/>
          <a:p>
            <a:r>
              <a:rPr smtClean="0"/>
              <a:t>Controlling Business Forms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sz="2400" b="1" dirty="0" smtClean="0"/>
              <a:t>Checking the transaction: </a:t>
            </a:r>
            <a:r>
              <a:rPr lang="en-US" sz="2400" dirty="0" smtClean="0"/>
              <a:t>to ensure that the transaction is not invalid (incomplete, </a:t>
            </a:r>
            <a:r>
              <a:rPr lang="en-US" sz="2400" dirty="0" err="1" smtClean="0"/>
              <a:t>unauthorised</a:t>
            </a:r>
            <a:r>
              <a:rPr lang="en-US" sz="2400" dirty="0" smtClean="0"/>
              <a:t>, out of order)</a:t>
            </a:r>
          </a:p>
          <a:p>
            <a:pPr lvl="1">
              <a:lnSpc>
                <a:spcPct val="90000"/>
              </a:lnSpc>
            </a:pPr>
            <a:r>
              <a:rPr lang="en-US" u="sng" dirty="0" smtClean="0"/>
              <a:t>Batch Controls:</a:t>
            </a:r>
            <a:r>
              <a:rPr lang="en-US" dirty="0" smtClean="0"/>
              <a:t> batch size, batch count, batch totals</a:t>
            </a:r>
          </a:p>
          <a:p>
            <a:pPr lvl="1">
              <a:lnSpc>
                <a:spcPct val="90000"/>
              </a:lnSpc>
            </a:pPr>
            <a:r>
              <a:rPr lang="en-US" u="sng" dirty="0" smtClean="0"/>
              <a:t>Transaction Validation:</a:t>
            </a:r>
            <a:endParaRPr lang="en-US" dirty="0" smtClean="0"/>
          </a:p>
          <a:p>
            <a:pPr lvl="2">
              <a:lnSpc>
                <a:spcPct val="90000"/>
              </a:lnSpc>
            </a:pPr>
            <a:r>
              <a:rPr lang="en-US" dirty="0" smtClean="0"/>
              <a:t>inventory system should not accept the addition of a new item with the same stock number as an existing one.</a:t>
            </a:r>
          </a:p>
          <a:p>
            <a:pPr lvl="2">
              <a:lnSpc>
                <a:spcPct val="90000"/>
              </a:lnSpc>
            </a:pPr>
            <a:r>
              <a:rPr lang="en-US" dirty="0" smtClean="0"/>
              <a:t>transactions having no relation to the system may also be submitted (payroll transaction to inventory system)</a:t>
            </a:r>
          </a:p>
          <a:p>
            <a:pPr lvl="2">
              <a:lnSpc>
                <a:spcPct val="90000"/>
              </a:lnSpc>
            </a:pPr>
            <a:r>
              <a:rPr lang="en-US" dirty="0" smtClean="0"/>
              <a:t>acceptable input may be submitted by an </a:t>
            </a:r>
            <a:r>
              <a:rPr lang="en-US" dirty="0" err="1" smtClean="0"/>
              <a:t>unauthorised</a:t>
            </a:r>
            <a:r>
              <a:rPr lang="en-US" dirty="0" smtClean="0"/>
              <a:t> user </a:t>
            </a:r>
            <a:endParaRPr lang="en-US" sz="1800" dirty="0" smtClean="0"/>
          </a:p>
          <a:p>
            <a:endParaRPr lang="en-US" dirty="0"/>
          </a:p>
        </p:txBody>
      </p:sp>
      <p:sp>
        <p:nvSpPr>
          <p:cNvPr id="3" name="Title 2"/>
          <p:cNvSpPr>
            <a:spLocks noGrp="1"/>
          </p:cNvSpPr>
          <p:nvPr>
            <p:ph type="title"/>
          </p:nvPr>
        </p:nvSpPr>
        <p:spPr/>
        <p:txBody>
          <a:bodyPr/>
          <a:lstStyle/>
          <a:p>
            <a:r>
              <a:rPr lang="tr-TR" dirty="0" smtClean="0"/>
              <a:t>Input Validation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u="sng" dirty="0" smtClean="0"/>
              <a:t>Sequence Tests:</a:t>
            </a:r>
            <a:r>
              <a:rPr lang="en-US" dirty="0" smtClean="0"/>
              <a:t> serial numbers to identify</a:t>
            </a:r>
          </a:p>
          <a:p>
            <a:pPr lvl="2"/>
            <a:r>
              <a:rPr lang="en-US" sz="2800" dirty="0" smtClean="0"/>
              <a:t>missing items (</a:t>
            </a:r>
            <a:r>
              <a:rPr lang="en-US" sz="2800" dirty="0" err="1" smtClean="0"/>
              <a:t>cheques</a:t>
            </a:r>
            <a:r>
              <a:rPr lang="en-US" sz="2800" dirty="0" smtClean="0"/>
              <a:t>)</a:t>
            </a:r>
          </a:p>
          <a:p>
            <a:pPr lvl="2"/>
            <a:r>
              <a:rPr lang="en-US" sz="2800" dirty="0" smtClean="0"/>
              <a:t>the order of transactions (deposits </a:t>
            </a:r>
            <a:r>
              <a:rPr lang="en-US" sz="2800" dirty="0" err="1" smtClean="0"/>
              <a:t>vs</a:t>
            </a:r>
            <a:r>
              <a:rPr lang="en-US" sz="2800" dirty="0" smtClean="0"/>
              <a:t> withdrawals)</a:t>
            </a:r>
          </a:p>
          <a:p>
            <a:pPr lvl="1"/>
            <a:r>
              <a:rPr lang="en-US" u="sng" dirty="0" smtClean="0"/>
              <a:t>Completeness Tests:</a:t>
            </a:r>
            <a:r>
              <a:rPr lang="en-US" dirty="0" smtClean="0"/>
              <a:t>  automatic guidance in POS systems; keyboard locks or systems waits indefinitely until correct data are entered.</a:t>
            </a:r>
          </a:p>
          <a:p>
            <a:endParaRPr lang="en-US" dirty="0"/>
          </a:p>
        </p:txBody>
      </p:sp>
      <p:sp>
        <p:nvSpPr>
          <p:cNvPr id="3" name="Title 2"/>
          <p:cNvSpPr>
            <a:spLocks noGrp="1"/>
          </p:cNvSpPr>
          <p:nvPr>
            <p:ph type="title"/>
          </p:nvPr>
        </p:nvSpPr>
        <p:spPr/>
        <p:txBody>
          <a:bodyPr/>
          <a:lstStyle/>
          <a:p>
            <a:r>
              <a:rPr lang="tr-TR" dirty="0" smtClean="0"/>
              <a:t>Input Validation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smtClean="0"/>
              <a:t>Checking the transaction data</a:t>
            </a:r>
          </a:p>
          <a:p>
            <a:pPr lvl="1"/>
            <a:r>
              <a:rPr lang="en-US" u="sng" dirty="0" smtClean="0"/>
              <a:t>Existence Tests:</a:t>
            </a:r>
            <a:endParaRPr lang="en-US" dirty="0" smtClean="0"/>
          </a:p>
          <a:p>
            <a:pPr lvl="2"/>
            <a:r>
              <a:rPr lang="en-US" dirty="0" smtClean="0"/>
              <a:t>some fields are designed not to be left blank (quantity of item in a sales order), whilst others can be empty (patient insurance number)</a:t>
            </a:r>
          </a:p>
          <a:p>
            <a:pPr lvl="1"/>
            <a:r>
              <a:rPr lang="en-US" u="sng" dirty="0" smtClean="0"/>
              <a:t>Limit and Range Tests: </a:t>
            </a:r>
            <a:r>
              <a:rPr lang="en-US" dirty="0" smtClean="0"/>
              <a:t>to verify the </a:t>
            </a:r>
            <a:r>
              <a:rPr lang="en-US" dirty="0" err="1" smtClean="0"/>
              <a:t>reasonabless</a:t>
            </a:r>
            <a:r>
              <a:rPr lang="en-US" dirty="0" smtClean="0"/>
              <a:t> of data. Limit tests validate either minimum or maximum values; range tests validate both.</a:t>
            </a:r>
          </a:p>
          <a:p>
            <a:endParaRPr lang="en-US" dirty="0"/>
          </a:p>
        </p:txBody>
      </p:sp>
      <p:sp>
        <p:nvSpPr>
          <p:cNvPr id="3" name="Title 2"/>
          <p:cNvSpPr>
            <a:spLocks noGrp="1"/>
          </p:cNvSpPr>
          <p:nvPr>
            <p:ph type="title"/>
          </p:nvPr>
        </p:nvSpPr>
        <p:spPr/>
        <p:txBody>
          <a:bodyPr/>
          <a:lstStyle/>
          <a:p>
            <a:r>
              <a:rPr lang="tr-TR" dirty="0" smtClean="0"/>
              <a:t>Input Validation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System design – addresses the internal structure or </a:t>
            </a:r>
            <a:r>
              <a:rPr lang="en-US" sz="1800" i="1" dirty="0" smtClean="0"/>
              <a:t>software architecture</a:t>
            </a:r>
            <a:r>
              <a:rPr lang="en-US" sz="1800" dirty="0" smtClean="0"/>
              <a:t> of the system, and how the internal functions are impacted by the external/operating environment, e.g., OS, DB, hardware platform</a:t>
            </a:r>
          </a:p>
          <a:p>
            <a:endParaRPr lang="en-US" sz="1800" dirty="0" smtClean="0"/>
          </a:p>
          <a:p>
            <a:r>
              <a:rPr lang="en-US" sz="1800" dirty="0" smtClean="0"/>
              <a:t>Results of system design – </a:t>
            </a:r>
          </a:p>
          <a:p>
            <a:endParaRPr lang="en-US" sz="1800" dirty="0" smtClean="0"/>
          </a:p>
          <a:p>
            <a:pPr lvl="1"/>
            <a:r>
              <a:rPr lang="en-US" sz="1800" dirty="0" smtClean="0"/>
              <a:t>optimized design goals (derived from the non-functional requirements)</a:t>
            </a:r>
          </a:p>
          <a:p>
            <a:pPr lvl="1"/>
            <a:r>
              <a:rPr lang="en-US" sz="1800" dirty="0" smtClean="0"/>
              <a:t>the software architecture (guided by several issues)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u="sng" dirty="0" smtClean="0"/>
              <a:t>Combination Tests: </a:t>
            </a:r>
            <a:r>
              <a:rPr lang="en-US" dirty="0" smtClean="0"/>
              <a:t>validate that several items jointly have acceptable values; the value of one element determines whether other values are correct.</a:t>
            </a:r>
          </a:p>
          <a:p>
            <a:pPr lvl="1"/>
            <a:r>
              <a:rPr lang="en-US" u="sng" dirty="0" smtClean="0"/>
              <a:t>Duplicate Processing: </a:t>
            </a:r>
            <a:r>
              <a:rPr lang="en-US" dirty="0" smtClean="0"/>
              <a:t>process data more than once, either on different equipment or in different ways.</a:t>
            </a:r>
          </a:p>
          <a:p>
            <a:endParaRPr lang="en-US" dirty="0"/>
          </a:p>
        </p:txBody>
      </p:sp>
      <p:sp>
        <p:nvSpPr>
          <p:cNvPr id="3" name="Title 2"/>
          <p:cNvSpPr>
            <a:spLocks noGrp="1"/>
          </p:cNvSpPr>
          <p:nvPr>
            <p:ph type="title"/>
          </p:nvPr>
        </p:nvSpPr>
        <p:spPr/>
        <p:txBody>
          <a:bodyPr/>
          <a:lstStyle/>
          <a:p>
            <a:r>
              <a:rPr lang="tr-TR" dirty="0" smtClean="0"/>
              <a:t>Input Validation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t>Modifying the Transaction Data</a:t>
            </a:r>
          </a:p>
          <a:p>
            <a:pPr lvl="1"/>
            <a:r>
              <a:rPr lang="en-US" dirty="0" smtClean="0"/>
              <a:t>Automatic Correction of Errors</a:t>
            </a:r>
          </a:p>
          <a:p>
            <a:pPr lvl="1"/>
            <a:r>
              <a:rPr lang="en-US" dirty="0" smtClean="0"/>
              <a:t>Check Digits:</a:t>
            </a:r>
            <a:r>
              <a:rPr lang="en-US" u="sng" dirty="0" smtClean="0"/>
              <a:t> </a:t>
            </a:r>
          </a:p>
          <a:p>
            <a:pPr lvl="2"/>
            <a:r>
              <a:rPr lang="en-US" sz="2800" dirty="0" smtClean="0"/>
              <a:t>transcription errors</a:t>
            </a:r>
          </a:p>
          <a:p>
            <a:pPr lvl="2"/>
            <a:r>
              <a:rPr lang="en-US" sz="2800" dirty="0" smtClean="0"/>
              <a:t>transposition errors</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user interface is a point in the system where a human being interacts with a computer. The interface can incorporate hardware, software, procedures, and data. The interaction can be direct; for example, a user might access a computer through a screen and a keyboard. Printed reports and forms designed to capture data for subsequent input are indirect user interfaces.</a:t>
            </a:r>
            <a:endParaRPr lang="en-US" dirty="0"/>
          </a:p>
        </p:txBody>
      </p:sp>
      <p:sp>
        <p:nvSpPr>
          <p:cNvPr id="3" name="Title 2"/>
          <p:cNvSpPr>
            <a:spLocks noGrp="1"/>
          </p:cNvSpPr>
          <p:nvPr>
            <p:ph type="title"/>
          </p:nvPr>
        </p:nvSpPr>
        <p:spPr/>
        <p:txBody>
          <a:bodyPr/>
          <a:lstStyle/>
          <a:p>
            <a:r>
              <a:rPr lang="en-US" dirty="0" smtClean="0"/>
              <a:t>U</a:t>
            </a:r>
            <a:r>
              <a:rPr smtClean="0"/>
              <a:t>ser Interface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Command Interfaces</a:t>
            </a:r>
          </a:p>
          <a:p>
            <a:r>
              <a:rPr lang="en-US" dirty="0" smtClean="0"/>
              <a:t>Menu Interfaces</a:t>
            </a:r>
          </a:p>
          <a:p>
            <a:r>
              <a:rPr lang="en-US" dirty="0" smtClean="0"/>
              <a:t>Object oriented Interfaces</a:t>
            </a:r>
          </a:p>
          <a:p>
            <a:r>
              <a:rPr lang="en-US" dirty="0" smtClean="0"/>
              <a:t>Expert System Interfaces (utilize natural language processing (NLP))</a:t>
            </a:r>
          </a:p>
          <a:p>
            <a:r>
              <a:rPr lang="en-US" dirty="0" smtClean="0"/>
              <a:t>Web form interfaces</a:t>
            </a:r>
            <a:endParaRPr lang="en-US" dirty="0"/>
          </a:p>
        </p:txBody>
      </p:sp>
      <p:sp>
        <p:nvSpPr>
          <p:cNvPr id="3" name="Title 2"/>
          <p:cNvSpPr>
            <a:spLocks noGrp="1"/>
          </p:cNvSpPr>
          <p:nvPr>
            <p:ph type="title"/>
          </p:nvPr>
        </p:nvSpPr>
        <p:spPr/>
        <p:txBody>
          <a:bodyPr>
            <a:normAutofit fontScale="90000"/>
          </a:bodyPr>
          <a:lstStyle/>
          <a:p>
            <a:r>
              <a:rPr b="1" smtClean="0"/>
              <a:t>Types of user interfaces</a:t>
            </a:r>
            <a:br>
              <a:rPr b="1"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 the past, when computers were expensive and people were (relatively) cheap, users were expected to interact with the computer on the machine’s terms, but that is no longer true. Given today’s technology, a user interface must be designed to allow the user to perform his or her job as effectively as possible. Machine efficiency should, of course, be considered, but only if it does not conflict with the primary objective. </a:t>
            </a:r>
          </a:p>
          <a:p>
            <a:r>
              <a:rPr lang="en-US" dirty="0" smtClean="0"/>
              <a:t>Generally, a good interface is easy to use, easy to maintain, easy to learn, and incorporates readily available on-line help. Also, a good interface never leaves the user hanging, providing (as a minimum) a clear exit path from any operation.</a:t>
            </a:r>
          </a:p>
          <a:p>
            <a:endParaRPr lang="en-US" dirty="0"/>
          </a:p>
        </p:txBody>
      </p:sp>
      <p:sp>
        <p:nvSpPr>
          <p:cNvPr id="3" name="Title 2"/>
          <p:cNvSpPr>
            <a:spLocks noGrp="1"/>
          </p:cNvSpPr>
          <p:nvPr>
            <p:ph type="title"/>
          </p:nvPr>
        </p:nvSpPr>
        <p:spPr/>
        <p:txBody>
          <a:bodyPr>
            <a:normAutofit fontScale="90000"/>
          </a:bodyPr>
          <a:lstStyle/>
          <a:p>
            <a:r>
              <a:rPr b="1" smtClean="0"/>
              <a:t>User interface design criteria</a:t>
            </a:r>
            <a:br>
              <a:rPr b="1" smtClean="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End user involvement is valuable throughout the system development life cycle, but it is </a:t>
            </a:r>
            <a:r>
              <a:rPr lang="en-US" i="1" dirty="0" smtClean="0"/>
              <a:t>essential</a:t>
            </a:r>
            <a:r>
              <a:rPr lang="en-US" dirty="0" smtClean="0"/>
              <a:t> during interface design. By definition, supporting the end user is the ultimate objective of any information system. To the end user, the user interface </a:t>
            </a:r>
            <a:r>
              <a:rPr lang="en-US" i="1" dirty="0" smtClean="0"/>
              <a:t>is</a:t>
            </a:r>
            <a:r>
              <a:rPr lang="en-US" dirty="0" smtClean="0"/>
              <a:t> the system. Consequently, user interface design must be user-centered.</a:t>
            </a:r>
            <a:endParaRPr lang="en-US" dirty="0"/>
          </a:p>
        </p:txBody>
      </p:sp>
      <p:sp>
        <p:nvSpPr>
          <p:cNvPr id="3" name="Title 2"/>
          <p:cNvSpPr>
            <a:spLocks noGrp="1"/>
          </p:cNvSpPr>
          <p:nvPr>
            <p:ph type="title"/>
          </p:nvPr>
        </p:nvSpPr>
        <p:spPr/>
        <p:txBody>
          <a:bodyPr>
            <a:normAutofit fontScale="90000"/>
          </a:bodyPr>
          <a:lstStyle/>
          <a:p>
            <a:r>
              <a:rPr b="1" smtClean="0"/>
              <a:t>The user interface design process</a:t>
            </a:r>
            <a:br>
              <a:rPr b="1" smtClean="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a:stretch>
            <a:fillRect/>
          </a:stretch>
        </p:blipFill>
        <p:spPr bwMode="auto">
          <a:xfrm>
            <a:off x="1143000" y="381000"/>
            <a:ext cx="6324600" cy="60960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Command-based interface —</a:t>
            </a:r>
            <a:r>
              <a:rPr lang="en-US" dirty="0" smtClean="0"/>
              <a:t> A user interface that relies on cryptic commands and/or specific keystrokes to identify the desired action. </a:t>
            </a:r>
          </a:p>
          <a:p>
            <a:r>
              <a:rPr lang="en-US" b="1" dirty="0" smtClean="0"/>
              <a:t>Direct user interface —</a:t>
            </a:r>
            <a:r>
              <a:rPr lang="en-US" dirty="0" smtClean="0"/>
              <a:t> A user interface through which a user directly accesses a computer (for example, via a screen and a keyboard). </a:t>
            </a:r>
          </a:p>
          <a:p>
            <a:r>
              <a:rPr lang="en-US" b="1" dirty="0" smtClean="0"/>
              <a:t>End user —</a:t>
            </a:r>
            <a:r>
              <a:rPr lang="en-US" dirty="0" smtClean="0"/>
              <a:t> Any person who needs the output generated by the computer and/or who interacts with the computer at an operational level. </a:t>
            </a:r>
          </a:p>
          <a:p>
            <a:r>
              <a:rPr lang="en-US" b="1" dirty="0" smtClean="0"/>
              <a:t>Ergonomics —</a:t>
            </a:r>
            <a:r>
              <a:rPr lang="en-US" dirty="0" smtClean="0"/>
              <a:t> The study of the relationship between human beings and their workplaces.</a:t>
            </a:r>
            <a:endParaRPr lang="en-US" dirty="0"/>
          </a:p>
        </p:txBody>
      </p:sp>
      <p:sp>
        <p:nvSpPr>
          <p:cNvPr id="3" name="Title 2"/>
          <p:cNvSpPr>
            <a:spLocks noGrp="1"/>
          </p:cNvSpPr>
          <p:nvPr>
            <p:ph type="title"/>
          </p:nvPr>
        </p:nvSpPr>
        <p:spPr/>
        <p:txBody>
          <a:bodyPr>
            <a:normAutofit fontScale="90000"/>
          </a:bodyPr>
          <a:lstStyle/>
          <a:p>
            <a:r>
              <a:rPr b="1" smtClean="0"/>
              <a:t>Key terms</a:t>
            </a:r>
            <a:br>
              <a:rPr b="1" smtClean="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normAutofit fontScale="92500" lnSpcReduction="20000"/>
          </a:bodyPr>
          <a:lstStyle/>
          <a:p>
            <a:r>
              <a:rPr lang="en-US" b="1" dirty="0" smtClean="0"/>
              <a:t>Expert system interface —</a:t>
            </a:r>
            <a:r>
              <a:rPr lang="en-US" dirty="0" smtClean="0"/>
              <a:t> A user interface that utilizes natural language processing. </a:t>
            </a:r>
          </a:p>
          <a:p>
            <a:r>
              <a:rPr lang="en-US" b="1" dirty="0" smtClean="0"/>
              <a:t>Graphic user interface (GUI) —</a:t>
            </a:r>
            <a:r>
              <a:rPr lang="en-US" dirty="0" smtClean="0"/>
              <a:t> A user interface that features windows, icons, menus, and pointers; generally, the user points to the desired element and clicks a mouse button to trigger the associated action. The Apple Macintosh and Microsoft Windows interfaces are common examples.</a:t>
            </a:r>
          </a:p>
          <a:p>
            <a:r>
              <a:rPr lang="en-US" dirty="0" smtClean="0"/>
              <a:t> </a:t>
            </a:r>
            <a:r>
              <a:rPr lang="en-US" b="1" dirty="0" smtClean="0"/>
              <a:t>Icon —</a:t>
            </a:r>
            <a:r>
              <a:rPr lang="en-US" dirty="0" smtClean="0"/>
              <a:t> A graphic symbol that represents a processing option, a file, or an executable routine. </a:t>
            </a:r>
          </a:p>
          <a:p>
            <a:r>
              <a:rPr lang="en-US" b="1" dirty="0" smtClean="0"/>
              <a:t>Indirect user interface —</a:t>
            </a:r>
            <a:r>
              <a:rPr lang="en-US" dirty="0" smtClean="0"/>
              <a:t> A user interface that does not involve direct computer access; for example, a printed report or a form designed to capture data for subsequent input. </a:t>
            </a:r>
          </a:p>
          <a:p>
            <a:r>
              <a:rPr lang="en-US" b="1" dirty="0" smtClean="0"/>
              <a:t>Menu interface —</a:t>
            </a:r>
            <a:r>
              <a:rPr lang="en-US" dirty="0" smtClean="0"/>
              <a:t> A user interface in which the list of the options available to the user is displayed in a table or menu.</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normAutofit fontScale="92500" lnSpcReduction="20000"/>
          </a:bodyPr>
          <a:lstStyle/>
          <a:p>
            <a:r>
              <a:rPr lang="en-US" b="1" dirty="0" smtClean="0"/>
              <a:t>Natural language processing —</a:t>
            </a:r>
            <a:r>
              <a:rPr lang="en-US" dirty="0" smtClean="0"/>
              <a:t> Hardware and/or software that allows people to communicate with a computer in much the same way they communicate with each other; voice recognition is an example. </a:t>
            </a:r>
          </a:p>
          <a:p>
            <a:r>
              <a:rPr lang="en-US" b="1" dirty="0" smtClean="0"/>
              <a:t>Object-oriented interface —</a:t>
            </a:r>
            <a:r>
              <a:rPr lang="en-US" dirty="0" smtClean="0"/>
              <a:t> A user interface that features windows, icons, menus, and pointers; generally, the user points to the desired element and clicks a mouse button to trigger the associated action; also called an icon-based interface, a </a:t>
            </a:r>
            <a:r>
              <a:rPr lang="en-US" i="1" dirty="0" smtClean="0"/>
              <a:t>graphic user interface</a:t>
            </a:r>
            <a:r>
              <a:rPr lang="en-US" dirty="0" smtClean="0"/>
              <a:t>, or a WIMP interface.</a:t>
            </a:r>
          </a:p>
          <a:p>
            <a:r>
              <a:rPr lang="en-US" dirty="0" smtClean="0"/>
              <a:t> </a:t>
            </a:r>
            <a:r>
              <a:rPr lang="en-US" b="1" dirty="0" smtClean="0"/>
              <a:t>Prototype —</a:t>
            </a:r>
            <a:r>
              <a:rPr lang="en-US" dirty="0" smtClean="0"/>
              <a:t> A working physical model of a system or a subsystem. </a:t>
            </a:r>
          </a:p>
          <a:p>
            <a:r>
              <a:rPr lang="en-US" b="1" dirty="0" smtClean="0"/>
              <a:t>User interface —</a:t>
            </a:r>
            <a:r>
              <a:rPr lang="en-US" dirty="0" smtClean="0"/>
              <a:t> A point in the system where a human being interacts with a computer. </a:t>
            </a:r>
            <a:endParaRPr lang="en-US" smtClean="0"/>
          </a:p>
          <a:p>
            <a:r>
              <a:rPr lang="en-US" b="1" smtClean="0"/>
              <a:t>Web-form </a:t>
            </a:r>
            <a:r>
              <a:rPr lang="en-US" b="1" dirty="0" smtClean="0"/>
              <a:t>interface —</a:t>
            </a:r>
            <a:r>
              <a:rPr lang="en-US" dirty="0" smtClean="0"/>
              <a:t> A user interface that follows the metaphor established by the Internet and the World Wide Web.</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 decomposition</a:t>
            </a:r>
          </a:p>
          <a:p>
            <a:r>
              <a:rPr lang="en-US" dirty="0" smtClean="0"/>
              <a:t>Services and interfaces</a:t>
            </a:r>
          </a:p>
          <a:p>
            <a:r>
              <a:rPr lang="en-US" dirty="0" smtClean="0"/>
              <a:t>Coupling and coherence</a:t>
            </a:r>
          </a:p>
          <a:p>
            <a:r>
              <a:rPr lang="en-US" dirty="0" smtClean="0"/>
              <a:t>Layers and partitions</a:t>
            </a:r>
          </a:p>
          <a:p>
            <a:endParaRPr lang="en-US" dirty="0"/>
          </a:p>
        </p:txBody>
      </p:sp>
      <p:sp>
        <p:nvSpPr>
          <p:cNvPr id="3" name="Title 2"/>
          <p:cNvSpPr>
            <a:spLocks noGrp="1"/>
          </p:cNvSpPr>
          <p:nvPr>
            <p:ph type="title"/>
          </p:nvPr>
        </p:nvSpPr>
        <p:spPr/>
        <p:txBody>
          <a:bodyPr/>
          <a:lstStyle/>
          <a:p>
            <a:r>
              <a:rPr smtClean="0"/>
              <a:t>System Design includes: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SDD: System Design Document as output.</a:t>
            </a:r>
          </a:p>
          <a:p>
            <a:endParaRPr lang="en-US" dirty="0"/>
          </a:p>
        </p:txBody>
      </p:sp>
      <p:sp>
        <p:nvSpPr>
          <p:cNvPr id="3" name="Title 2"/>
          <p:cNvSpPr>
            <a:spLocks noGrp="1"/>
          </p:cNvSpPr>
          <p:nvPr>
            <p:ph type="title"/>
          </p:nvPr>
        </p:nvSpPr>
        <p:spPr/>
        <p:txBody>
          <a:bodyPr/>
          <a:lstStyle/>
          <a:p>
            <a:r>
              <a:rPr smtClean="0"/>
              <a:t>SD gives: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UML?</a:t>
            </a:r>
            <a:endParaRPr lang="en-US" smtClean="0"/>
          </a:p>
          <a:p>
            <a:endParaRPr lang="en-US" dirty="0"/>
          </a:p>
        </p:txBody>
      </p:sp>
      <p:sp>
        <p:nvSpPr>
          <p:cNvPr id="3" name="Title 2"/>
          <p:cNvSpPr>
            <a:spLocks noGrp="1"/>
          </p:cNvSpPr>
          <p:nvPr>
            <p:ph type="title"/>
          </p:nvPr>
        </p:nvSpPr>
        <p:spPr/>
        <p:txBody>
          <a:bodyPr/>
          <a:lstStyle/>
          <a:p>
            <a:r>
              <a:rPr smtClean="0"/>
              <a:t>Assignment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Physical design</a:t>
            </a:r>
          </a:p>
          <a:p>
            <a:r>
              <a:rPr lang="en-US" dirty="0" smtClean="0"/>
              <a:t>Architectural design</a:t>
            </a:r>
          </a:p>
          <a:p>
            <a:r>
              <a:rPr lang="en-US" dirty="0" smtClean="0"/>
              <a:t>Interface design</a:t>
            </a:r>
          </a:p>
          <a:p>
            <a:r>
              <a:rPr lang="en-US" dirty="0" smtClean="0"/>
              <a:t>Database and file design</a:t>
            </a:r>
          </a:p>
          <a:p>
            <a:r>
              <a:rPr lang="en-US" dirty="0" smtClean="0"/>
              <a:t>Program design</a:t>
            </a:r>
            <a:endParaRPr lang="en-US" dirty="0"/>
          </a:p>
        </p:txBody>
      </p:sp>
      <p:sp>
        <p:nvSpPr>
          <p:cNvPr id="3" name="Title 2"/>
          <p:cNvSpPr>
            <a:spLocks noGrp="1"/>
          </p:cNvSpPr>
          <p:nvPr>
            <p:ph type="title"/>
          </p:nvPr>
        </p:nvSpPr>
        <p:spPr/>
        <p:txBody>
          <a:bodyPr/>
          <a:lstStyle/>
          <a:p>
            <a:r>
              <a:rPr b="1" smtClean="0"/>
              <a:t>Design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Projects move methodically from one to the </a:t>
            </a:r>
            <a:r>
              <a:rPr lang="en-US" i="1" smtClean="0"/>
              <a:t>next step.</a:t>
            </a:r>
          </a:p>
          <a:p>
            <a:r>
              <a:rPr lang="en-US" i="1" dirty="0" smtClean="0"/>
              <a:t>Generally, a step is finished before the next one begins</a:t>
            </a:r>
            <a:endParaRPr lang="en-US" dirty="0"/>
          </a:p>
        </p:txBody>
      </p:sp>
      <p:sp>
        <p:nvSpPr>
          <p:cNvPr id="3" name="Title 2"/>
          <p:cNvSpPr>
            <a:spLocks noGrp="1"/>
          </p:cNvSpPr>
          <p:nvPr>
            <p:ph type="title"/>
          </p:nvPr>
        </p:nvSpPr>
        <p:spPr/>
        <p:txBody>
          <a:bodyPr/>
          <a:lstStyle/>
          <a:p>
            <a:r>
              <a:rPr b="1" i="1" smtClean="0"/>
              <a:t>Structured Design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Design Objectives: System design is to deliver the requirements as specified in the feasibility report. The main objectives of the design are </a:t>
            </a:r>
          </a:p>
          <a:p>
            <a:r>
              <a:rPr lang="en-US" dirty="0" smtClean="0"/>
              <a:t>1. Practicality</a:t>
            </a:r>
            <a:br>
              <a:rPr lang="en-US" dirty="0" smtClean="0"/>
            </a:br>
            <a:r>
              <a:rPr lang="en-US" dirty="0" smtClean="0"/>
              <a:t>2. Efficiency</a:t>
            </a:r>
            <a:br>
              <a:rPr lang="en-US" dirty="0" smtClean="0"/>
            </a:br>
            <a:r>
              <a:rPr lang="en-US" dirty="0" smtClean="0"/>
              <a:t>3. Cost</a:t>
            </a:r>
            <a:br>
              <a:rPr lang="en-US" dirty="0" smtClean="0"/>
            </a:br>
            <a:r>
              <a:rPr lang="en-US" dirty="0" smtClean="0"/>
              <a:t>4. Flexibility</a:t>
            </a:r>
            <a:br>
              <a:rPr lang="en-US" dirty="0" smtClean="0"/>
            </a:br>
            <a:r>
              <a:rPr lang="en-US" dirty="0" smtClean="0"/>
              <a:t>5. Security </a:t>
            </a:r>
          </a:p>
          <a:p>
            <a:endParaRPr lang="en-US" dirty="0"/>
          </a:p>
        </p:txBody>
      </p:sp>
      <p:sp>
        <p:nvSpPr>
          <p:cNvPr id="3" name="Title 2"/>
          <p:cNvSpPr>
            <a:spLocks noGrp="1"/>
          </p:cNvSpPr>
          <p:nvPr>
            <p:ph type="title"/>
          </p:nvPr>
        </p:nvSpPr>
        <p:spPr/>
        <p:txBody>
          <a:bodyPr/>
          <a:lstStyle/>
          <a:p>
            <a:r>
              <a:rPr b="1" smtClean="0"/>
              <a:t>System Design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TotalTime>
  <Words>1858</Words>
  <Application>Microsoft Office PowerPoint</Application>
  <PresentationFormat>On-screen Show (4:3)</PresentationFormat>
  <Paragraphs>173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Paper</vt:lpstr>
      <vt:lpstr>Unit -IV</vt:lpstr>
      <vt:lpstr>SYSTEM DESIGN</vt:lpstr>
      <vt:lpstr>PowerPoint Presentation</vt:lpstr>
      <vt:lpstr>System Design includes: </vt:lpstr>
      <vt:lpstr>SD gives: </vt:lpstr>
      <vt:lpstr>Assignment</vt:lpstr>
      <vt:lpstr>Design</vt:lpstr>
      <vt:lpstr>Structured Design</vt:lpstr>
      <vt:lpstr>System Design </vt:lpstr>
      <vt:lpstr>PowerPoint Presentation</vt:lpstr>
      <vt:lpstr>Structured Design</vt:lpstr>
      <vt:lpstr>PowerPoint Presentation</vt:lpstr>
      <vt:lpstr>Major System Design Activities are </vt:lpstr>
      <vt:lpstr>Major design process parts are </vt:lpstr>
      <vt:lpstr>PowerPoint Presentation</vt:lpstr>
      <vt:lpstr>Input Design Objectives</vt:lpstr>
      <vt:lpstr>Input Design Objectives</vt:lpstr>
      <vt:lpstr>Input Design Objectives</vt:lpstr>
      <vt:lpstr>Data Capture</vt:lpstr>
      <vt:lpstr>Form Design</vt:lpstr>
      <vt:lpstr>Seven Sections of a Form</vt:lpstr>
      <vt:lpstr>Seven Sections of a Form</vt:lpstr>
      <vt:lpstr>Attractive Forms</vt:lpstr>
      <vt:lpstr>Computer Form Design Software</vt:lpstr>
      <vt:lpstr>Computer Form Design Software (Continued)</vt:lpstr>
      <vt:lpstr>Controlling Business Forms</vt:lpstr>
      <vt:lpstr>Input Validation</vt:lpstr>
      <vt:lpstr>Input Validation</vt:lpstr>
      <vt:lpstr>Input Validation</vt:lpstr>
      <vt:lpstr>Input Validation</vt:lpstr>
      <vt:lpstr>PowerPoint Presentation</vt:lpstr>
      <vt:lpstr>User Interface</vt:lpstr>
      <vt:lpstr>Types of user interfaces </vt:lpstr>
      <vt:lpstr>User interface design criteria </vt:lpstr>
      <vt:lpstr>The user interface design process </vt:lpstr>
      <vt:lpstr>PowerPoint Presentation</vt:lpstr>
      <vt:lpstr>Key terms </vt:lpstr>
      <vt:lpstr>PowerPoint Presentation</vt:lpstr>
      <vt:lpstr>PowerPoint Presentation</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-IV</dc:title>
  <dc:creator>mgtsci-Sucheta</dc:creator>
  <cp:lastModifiedBy>HP-4</cp:lastModifiedBy>
  <cp:revision>21</cp:revision>
  <dcterms:created xsi:type="dcterms:W3CDTF">2012-09-21T05:53:20Z</dcterms:created>
  <dcterms:modified xsi:type="dcterms:W3CDTF">2018-09-04T21:20:09Z</dcterms:modified>
</cp:coreProperties>
</file>