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8" r:id="rId14"/>
    <p:sldId id="269" r:id="rId15"/>
    <p:sldId id="270" r:id="rId16"/>
    <p:sldId id="275" r:id="rId17"/>
    <p:sldId id="271" r:id="rId18"/>
    <p:sldId id="272" r:id="rId19"/>
    <p:sldId id="273" r:id="rId20"/>
    <p:sldId id="274"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81704-A741-4C3B-9FFB-E5E1CBC1A806}"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81704-A741-4C3B-9FFB-E5E1CBC1A806}"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81704-A741-4C3B-9FFB-E5E1CBC1A806}"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81704-A741-4C3B-9FFB-E5E1CBC1A806}"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81704-A741-4C3B-9FFB-E5E1CBC1A806}"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181704-A741-4C3B-9FFB-E5E1CBC1A806}"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181704-A741-4C3B-9FFB-E5E1CBC1A806}"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181704-A741-4C3B-9FFB-E5E1CBC1A806}"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81704-A741-4C3B-9FFB-E5E1CBC1A806}"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81704-A741-4C3B-9FFB-E5E1CBC1A806}"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81704-A741-4C3B-9FFB-E5E1CBC1A806}"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A223-B6C6-471D-B180-00F87FA2C1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81704-A741-4C3B-9FFB-E5E1CBC1A806}"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FA223-B6C6-471D-B180-00F87FA2C1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a:t>
            </a:r>
            <a:endParaRPr lang="en-US" dirty="0"/>
          </a:p>
        </p:txBody>
      </p:sp>
      <p:sp>
        <p:nvSpPr>
          <p:cNvPr id="3" name="Subtitle 2"/>
          <p:cNvSpPr>
            <a:spLocks noGrp="1"/>
          </p:cNvSpPr>
          <p:nvPr>
            <p:ph type="subTitle" idx="1"/>
          </p:nvPr>
        </p:nvSpPr>
        <p:spPr>
          <a:xfrm>
            <a:off x="1371600" y="5029200"/>
            <a:ext cx="6400800" cy="609600"/>
          </a:xfrm>
        </p:spPr>
        <p:txBody>
          <a:bodyPr/>
          <a:lstStyle/>
          <a:p>
            <a:r>
              <a:rPr lang="en-US" b="1" dirty="0">
                <a:solidFill>
                  <a:schemeClr val="tx1"/>
                </a:solidFill>
              </a:rPr>
              <a:t>Dr. S. S. </a:t>
            </a:r>
            <a:r>
              <a:rPr lang="en-US" b="1" dirty="0" err="1">
                <a:solidFill>
                  <a:schemeClr val="tx1"/>
                </a:solidFill>
              </a:rPr>
              <a:t>Yambal</a:t>
            </a:r>
            <a:endParaRPr lang="en-US" b="1">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47500" lnSpcReduction="20000"/>
          </a:bodyPr>
          <a:lstStyle/>
          <a:p>
            <a:pPr marL="0" indent="0">
              <a:buNone/>
            </a:pPr>
            <a:r>
              <a:rPr lang="en-US" b="1" u="sng" dirty="0" smtClean="0"/>
              <a:t>3.  Specific Requirements</a:t>
            </a:r>
          </a:p>
          <a:p>
            <a:pPr marL="0" indent="0">
              <a:buNone/>
            </a:pPr>
            <a:r>
              <a:rPr lang="en-US" b="1" dirty="0" smtClean="0"/>
              <a:t>    3.1  Functional Requirements</a:t>
            </a:r>
          </a:p>
          <a:p>
            <a:pPr marL="0" indent="0">
              <a:buNone/>
            </a:pPr>
            <a:r>
              <a:rPr lang="en-US" dirty="0" smtClean="0"/>
              <a:t>        3.1.1  </a:t>
            </a:r>
            <a:r>
              <a:rPr lang="en-US" dirty="0" err="1" smtClean="0"/>
              <a:t>Func</a:t>
            </a:r>
            <a:r>
              <a:rPr lang="en-US" dirty="0" smtClean="0"/>
              <a:t> </a:t>
            </a:r>
            <a:r>
              <a:rPr lang="en-US" dirty="0" err="1" smtClean="0"/>
              <a:t>Req</a:t>
            </a:r>
            <a:r>
              <a:rPr lang="en-US" dirty="0" smtClean="0"/>
              <a:t> 1</a:t>
            </a:r>
          </a:p>
          <a:p>
            <a:pPr marL="0" indent="0">
              <a:buNone/>
            </a:pPr>
            <a:r>
              <a:rPr lang="en-US" dirty="0" smtClean="0"/>
              <a:t>            3.1.1.1  Introduction</a:t>
            </a:r>
          </a:p>
          <a:p>
            <a:pPr marL="0" indent="0">
              <a:buNone/>
            </a:pPr>
            <a:r>
              <a:rPr lang="en-US" dirty="0" smtClean="0"/>
              <a:t>            3.1.1.2  Inputs</a:t>
            </a:r>
          </a:p>
          <a:p>
            <a:pPr marL="0" indent="0">
              <a:buNone/>
            </a:pPr>
            <a:r>
              <a:rPr lang="en-US" dirty="0" smtClean="0"/>
              <a:t>            3.1.1.3  Processing</a:t>
            </a:r>
          </a:p>
          <a:p>
            <a:pPr marL="0" indent="0">
              <a:buNone/>
            </a:pPr>
            <a:r>
              <a:rPr lang="en-US" dirty="0" smtClean="0"/>
              <a:t>            3.1.1.4  Outputs</a:t>
            </a:r>
          </a:p>
          <a:p>
            <a:pPr marL="0" indent="0">
              <a:buNone/>
            </a:pPr>
            <a:r>
              <a:rPr lang="en-US" dirty="0" smtClean="0"/>
              <a:t>        3.1.2  </a:t>
            </a:r>
            <a:r>
              <a:rPr lang="en-US" dirty="0" err="1" smtClean="0"/>
              <a:t>Func</a:t>
            </a:r>
            <a:r>
              <a:rPr lang="en-US" dirty="0" smtClean="0"/>
              <a:t> </a:t>
            </a:r>
            <a:r>
              <a:rPr lang="en-US" dirty="0" err="1" smtClean="0"/>
              <a:t>Req</a:t>
            </a:r>
            <a:r>
              <a:rPr lang="en-US" dirty="0" smtClean="0"/>
              <a:t> 2</a:t>
            </a:r>
          </a:p>
          <a:p>
            <a:pPr marL="0" indent="0">
              <a:buNone/>
            </a:pPr>
            <a:r>
              <a:rPr lang="en-US" b="1" dirty="0" smtClean="0"/>
              <a:t>              …</a:t>
            </a:r>
          </a:p>
          <a:p>
            <a:pPr marL="0" indent="0">
              <a:buNone/>
            </a:pPr>
            <a:r>
              <a:rPr lang="en-US" b="1" dirty="0" smtClean="0"/>
              <a:t>    3.2  External Interface Requirements</a:t>
            </a:r>
          </a:p>
          <a:p>
            <a:pPr marL="0" indent="0">
              <a:buNone/>
            </a:pPr>
            <a:r>
              <a:rPr lang="en-US" dirty="0" smtClean="0"/>
              <a:t>        3.2.1  User Interface</a:t>
            </a:r>
          </a:p>
          <a:p>
            <a:pPr marL="0" indent="0">
              <a:buNone/>
            </a:pPr>
            <a:r>
              <a:rPr lang="en-US" dirty="0" smtClean="0"/>
              <a:t>        3.2.2  Hardware Interfaces</a:t>
            </a:r>
          </a:p>
          <a:p>
            <a:pPr marL="0" indent="0">
              <a:buNone/>
            </a:pPr>
            <a:r>
              <a:rPr lang="en-US" dirty="0" smtClean="0"/>
              <a:t>        3.2.3  Software Interfaces</a:t>
            </a:r>
          </a:p>
          <a:p>
            <a:pPr marL="0" indent="0">
              <a:buNone/>
            </a:pPr>
            <a:r>
              <a:rPr lang="en-US" dirty="0" smtClean="0"/>
              <a:t>        3.2.4  Communication Interfaces</a:t>
            </a:r>
          </a:p>
          <a:p>
            <a:pPr marL="0" indent="0">
              <a:buNone/>
            </a:pPr>
            <a:r>
              <a:rPr lang="en-US" b="1" dirty="0" smtClean="0"/>
              <a:t>    3.3  Performance Requirements</a:t>
            </a:r>
          </a:p>
          <a:p>
            <a:pPr marL="0" indent="0">
              <a:buNone/>
            </a:pPr>
            <a:r>
              <a:rPr lang="en-US" b="1" dirty="0" smtClean="0"/>
              <a:t>    3.4  Design Constraints</a:t>
            </a:r>
          </a:p>
          <a:p>
            <a:pPr marL="0" indent="0">
              <a:buNone/>
            </a:pPr>
            <a:r>
              <a:rPr lang="en-US" dirty="0" smtClean="0"/>
              <a:t>        3.4.1  Standards Compliance</a:t>
            </a:r>
          </a:p>
          <a:p>
            <a:pPr marL="0" indent="0">
              <a:buNone/>
            </a:pPr>
            <a:r>
              <a:rPr lang="en-US" dirty="0" smtClean="0"/>
              <a:t>        3.4.2  Hardware Limitations</a:t>
            </a:r>
          </a:p>
          <a:p>
            <a:pPr marL="0" indent="0">
              <a:buNone/>
            </a:pPr>
            <a:r>
              <a:rPr lang="en-US" b="1" dirty="0" smtClean="0"/>
              <a:t>    3.5  Attributes</a:t>
            </a:r>
          </a:p>
          <a:p>
            <a:pPr marL="0" indent="0">
              <a:buNone/>
            </a:pPr>
            <a:r>
              <a:rPr lang="en-US" dirty="0" smtClean="0"/>
              <a:t>        3.5.1  Security</a:t>
            </a:r>
          </a:p>
          <a:p>
            <a:pPr marL="0" indent="0">
              <a:buNone/>
            </a:pPr>
            <a:r>
              <a:rPr lang="en-US" dirty="0" smtClean="0"/>
              <a:t>        3.5.2  Maintainability</a:t>
            </a:r>
          </a:p>
          <a:p>
            <a:pPr marL="0" indent="0">
              <a:buNone/>
            </a:pPr>
            <a:r>
              <a:rPr lang="en-US" b="1" dirty="0" smtClean="0"/>
              <a:t>    3.6  Other Requirements</a:t>
            </a:r>
          </a:p>
          <a:p>
            <a:pPr marL="0" indent="0">
              <a:buNone/>
            </a:pPr>
            <a:r>
              <a:rPr lang="en-US" dirty="0" smtClean="0"/>
              <a:t>        3.6.1  Database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Uses of the SRS</a:t>
            </a:r>
            <a:endParaRPr lang="en-US" dirty="0"/>
          </a:p>
        </p:txBody>
      </p:sp>
      <p:sp>
        <p:nvSpPr>
          <p:cNvPr id="3" name="Content Placeholder 2"/>
          <p:cNvSpPr>
            <a:spLocks noGrp="1"/>
          </p:cNvSpPr>
          <p:nvPr>
            <p:ph idx="1"/>
          </p:nvPr>
        </p:nvSpPr>
        <p:spPr/>
        <p:txBody>
          <a:bodyPr/>
          <a:lstStyle/>
          <a:p>
            <a:pPr>
              <a:spcBef>
                <a:spcPts val="1800"/>
              </a:spcBef>
              <a:buClr>
                <a:schemeClr val="hlink"/>
              </a:buClr>
            </a:pPr>
            <a:r>
              <a:rPr lang="en-US" b="1" dirty="0" smtClean="0"/>
              <a:t>Design</a:t>
            </a:r>
          </a:p>
          <a:p>
            <a:pPr>
              <a:spcBef>
                <a:spcPts val="1800"/>
              </a:spcBef>
              <a:buClr>
                <a:schemeClr val="hlink"/>
              </a:buClr>
            </a:pPr>
            <a:r>
              <a:rPr lang="en-US" b="1" dirty="0" smtClean="0"/>
              <a:t>Validation</a:t>
            </a:r>
          </a:p>
          <a:p>
            <a:pPr>
              <a:spcBef>
                <a:spcPts val="1800"/>
              </a:spcBef>
              <a:buClr>
                <a:schemeClr val="hlink"/>
              </a:buClr>
            </a:pPr>
            <a:r>
              <a:rPr lang="en-US" b="1" dirty="0" smtClean="0"/>
              <a:t>Customer Contract </a:t>
            </a:r>
            <a:r>
              <a:rPr lang="en-US" sz="2000" dirty="0" smtClean="0"/>
              <a:t>– rarely</a:t>
            </a:r>
          </a:p>
          <a:p>
            <a:pPr>
              <a:buClr>
                <a:schemeClr val="hlink"/>
              </a:buClr>
            </a:pPr>
            <a:endParaRPr lang="en-US" b="1" dirty="0" smtClean="0"/>
          </a:p>
          <a:p>
            <a:endParaRPr lang="en-US" dirty="0"/>
          </a:p>
        </p:txBody>
      </p:sp>
      <p:pic>
        <p:nvPicPr>
          <p:cNvPr id="4" name="Picture 5" descr="dilbert-srs2"/>
          <p:cNvPicPr>
            <a:picLocks noChangeAspect="1" noChangeArrowheads="1"/>
          </p:cNvPicPr>
          <p:nvPr/>
        </p:nvPicPr>
        <p:blipFill>
          <a:blip r:embed="rId2"/>
          <a:srcRect/>
          <a:stretch>
            <a:fillRect/>
          </a:stretch>
        </p:blipFill>
        <p:spPr bwMode="auto">
          <a:xfrm>
            <a:off x="533400" y="4038600"/>
            <a:ext cx="8259392" cy="2590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requirements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behavioral requirement defines something the system does, such as an input, an output, or an algorithm. Under this category, a functional requirement identifies a task that the system or component must perform, and an interface requirement identifies a link to another system component. </a:t>
            </a:r>
          </a:p>
          <a:p>
            <a:r>
              <a:rPr lang="en-US" dirty="0" smtClean="0"/>
              <a:t>Non-behavioral requirements define attributes of the system. For example, performance requirements specify such characteristics as speed, frequency, response time, accuracy, and precision. Other non-behavioral requirements might define such parameters as portability, reliability, security, and maintainability.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Models</a:t>
            </a:r>
            <a:r>
              <a:rPr lang="en-US" dirty="0" smtClean="0"/>
              <a:t> will be Used to Represent Aspects of the information Domain.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Models are abstractions that highlight important system requirements. Typically, several models are developed during requirements analysis and included in a requirements specification. </a:t>
            </a:r>
          </a:p>
          <a:p>
            <a:r>
              <a:rPr lang="en-US" dirty="0" smtClean="0"/>
              <a:t>Many models use a </a:t>
            </a:r>
            <a:r>
              <a:rPr lang="en-US" b="1" dirty="0" smtClean="0"/>
              <a:t>graphical notation</a:t>
            </a:r>
            <a:r>
              <a:rPr lang="en-US" dirty="0" smtClean="0"/>
              <a:t> that depicts information to be maintained, required system </a:t>
            </a:r>
            <a:r>
              <a:rPr lang="en-US" dirty="0" err="1" smtClean="0"/>
              <a:t>behaviour</a:t>
            </a:r>
            <a:r>
              <a:rPr lang="en-US" dirty="0" smtClean="0"/>
              <a:t>, and other characteristics using distinct and recognizable symbols. </a:t>
            </a:r>
          </a:p>
          <a:p>
            <a:r>
              <a:rPr lang="en-US" dirty="0" smtClean="0"/>
              <a:t>These (and other) models generally often include </a:t>
            </a:r>
            <a:r>
              <a:rPr lang="en-US" b="1" dirty="0" smtClean="0"/>
              <a:t>textual information</a:t>
            </a:r>
            <a:r>
              <a:rPr lang="en-US" dirty="0" smtClean="0"/>
              <a:t>, sometimes to ``annotate'' the graphical component of the model. This textual information might used a structured language (such as a kind of ``</a:t>
            </a:r>
            <a:r>
              <a:rPr lang="en-US" dirty="0" err="1" smtClean="0"/>
              <a:t>pseudocode</a:t>
            </a:r>
            <a:r>
              <a:rPr lang="en-US" dirty="0" smtClean="0"/>
              <a:t>'') or it might be written using a Natural language (such as English).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Models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Functional Models</a:t>
            </a:r>
            <a:r>
              <a:rPr lang="en-US" dirty="0" smtClean="0"/>
              <a:t> focus on the </a:t>
            </a:r>
            <a:r>
              <a:rPr lang="en-US" b="1" dirty="0" smtClean="0"/>
              <a:t>functions</a:t>
            </a:r>
            <a:r>
              <a:rPr lang="en-US" dirty="0" smtClean="0"/>
              <a:t> - transformations of data - that the software must include.</a:t>
            </a:r>
          </a:p>
          <a:p>
            <a:r>
              <a:rPr lang="en-US" b="1" dirty="0" err="1" smtClean="0"/>
              <a:t>Behavioural</a:t>
            </a:r>
            <a:r>
              <a:rPr lang="en-US" b="1" dirty="0" smtClean="0"/>
              <a:t> Models</a:t>
            </a:r>
            <a:r>
              <a:rPr lang="en-US" dirty="0" smtClean="0"/>
              <a:t> focus on </a:t>
            </a:r>
            <a:r>
              <a:rPr lang="en-US" b="1" dirty="0" smtClean="0"/>
              <a:t>system state</a:t>
            </a:r>
            <a:r>
              <a:rPr lang="en-US" dirty="0" smtClean="0"/>
              <a:t> and important external </a:t>
            </a:r>
            <a:r>
              <a:rPr lang="en-US" b="1" dirty="0" smtClean="0"/>
              <a:t>events</a:t>
            </a:r>
            <a:r>
              <a:rPr lang="en-US" dirty="0" smtClean="0"/>
              <a:t>: Most software must respond to </a:t>
            </a:r>
            <a:r>
              <a:rPr lang="en-US" b="1" dirty="0" smtClean="0"/>
              <a:t>events</a:t>
            </a:r>
            <a:r>
              <a:rPr lang="en-US" dirty="0" smtClean="0"/>
              <a:t> which occur outside the system (and which we will assume to be ``instantaneous''). The software always exists in some </a:t>
            </a:r>
            <a:r>
              <a:rPr lang="en-US" b="1" dirty="0" smtClean="0"/>
              <a:t>state</a:t>
            </a:r>
            <a:r>
              <a:rPr lang="en-US" dirty="0" smtClean="0"/>
              <a:t> - an externally observable mode of </a:t>
            </a:r>
            <a:r>
              <a:rPr lang="en-US" dirty="0" err="1" smtClean="0"/>
              <a:t>behaviour</a:t>
            </a:r>
            <a:r>
              <a:rPr lang="en-US" dirty="0" smtClean="0"/>
              <a:t>, that affects the way the system will </a:t>
            </a:r>
            <a:r>
              <a:rPr lang="en-US" dirty="0" err="1" smtClean="0"/>
              <a:t>repond</a:t>
            </a:r>
            <a:r>
              <a:rPr lang="en-US" dirty="0" smtClean="0"/>
              <a:t> to events, and that can only be changed when some event occurs.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943600"/>
          </a:xfrm>
        </p:spPr>
        <p:txBody>
          <a:bodyPr>
            <a:normAutofit fontScale="77500" lnSpcReduction="20000"/>
          </a:bodyPr>
          <a:lstStyle/>
          <a:p>
            <a:r>
              <a:rPr lang="en-US" dirty="0" smtClean="0"/>
              <a:t>For example, a very simple ``traffic light control system'' might only have four possible states - ``light off,'' ``light showing red,'' ``light showing green,'' and ``light showing yellow.'' There might be (only) two important kinds of external events that cause state changes - a request from outside the system to turn the light on or off, and a request from outside the system to change the </a:t>
            </a:r>
            <a:r>
              <a:rPr lang="en-US" dirty="0" err="1" smtClean="0"/>
              <a:t>colour</a:t>
            </a:r>
            <a:r>
              <a:rPr lang="en-US" dirty="0" smtClean="0"/>
              <a:t> of the light. The first kind of event probably causes the system to change its state from ``showing red'' (or ``green'' or ``yellow'') to ``light off'', and it would also cause the system to change its state from ``light off'' to ``light showing red.'' The second kind of event probably causes a state change from ``showing red'' to ``showing green,'' from ``showing green'' to ``showing yellow,'' and from ``showing yellow'' to ``showing red,'' and it is probably ignored (that is, causes no change) when the system is in state ``light off.''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Typical Requirements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requirements process first describes the purpose of a software product, and then refines that purpose into greater detail. Commonly, requirements are set out in one or more requirements documents, generically called work products. While there are special languages designed to express requirements, the natural, English language is still the most widely used. Diagrams, such as the use case diagram, are becoming increasingly popular as a means to convey requirements more efficiently.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requirements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Basically, functional requirements describe the features, functioning, and usage of a product/system/software from the perspective of the product and its user. Although referred to as "requirements," they really are a form of design, albeit high-level. Functional requirements also often are called "functional specifications," and "specification" is a synonym for design.</a:t>
            </a:r>
          </a:p>
          <a:p>
            <a:r>
              <a:rPr lang="en-US" dirty="0" smtClean="0"/>
              <a:t>Non-functional requirements are not non-functional at all. Rather, they describe various quality factors, or attributes, which affect the functionality's effectiveness. They do not exist in the abstract but only with respect to relevant functionality. They are often called "</a:t>
            </a:r>
            <a:r>
              <a:rPr lang="en-US" dirty="0" err="1" smtClean="0"/>
              <a:t>ilities</a:t>
            </a:r>
            <a:r>
              <a:rPr lang="en-US" dirty="0" smtClean="0"/>
              <a:t>," because many end in "</a:t>
            </a:r>
            <a:r>
              <a:rPr lang="en-US" dirty="0" err="1" smtClean="0"/>
              <a:t>ility</a:t>
            </a:r>
            <a:r>
              <a:rPr lang="en-US" dirty="0" smtClean="0"/>
              <a:t>," such as, usability, reliability, and maintainability.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For instance, if the software doesn't satisfy relevant usability requirements for applicable functional usage, users can't use it appropriately and thus will not achieve the required functioning. Inadequate usability may cause errors which nullify the value of the functioning, such as miscalculating something. Usability difficulties could cause the user not to use (all) the functions necessary to achieve the value, perhaps because they're not able to employ the necessary functions. It may take so long and be so unpleasant to use the software that the user can't use it as much as is needed or even abandons its use entirely.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Functional requirement:</a:t>
            </a:r>
            <a:r>
              <a:rPr lang="en-US" dirty="0" smtClean="0"/>
              <a:t> these include inputs, outputs, calculations, external interfaces, communications, and special management information needs. Functional requirements are also called behavioral requirements because they address what the system does.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Determining </a:t>
            </a:r>
            <a:r>
              <a:rPr lang="en-US" b="1" dirty="0"/>
              <a:t>proposed information system requirements</a:t>
            </a:r>
            <a:br>
              <a:rPr lang="en-US" b="1" dirty="0"/>
            </a:br>
            <a:endParaRPr lang="en-US" dirty="0"/>
          </a:p>
        </p:txBody>
      </p:sp>
      <p:sp>
        <p:nvSpPr>
          <p:cNvPr id="3" name="Content Placeholder 2"/>
          <p:cNvSpPr>
            <a:spLocks noGrp="1"/>
          </p:cNvSpPr>
          <p:nvPr>
            <p:ph idx="1"/>
          </p:nvPr>
        </p:nvSpPr>
        <p:spPr/>
        <p:txBody>
          <a:bodyPr/>
          <a:lstStyle/>
          <a:p>
            <a:pPr lvl="0"/>
            <a:r>
              <a:rPr lang="en-AU" dirty="0"/>
              <a:t>Fact-finding tools appear here as well to gather user requirements.</a:t>
            </a:r>
            <a:endParaRPr lang="en-US" dirty="0"/>
          </a:p>
          <a:p>
            <a:pPr lvl="0"/>
            <a:r>
              <a:rPr lang="en-AU" dirty="0"/>
              <a:t>3 main activities involved in the process of requirements determination are: -</a:t>
            </a:r>
            <a:endParaRPr lang="en-US" dirty="0"/>
          </a:p>
          <a:p>
            <a:pPr lvl="0"/>
            <a:r>
              <a:rPr lang="en-AU" dirty="0"/>
              <a:t>Requirements anticipation</a:t>
            </a:r>
            <a:endParaRPr lang="en-US" dirty="0"/>
          </a:p>
          <a:p>
            <a:pPr lvl="0"/>
            <a:r>
              <a:rPr lang="en-AU" dirty="0"/>
              <a:t>Requirements investigation</a:t>
            </a:r>
            <a:endParaRPr lang="en-US" dirty="0"/>
          </a:p>
          <a:p>
            <a:pPr lvl="0"/>
            <a:r>
              <a:rPr lang="en-AU" dirty="0"/>
              <a:t>Requirements specification</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Non-functional:</a:t>
            </a:r>
            <a:r>
              <a:rPr lang="en-US" dirty="0" smtClean="0"/>
              <a:t> these requirements include areas such as performance and design and implementation constraints. Also known as non-behavioral because they address an attribute or quality of the system. In general, these requirements are not decomposed, but require proxies. See some categories of performance requirements.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how to write requirements? </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Requirements describe what outputs we should expect given a set of inputs.</a:t>
            </a:r>
          </a:p>
          <a:p>
            <a:pPr>
              <a:lnSpc>
                <a:spcPct val="90000"/>
              </a:lnSpc>
            </a:pPr>
            <a:r>
              <a:rPr lang="en-US" sz="2800" dirty="0" smtClean="0"/>
              <a:t>Our requirements could have a form that allows exactly that:</a:t>
            </a:r>
          </a:p>
          <a:p>
            <a:pPr lvl="2">
              <a:lnSpc>
                <a:spcPct val="90000"/>
              </a:lnSpc>
              <a:buFont typeface="Wingdings" pitchFamily="2" charset="2"/>
              <a:buNone/>
            </a:pPr>
            <a:r>
              <a:rPr lang="en-US" b="1" dirty="0" smtClean="0"/>
              <a:t>If</a:t>
            </a:r>
            <a:r>
              <a:rPr lang="en-US" dirty="0" smtClean="0"/>
              <a:t>  </a:t>
            </a:r>
            <a:r>
              <a:rPr lang="en-US" i="1" u="sng" dirty="0" smtClean="0"/>
              <a:t>some set of values appear at the inputs</a:t>
            </a:r>
          </a:p>
          <a:p>
            <a:pPr lvl="2">
              <a:lnSpc>
                <a:spcPct val="90000"/>
              </a:lnSpc>
              <a:buFont typeface="Wingdings" pitchFamily="2" charset="2"/>
              <a:buNone/>
            </a:pPr>
            <a:r>
              <a:rPr lang="en-US" b="1" dirty="0" smtClean="0"/>
              <a:t>Then</a:t>
            </a:r>
            <a:r>
              <a:rPr lang="en-US" dirty="0" smtClean="0"/>
              <a:t> </a:t>
            </a:r>
            <a:r>
              <a:rPr lang="en-US" i="1" u="sng" dirty="0" smtClean="0"/>
              <a:t>some set of values appear at the outputs.</a:t>
            </a:r>
          </a:p>
          <a:p>
            <a:pPr>
              <a:lnSpc>
                <a:spcPct val="90000"/>
              </a:lnSpc>
            </a:pPr>
            <a:r>
              <a:rPr lang="en-US" sz="2800" dirty="0" smtClean="0"/>
              <a:t>For instance:</a:t>
            </a:r>
          </a:p>
          <a:p>
            <a:pPr lvl="2">
              <a:lnSpc>
                <a:spcPct val="90000"/>
              </a:lnSpc>
              <a:buFont typeface="Wingdings" pitchFamily="2" charset="2"/>
              <a:buNone/>
            </a:pPr>
            <a:r>
              <a:rPr lang="en-US" b="1" dirty="0" smtClean="0"/>
              <a:t>If</a:t>
            </a:r>
            <a:r>
              <a:rPr lang="en-US" i="1" dirty="0" smtClean="0"/>
              <a:t> </a:t>
            </a:r>
            <a:r>
              <a:rPr lang="en-US" i="1" u="sng" dirty="0" smtClean="0"/>
              <a:t>the student id number is negative</a:t>
            </a:r>
          </a:p>
          <a:p>
            <a:pPr lvl="2">
              <a:lnSpc>
                <a:spcPct val="90000"/>
              </a:lnSpc>
              <a:buFont typeface="Wingdings" pitchFamily="2" charset="2"/>
              <a:buNone/>
            </a:pPr>
            <a:r>
              <a:rPr lang="en-US" b="1" smtClean="0"/>
              <a:t>Then</a:t>
            </a:r>
            <a:r>
              <a:rPr lang="en-US" i="1" smtClean="0"/>
              <a:t> </a:t>
            </a:r>
            <a:r>
              <a:rPr lang="en-US" i="1" u="sng" smtClean="0"/>
              <a:t>an error message is printed at the console:  “Student ID is out of bounds”</a:t>
            </a:r>
            <a:endParaRPr lang="en-US" i="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b="1" dirty="0"/>
              <a:t>Requirements anticipation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AU" b="1" dirty="0"/>
              <a:t>BA </a:t>
            </a:r>
            <a:r>
              <a:rPr lang="en-AU" b="1" dirty="0" smtClean="0"/>
              <a:t>(Business Analysis)would </a:t>
            </a:r>
            <a:r>
              <a:rPr lang="en-AU" b="1" dirty="0"/>
              <a:t>employ a certain degree of their own experiences before investigating the system.</a:t>
            </a:r>
            <a:endParaRPr lang="en-US" b="1" dirty="0"/>
          </a:p>
          <a:p>
            <a:pPr lvl="0"/>
            <a:r>
              <a:rPr lang="en-AU" dirty="0"/>
              <a:t>BA tries to relate experiences particularly of similar systems they have studied before.</a:t>
            </a:r>
            <a:endParaRPr lang="en-US" dirty="0"/>
          </a:p>
          <a:p>
            <a:pPr lvl="0"/>
            <a:r>
              <a:rPr lang="en-AU" dirty="0"/>
              <a:t>Relevant experience is indeed beneficial in systems investigation but on the other hand, experience can introduce bias or shortcuts during investigation.</a:t>
            </a:r>
            <a:endParaRPr lang="en-US" dirty="0"/>
          </a:p>
          <a:p>
            <a:pPr lvl="0"/>
            <a:r>
              <a:rPr lang="en-AU" dirty="0"/>
              <a:t>Sometime, experience analysts tend to map their current projects investigation with past projects studied, even though they are different.  Thus, they may take shortcuts by assuming certain features without conducting any appropriate investigation.</a:t>
            </a:r>
            <a:endParaRPr lang="en-US" dirty="0"/>
          </a:p>
          <a:p>
            <a:pPr lvl="0"/>
            <a:r>
              <a:rPr lang="en-AU" dirty="0"/>
              <a:t>Every system being studied is unique.  Thus, thoroughly understanding of the system is critical.  The pass experience does can be used to help in analysing but not to replace the analysis.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b="1" dirty="0"/>
              <a:t>Requirements investigation</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AU" dirty="0"/>
              <a:t>An important and reliable method of gathering requirements is through investigation.  </a:t>
            </a:r>
            <a:endParaRPr lang="en-US" dirty="0"/>
          </a:p>
          <a:p>
            <a:pPr lvl="0"/>
            <a:r>
              <a:rPr lang="en-AU" dirty="0"/>
              <a:t>This activity is the core of system analysis.</a:t>
            </a:r>
            <a:endParaRPr lang="en-US" dirty="0"/>
          </a:p>
          <a:p>
            <a:pPr lvl="0"/>
            <a:r>
              <a:rPr lang="en-AU" dirty="0"/>
              <a:t>Fact-finding techniques are employed to carry out the requirement investigation.  All these investigation will be documented.</a:t>
            </a:r>
            <a:endParaRPr lang="en-US" dirty="0"/>
          </a:p>
          <a:p>
            <a:pPr lvl="0"/>
            <a:r>
              <a:rPr lang="en-AU" dirty="0"/>
              <a:t>In conducting this activity, the following characteristics of existing systems are to be uncovered: -</a:t>
            </a:r>
            <a:endParaRPr lang="en-US" dirty="0"/>
          </a:p>
          <a:p>
            <a:pPr lvl="0"/>
            <a:r>
              <a:rPr lang="en-AU" dirty="0"/>
              <a:t>Input	</a:t>
            </a:r>
            <a:endParaRPr lang="en-US" dirty="0"/>
          </a:p>
          <a:p>
            <a:pPr lvl="0"/>
            <a:r>
              <a:rPr lang="en-AU" dirty="0"/>
              <a:t>Output </a:t>
            </a:r>
            <a:endParaRPr lang="en-US" dirty="0"/>
          </a:p>
          <a:p>
            <a:pPr lvl="0"/>
            <a:r>
              <a:rPr lang="en-AU" dirty="0"/>
              <a:t>Process</a:t>
            </a:r>
            <a:endParaRPr lang="en-US" dirty="0"/>
          </a:p>
          <a:p>
            <a:r>
              <a:rPr lang="en-AU" dirty="0"/>
              <a:t>Control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b="1" dirty="0"/>
              <a:t>Requirements specification</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AU" dirty="0"/>
              <a:t>The fact gathered after the requirement investigations are examined to identify both existing and potential problems.</a:t>
            </a:r>
            <a:endParaRPr lang="en-US" dirty="0"/>
          </a:p>
          <a:p>
            <a:pPr lvl="0"/>
            <a:r>
              <a:rPr lang="en-AU" dirty="0"/>
              <a:t>A list of desired features for the new system, in alignment with the organization’s needs is derived.</a:t>
            </a:r>
            <a:endParaRPr lang="en-US" dirty="0"/>
          </a:p>
          <a:p>
            <a:pPr lvl="0"/>
            <a:r>
              <a:rPr lang="en-AU" dirty="0"/>
              <a:t>Essential features are separated from the less critical features and are documented accordingly as requirement specification.</a:t>
            </a:r>
            <a:endParaRPr lang="en-US" dirty="0"/>
          </a:p>
          <a:p>
            <a:pPr lvl="0"/>
            <a:r>
              <a:rPr lang="en-AU" dirty="0"/>
              <a:t>Operational details to performance criteria are specified.</a:t>
            </a:r>
            <a:endParaRPr lang="en-US" dirty="0"/>
          </a:p>
          <a:p>
            <a:pPr lvl="0"/>
            <a:r>
              <a:rPr lang="en-AU" dirty="0"/>
              <a:t>The requirement specification document will be produced which stated the requirement or needs of the customer for the new information system.</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b="1" dirty="0" smtClean="0"/>
              <a:t>system requirements specification (sometimes known by the acronym, SRS)</a:t>
            </a:r>
            <a:r>
              <a:rPr lang="en-US" dirty="0" smtClean="0"/>
              <a:t> A structured collection of information that embodies the requirements of a system.</a:t>
            </a:r>
          </a:p>
          <a:p>
            <a:r>
              <a:rPr lang="en-US" dirty="0" smtClean="0"/>
              <a:t>A business analyst, sometimes titled system analyst, is responsible for analyzing the business needs of their clients and stakeholders to help identify business problems and propose solutions. Within the systems development life cycle domain, the BA typically performs a liaison function between the business side of an enterprise and the information technology department or external service providers.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a Good SRS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marL="552450" indent="-552450" algn="ctr">
              <a:buNone/>
            </a:pPr>
            <a:r>
              <a:rPr lang="en-US" b="1" dirty="0" smtClean="0"/>
              <a:t>Characteristics of a Good SRS</a:t>
            </a:r>
          </a:p>
          <a:p>
            <a:pPr marL="552450" indent="-552450">
              <a:spcBef>
                <a:spcPct val="35000"/>
              </a:spcBef>
              <a:buClr>
                <a:schemeClr val="tx1"/>
              </a:buClr>
              <a:buFont typeface="Wingdings" pitchFamily="2" charset="2"/>
              <a:buAutoNum type="arabicPeriod"/>
            </a:pPr>
            <a:r>
              <a:rPr lang="en-US" dirty="0" smtClean="0"/>
              <a:t>Unambiguous</a:t>
            </a:r>
          </a:p>
          <a:p>
            <a:pPr marL="552450" indent="-552450">
              <a:spcBef>
                <a:spcPct val="35000"/>
              </a:spcBef>
              <a:buClr>
                <a:schemeClr val="tx1"/>
              </a:buClr>
              <a:buFont typeface="Wingdings" pitchFamily="2" charset="2"/>
              <a:buAutoNum type="arabicPeriod"/>
            </a:pPr>
            <a:r>
              <a:rPr lang="en-US" dirty="0" smtClean="0"/>
              <a:t>Complete</a:t>
            </a:r>
          </a:p>
          <a:p>
            <a:pPr marL="552450" indent="-552450">
              <a:spcBef>
                <a:spcPct val="35000"/>
              </a:spcBef>
              <a:buClr>
                <a:schemeClr val="tx1"/>
              </a:buClr>
              <a:buFont typeface="Wingdings" pitchFamily="2" charset="2"/>
              <a:buAutoNum type="arabicPeriod"/>
            </a:pPr>
            <a:r>
              <a:rPr lang="en-US" dirty="0" smtClean="0"/>
              <a:t>Verifiable</a:t>
            </a:r>
          </a:p>
          <a:p>
            <a:pPr marL="552450" indent="-552450">
              <a:spcBef>
                <a:spcPct val="35000"/>
              </a:spcBef>
              <a:buClr>
                <a:schemeClr val="tx1"/>
              </a:buClr>
              <a:buFont typeface="Wingdings" pitchFamily="2" charset="2"/>
              <a:buAutoNum type="arabicPeriod"/>
            </a:pPr>
            <a:r>
              <a:rPr lang="en-US" dirty="0" smtClean="0"/>
              <a:t>Consistent</a:t>
            </a:r>
          </a:p>
          <a:p>
            <a:pPr marL="552450" indent="-552450">
              <a:spcBef>
                <a:spcPct val="35000"/>
              </a:spcBef>
              <a:buClr>
                <a:schemeClr val="tx1"/>
              </a:buClr>
              <a:buFont typeface="Wingdings" pitchFamily="2" charset="2"/>
              <a:buAutoNum type="arabicPeriod"/>
            </a:pPr>
            <a:r>
              <a:rPr lang="en-US" dirty="0" smtClean="0"/>
              <a:t>Modifiable</a:t>
            </a:r>
          </a:p>
          <a:p>
            <a:pPr marL="552450" indent="-552450">
              <a:spcBef>
                <a:spcPct val="35000"/>
              </a:spcBef>
              <a:buClr>
                <a:schemeClr val="tx1"/>
              </a:buClr>
              <a:buFont typeface="Wingdings" pitchFamily="2" charset="2"/>
              <a:buAutoNum type="arabicPeriod"/>
            </a:pPr>
            <a:r>
              <a:rPr lang="en-US" dirty="0" smtClean="0"/>
              <a:t>Traceable</a:t>
            </a:r>
          </a:p>
          <a:p>
            <a:pPr marL="552450" indent="-552450">
              <a:spcBef>
                <a:spcPct val="35000"/>
              </a:spcBef>
              <a:buClr>
                <a:schemeClr val="tx1"/>
              </a:buClr>
              <a:buFont typeface="Wingdings" pitchFamily="2" charset="2"/>
              <a:buAutoNum type="arabicPeriod"/>
            </a:pPr>
            <a:r>
              <a:rPr lang="en-US" dirty="0" smtClean="0"/>
              <a:t>Usable during the Operation and Maintenance Phase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62500" lnSpcReduction="20000"/>
          </a:bodyPr>
          <a:lstStyle/>
          <a:p>
            <a:r>
              <a:rPr lang="en-US" dirty="0" smtClean="0"/>
              <a:t>Some of the characteristics that a good-quality requirement should exhibit, that are missing in poorly specified requirements are as below:</a:t>
            </a:r>
          </a:p>
          <a:p>
            <a:r>
              <a:rPr lang="en-US" b="1" dirty="0" smtClean="0"/>
              <a:t>Correct – To ensure that SRS correctly reflects the actual needs.</a:t>
            </a:r>
          </a:p>
          <a:p>
            <a:r>
              <a:rPr lang="en-US" b="1" dirty="0" smtClean="0"/>
              <a:t>Unambiguous – An SRS is unambiguous if, and only if, every requirement stated has only one interpretation.</a:t>
            </a:r>
          </a:p>
          <a:p>
            <a:r>
              <a:rPr lang="en-US" b="1" dirty="0" smtClean="0"/>
              <a:t>Complete -- All conditions under which the requirement applies are stated and it expresses a whole idea or </a:t>
            </a:r>
            <a:r>
              <a:rPr lang="en-US" dirty="0" smtClean="0"/>
              <a:t>statement</a:t>
            </a:r>
          </a:p>
          <a:p>
            <a:r>
              <a:rPr lang="en-US" b="1" dirty="0" smtClean="0"/>
              <a:t>Consistent – Refers to internal consistency, and must ensure that it does not conflict with other documents such as </a:t>
            </a:r>
            <a:r>
              <a:rPr lang="en-US" dirty="0" smtClean="0"/>
              <a:t>system requirement specification.</a:t>
            </a:r>
          </a:p>
          <a:p>
            <a:r>
              <a:rPr lang="en-US" b="1" dirty="0" smtClean="0"/>
              <a:t>•Verifiable – An SRS is verifiable if, and only if, every requirement stated therein is verifiable, i.e. if there exists </a:t>
            </a:r>
            <a:r>
              <a:rPr lang="en-US" dirty="0" smtClean="0"/>
              <a:t>some finite cost-effective process with which a person or machine can check that the software product meets the requirements.</a:t>
            </a:r>
          </a:p>
          <a:p>
            <a:r>
              <a:rPr lang="en-US" b="1" dirty="0" smtClean="0"/>
              <a:t>Traceable – An SRS is traceable if the origin of each of its requirements is clear and if it facilitates the referencing </a:t>
            </a:r>
            <a:r>
              <a:rPr lang="en-US" dirty="0" smtClean="0"/>
              <a:t>of each requirement in future development or enhancement document.</a:t>
            </a:r>
          </a:p>
          <a:p>
            <a:r>
              <a:rPr lang="en-US" b="1" dirty="0" smtClean="0"/>
              <a:t>Modifiable—An SRS is modifiable if, and only if, its structure and style are such that any changes to the </a:t>
            </a:r>
            <a:r>
              <a:rPr lang="en-US" dirty="0" smtClean="0"/>
              <a:t>requirements can be made easily, completely, and consistently while retaining the structure and style.</a:t>
            </a:r>
          </a:p>
          <a:p>
            <a:r>
              <a:rPr lang="en-US" b="1" smtClean="0"/>
              <a:t>Ranked </a:t>
            </a:r>
            <a:r>
              <a:rPr lang="en-US" b="1" dirty="0" smtClean="0"/>
              <a:t>for importance and/or stability—Each requirement in an SRS must be ranked for </a:t>
            </a:r>
            <a:r>
              <a:rPr lang="en-US" b="1" smtClean="0"/>
              <a:t>importance and/or </a:t>
            </a:r>
            <a:r>
              <a:rPr lang="en-US" smtClean="0"/>
              <a:t>stability</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SRS Table of Contents</a:t>
            </a:r>
            <a:endParaRPr lang="en-US" dirty="0"/>
          </a:p>
        </p:txBody>
      </p:sp>
      <p:sp>
        <p:nvSpPr>
          <p:cNvPr id="3" name="Content Placeholder 2"/>
          <p:cNvSpPr>
            <a:spLocks noGrp="1"/>
          </p:cNvSpPr>
          <p:nvPr>
            <p:ph idx="1"/>
          </p:nvPr>
        </p:nvSpPr>
        <p:spPr/>
        <p:txBody>
          <a:bodyPr/>
          <a:lstStyle/>
          <a:p>
            <a:pPr marL="552450" indent="-552450">
              <a:lnSpc>
                <a:spcPct val="80000"/>
              </a:lnSpc>
              <a:buClr>
                <a:schemeClr val="hlink"/>
              </a:buClr>
              <a:buFont typeface="Wingdings" pitchFamily="2" charset="2"/>
              <a:buAutoNum type="arabicPeriod"/>
            </a:pPr>
            <a:r>
              <a:rPr lang="en-US" sz="2500" dirty="0" smtClean="0"/>
              <a:t>Introduction</a:t>
            </a:r>
          </a:p>
          <a:p>
            <a:pPr marL="933450" lvl="1" indent="-476250">
              <a:lnSpc>
                <a:spcPct val="80000"/>
              </a:lnSpc>
              <a:buFont typeface="Wingdings" pitchFamily="2" charset="2"/>
              <a:buAutoNum type="arabicPeriod"/>
            </a:pPr>
            <a:r>
              <a:rPr lang="en-US" sz="2100" dirty="0" smtClean="0"/>
              <a:t>Purpose</a:t>
            </a:r>
          </a:p>
          <a:p>
            <a:pPr marL="933450" lvl="1" indent="-476250">
              <a:lnSpc>
                <a:spcPct val="80000"/>
              </a:lnSpc>
              <a:buFont typeface="Wingdings" pitchFamily="2" charset="2"/>
              <a:buAutoNum type="arabicPeriod"/>
            </a:pPr>
            <a:r>
              <a:rPr lang="en-US" sz="2100" dirty="0" smtClean="0"/>
              <a:t>Scope</a:t>
            </a:r>
          </a:p>
          <a:p>
            <a:pPr marL="933450" lvl="1" indent="-476250">
              <a:lnSpc>
                <a:spcPct val="80000"/>
              </a:lnSpc>
              <a:buFont typeface="Wingdings" pitchFamily="2" charset="2"/>
              <a:buAutoNum type="arabicPeriod"/>
            </a:pPr>
            <a:r>
              <a:rPr lang="en-US" sz="2100" dirty="0" smtClean="0"/>
              <a:t>Definitions</a:t>
            </a:r>
          </a:p>
          <a:p>
            <a:pPr marL="933450" lvl="1" indent="-476250">
              <a:lnSpc>
                <a:spcPct val="80000"/>
              </a:lnSpc>
              <a:buFont typeface="Wingdings" pitchFamily="2" charset="2"/>
              <a:buAutoNum type="arabicPeriod"/>
            </a:pPr>
            <a:r>
              <a:rPr lang="en-US" sz="2100" dirty="0" smtClean="0"/>
              <a:t>References</a:t>
            </a:r>
          </a:p>
          <a:p>
            <a:pPr marL="933450" lvl="1" indent="-476250">
              <a:lnSpc>
                <a:spcPct val="80000"/>
              </a:lnSpc>
              <a:buFont typeface="Wingdings" pitchFamily="2" charset="2"/>
              <a:buAutoNum type="arabicPeriod"/>
            </a:pPr>
            <a:r>
              <a:rPr lang="en-US" sz="2100" dirty="0" smtClean="0"/>
              <a:t>Overview</a:t>
            </a:r>
          </a:p>
          <a:p>
            <a:pPr marL="552450" indent="-552450">
              <a:lnSpc>
                <a:spcPct val="80000"/>
              </a:lnSpc>
              <a:buClr>
                <a:schemeClr val="hlink"/>
              </a:buClr>
              <a:buFont typeface="Wingdings" pitchFamily="2" charset="2"/>
              <a:buAutoNum type="arabicPeriod"/>
            </a:pPr>
            <a:r>
              <a:rPr lang="en-US" sz="2500" dirty="0" smtClean="0"/>
              <a:t>General Description</a:t>
            </a:r>
          </a:p>
          <a:p>
            <a:pPr marL="933450" lvl="1" indent="-476250">
              <a:lnSpc>
                <a:spcPct val="80000"/>
              </a:lnSpc>
              <a:buFont typeface="Wingdings" pitchFamily="2" charset="2"/>
              <a:buAutoNum type="arabicPeriod"/>
            </a:pPr>
            <a:r>
              <a:rPr lang="en-US" sz="2100" dirty="0" smtClean="0"/>
              <a:t>Product Perspective</a:t>
            </a:r>
          </a:p>
          <a:p>
            <a:pPr marL="933450" lvl="1" indent="-476250">
              <a:lnSpc>
                <a:spcPct val="80000"/>
              </a:lnSpc>
              <a:buFont typeface="Wingdings" pitchFamily="2" charset="2"/>
              <a:buAutoNum type="arabicPeriod"/>
            </a:pPr>
            <a:r>
              <a:rPr lang="en-US" sz="2100" dirty="0" smtClean="0"/>
              <a:t>Product Functions</a:t>
            </a:r>
          </a:p>
          <a:p>
            <a:pPr marL="933450" lvl="1" indent="-476250">
              <a:lnSpc>
                <a:spcPct val="80000"/>
              </a:lnSpc>
              <a:buFont typeface="Wingdings" pitchFamily="2" charset="2"/>
              <a:buAutoNum type="arabicPeriod"/>
            </a:pPr>
            <a:r>
              <a:rPr lang="en-US" sz="2100" dirty="0" smtClean="0"/>
              <a:t>User Characteristics</a:t>
            </a:r>
          </a:p>
          <a:p>
            <a:pPr marL="933450" lvl="1" indent="-476250">
              <a:lnSpc>
                <a:spcPct val="80000"/>
              </a:lnSpc>
              <a:buFont typeface="Wingdings" pitchFamily="2" charset="2"/>
              <a:buAutoNum type="arabicPeriod"/>
            </a:pPr>
            <a:r>
              <a:rPr lang="en-US" sz="2100" dirty="0" smtClean="0"/>
              <a:t>General Constraints</a:t>
            </a:r>
          </a:p>
          <a:p>
            <a:pPr marL="933450" lvl="1" indent="-476250">
              <a:lnSpc>
                <a:spcPct val="80000"/>
              </a:lnSpc>
              <a:buFont typeface="Wingdings" pitchFamily="2" charset="2"/>
              <a:buAutoNum type="arabicPeriod"/>
            </a:pPr>
            <a:r>
              <a:rPr lang="en-US" sz="2100" dirty="0" smtClean="0"/>
              <a:t>Assumptions and Dependencies</a:t>
            </a:r>
          </a:p>
          <a:p>
            <a:pPr marL="552450" indent="-552450">
              <a:lnSpc>
                <a:spcPct val="80000"/>
              </a:lnSpc>
              <a:buClr>
                <a:schemeClr val="hlink"/>
              </a:buClr>
              <a:buFont typeface="Wingdings" pitchFamily="2" charset="2"/>
              <a:buAutoNum type="arabicPeriod"/>
            </a:pPr>
            <a:r>
              <a:rPr lang="en-US" sz="2500" dirty="0" smtClean="0"/>
              <a:t>Specific Requirements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1776</Words>
  <Application>Microsoft Office PowerPoint</Application>
  <PresentationFormat>On-screen Show (4:3)</PresentationFormat>
  <Paragraphs>118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Unit II</vt:lpstr>
      <vt:lpstr> Determining proposed information system requirements </vt:lpstr>
      <vt:lpstr>Requirements anticipation </vt:lpstr>
      <vt:lpstr>Requirements investigation </vt:lpstr>
      <vt:lpstr>Requirements specification </vt:lpstr>
      <vt:lpstr>SRS</vt:lpstr>
      <vt:lpstr>Characteristics of a Good SRS </vt:lpstr>
      <vt:lpstr>PowerPoint Presentation</vt:lpstr>
      <vt:lpstr>SRS Table of Contents</vt:lpstr>
      <vt:lpstr>PowerPoint Presentation</vt:lpstr>
      <vt:lpstr>Uses of the SRS</vt:lpstr>
      <vt:lpstr>Types of requirements </vt:lpstr>
      <vt:lpstr>Models will be Used to Represent Aspects of the information Domain.</vt:lpstr>
      <vt:lpstr>Types of Models</vt:lpstr>
      <vt:lpstr>PowerPoint Presentation</vt:lpstr>
      <vt:lpstr>A Typical Requirements Process</vt:lpstr>
      <vt:lpstr>Types of requirements</vt:lpstr>
      <vt:lpstr>PowerPoint Presentation</vt:lpstr>
      <vt:lpstr>PowerPoint Presentation</vt:lpstr>
      <vt:lpstr>PowerPoint Presentation</vt:lpstr>
      <vt:lpstr>Summary: how to write requirements? </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dc:title>
  <dc:creator>mgtsci-Sucheta</dc:creator>
  <cp:lastModifiedBy>HP-4</cp:lastModifiedBy>
  <cp:revision>19</cp:revision>
  <dcterms:created xsi:type="dcterms:W3CDTF">2012-07-20T09:59:56Z</dcterms:created>
  <dcterms:modified xsi:type="dcterms:W3CDTF">2018-09-04T21:19:28Z</dcterms:modified>
</cp:coreProperties>
</file>