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71" r:id="rId4"/>
    <p:sldId id="272" r:id="rId5"/>
    <p:sldId id="258" r:id="rId6"/>
    <p:sldId id="273" r:id="rId7"/>
    <p:sldId id="259" r:id="rId8"/>
    <p:sldId id="260" r:id="rId9"/>
    <p:sldId id="261" r:id="rId10"/>
    <p:sldId id="262" r:id="rId11"/>
    <p:sldId id="263" r:id="rId12"/>
    <p:sldId id="264" r:id="rId13"/>
    <p:sldId id="265" r:id="rId14"/>
    <p:sldId id="266" r:id="rId15"/>
    <p:sldId id="267" r:id="rId16"/>
    <p:sldId id="269" r:id="rId17"/>
    <p:sldId id="268" r:id="rId18"/>
    <p:sldId id="270"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 id="288" r:id="rId33"/>
    <p:sldId id="290" r:id="rId34"/>
    <p:sldId id="289" r:id="rId35"/>
    <p:sldId id="28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C07422-21C2-4CCE-8DB0-7DA3C56E636B}" type="datetimeFigureOut">
              <a:rPr lang="en-US" smtClean="0"/>
              <a:pPr/>
              <a:t>9/4/2018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D58595-02F8-46F9-81D7-84243049299A}" type="slidenum">
              <a:rPr lang="en-US" smtClean="0"/>
              <a:pPr/>
              <a:t>‹#›</a:t>
            </a:fld>
            <a:endParaRPr lang="en-US"/>
          </a:p>
        </p:txBody>
      </p:sp>
    </p:spTree>
    <p:extLst>
      <p:ext uri="{BB962C8B-B14F-4D97-AF65-F5344CB8AC3E}">
        <p14:creationId xmlns:p14="http://schemas.microsoft.com/office/powerpoint/2010/main" val="3320827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D58595-02F8-46F9-81D7-84243049299A}" type="slidenum">
              <a:rPr lang="en-US" smtClean="0"/>
              <a:pPr/>
              <a:t>26</a:t>
            </a:fld>
            <a:endParaRPr lang="en-US"/>
          </a:p>
        </p:txBody>
      </p:sp>
    </p:spTree>
    <p:extLst>
      <p:ext uri="{BB962C8B-B14F-4D97-AF65-F5344CB8AC3E}">
        <p14:creationId xmlns:p14="http://schemas.microsoft.com/office/powerpoint/2010/main" val="3857306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E0E5CF-BE49-4EEC-B730-72445FE41890}"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AAD52-B742-453A-8AE7-1EF6F5BC23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E0E5CF-BE49-4EEC-B730-72445FE41890}"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AAD52-B742-453A-8AE7-1EF6F5BC23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E0E5CF-BE49-4EEC-B730-72445FE41890}"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AAD52-B742-453A-8AE7-1EF6F5BC23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E0E5CF-BE49-4EEC-B730-72445FE41890}"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AAD52-B742-453A-8AE7-1EF6F5BC23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E0E5CF-BE49-4EEC-B730-72445FE41890}"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AAD52-B742-453A-8AE7-1EF6F5BC23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E0E5CF-BE49-4EEC-B730-72445FE41890}"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AAD52-B742-453A-8AE7-1EF6F5BC23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E0E5CF-BE49-4EEC-B730-72445FE41890}" type="datetimeFigureOut">
              <a:rPr lang="en-US" smtClean="0"/>
              <a:pPr/>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CAAD52-B742-453A-8AE7-1EF6F5BC23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E0E5CF-BE49-4EEC-B730-72445FE41890}" type="datetimeFigureOut">
              <a:rPr lang="en-US" smtClean="0"/>
              <a:pPr/>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CAAD52-B742-453A-8AE7-1EF6F5BC23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E0E5CF-BE49-4EEC-B730-72445FE41890}" type="datetimeFigureOut">
              <a:rPr lang="en-US" smtClean="0"/>
              <a:pPr/>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CAAD52-B742-453A-8AE7-1EF6F5BC23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E0E5CF-BE49-4EEC-B730-72445FE41890}"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AAD52-B742-453A-8AE7-1EF6F5BC23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E0E5CF-BE49-4EEC-B730-72445FE41890}"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AAD52-B742-453A-8AE7-1EF6F5BC23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0E5CF-BE49-4EEC-B730-72445FE41890}" type="datetimeFigureOut">
              <a:rPr lang="en-US" smtClean="0"/>
              <a:pPr/>
              <a:t>9/4/2018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CAAD52-B742-453A-8AE7-1EF6F5BC23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 I</a:t>
            </a:r>
            <a:endParaRPr lang="en-US" dirty="0"/>
          </a:p>
        </p:txBody>
      </p:sp>
      <p:sp>
        <p:nvSpPr>
          <p:cNvPr id="3" name="Subtitle 2"/>
          <p:cNvSpPr>
            <a:spLocks noGrp="1"/>
          </p:cNvSpPr>
          <p:nvPr>
            <p:ph type="subTitle" idx="1"/>
          </p:nvPr>
        </p:nvSpPr>
        <p:spPr>
          <a:xfrm>
            <a:off x="1371600" y="5410200"/>
            <a:ext cx="6400800" cy="838200"/>
          </a:xfrm>
        </p:spPr>
        <p:txBody>
          <a:bodyPr/>
          <a:lstStyle/>
          <a:p>
            <a:r>
              <a:rPr lang="en-US" b="1" dirty="0">
                <a:solidFill>
                  <a:schemeClr val="tx1"/>
                </a:solidFill>
              </a:rPr>
              <a:t>Dr. S. S. </a:t>
            </a:r>
            <a:r>
              <a:rPr lang="en-US" b="1" dirty="0" err="1">
                <a:solidFill>
                  <a:schemeClr val="tx1"/>
                </a:solidFill>
              </a:rPr>
              <a:t>Yambal</a:t>
            </a:r>
            <a:endParaRPr lang="en-US" b="1">
              <a:solidFill>
                <a:schemeClr val="tx1"/>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85800" y="1219200"/>
            <a:ext cx="8077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Three levels of data abstraction</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914400" y="1752600"/>
            <a:ext cx="1828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VIEW 1</a:t>
            </a:r>
            <a:endParaRPr lang="en-US" dirty="0"/>
          </a:p>
        </p:txBody>
      </p:sp>
      <p:sp>
        <p:nvSpPr>
          <p:cNvPr id="5" name="Rectangle 4"/>
          <p:cNvSpPr/>
          <p:nvPr/>
        </p:nvSpPr>
        <p:spPr>
          <a:xfrm>
            <a:off x="3657600" y="1752600"/>
            <a:ext cx="1828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VIEW 2</a:t>
            </a:r>
            <a:endParaRPr lang="en-US" dirty="0"/>
          </a:p>
        </p:txBody>
      </p:sp>
      <p:sp>
        <p:nvSpPr>
          <p:cNvPr id="6" name="Rectangle 5"/>
          <p:cNvSpPr/>
          <p:nvPr/>
        </p:nvSpPr>
        <p:spPr>
          <a:xfrm>
            <a:off x="6130640" y="1752600"/>
            <a:ext cx="1828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VIEW n</a:t>
            </a:r>
            <a:endParaRPr lang="en-US" dirty="0"/>
          </a:p>
        </p:txBody>
      </p:sp>
      <p:sp>
        <p:nvSpPr>
          <p:cNvPr id="8" name="Rectangle 7"/>
          <p:cNvSpPr/>
          <p:nvPr/>
        </p:nvSpPr>
        <p:spPr>
          <a:xfrm>
            <a:off x="3733800" y="3325095"/>
            <a:ext cx="1828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LOGICAL LEVEL</a:t>
            </a:r>
            <a:endParaRPr lang="en-US" dirty="0"/>
          </a:p>
        </p:txBody>
      </p:sp>
      <p:sp>
        <p:nvSpPr>
          <p:cNvPr id="9" name="Rectangle 8"/>
          <p:cNvSpPr/>
          <p:nvPr/>
        </p:nvSpPr>
        <p:spPr>
          <a:xfrm>
            <a:off x="3810000" y="4648200"/>
            <a:ext cx="1828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PHYSICAL LEVEL</a:t>
            </a:r>
            <a:endParaRPr lang="en-US" dirty="0"/>
          </a:p>
        </p:txBody>
      </p:sp>
      <p:cxnSp>
        <p:nvCxnSpPr>
          <p:cNvPr id="12" name="Straight Connector 11"/>
          <p:cNvCxnSpPr/>
          <p:nvPr/>
        </p:nvCxnSpPr>
        <p:spPr>
          <a:xfrm rot="5400000">
            <a:off x="4381500" y="30861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4381495" y="4319190"/>
            <a:ext cx="381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Instances and Schemas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Databases </a:t>
            </a:r>
            <a:r>
              <a:rPr lang="en-US" dirty="0"/>
              <a:t>change over time as information is inserted and deleted. The collection </a:t>
            </a:r>
            <a:r>
              <a:rPr lang="en-US" dirty="0" smtClean="0"/>
              <a:t>of information </a:t>
            </a:r>
            <a:r>
              <a:rPr lang="en-US" dirty="0"/>
              <a:t>stored in the database at a particular moment is called an </a:t>
            </a:r>
            <a:r>
              <a:rPr lang="en-US" b="1" dirty="0"/>
              <a:t>instance of </a:t>
            </a:r>
            <a:r>
              <a:rPr lang="en-US" b="1" dirty="0" smtClean="0"/>
              <a:t>the </a:t>
            </a:r>
            <a:r>
              <a:rPr lang="en-US" dirty="0" smtClean="0"/>
              <a:t>database</a:t>
            </a:r>
            <a:r>
              <a:rPr lang="en-US" dirty="0"/>
              <a:t>. The overall design of the database is called the database </a:t>
            </a:r>
            <a:r>
              <a:rPr lang="en-US" b="1" dirty="0"/>
              <a:t>schema. </a:t>
            </a:r>
            <a:r>
              <a:rPr lang="en-US" b="1" dirty="0" smtClean="0"/>
              <a:t>Schemas </a:t>
            </a:r>
            <a:r>
              <a:rPr lang="en-US" dirty="0" smtClean="0"/>
              <a:t>are </a:t>
            </a:r>
            <a:r>
              <a:rPr lang="en-US" dirty="0"/>
              <a:t>changed infrequently, if at all</a:t>
            </a:r>
            <a:r>
              <a:rPr lang="en-US" dirty="0" smtClean="0"/>
              <a:t>.</a:t>
            </a:r>
          </a:p>
          <a:p>
            <a:r>
              <a:rPr lang="en-US" dirty="0"/>
              <a:t>Database systems have several schemas, partitioned according to the levels of abstraction</a:t>
            </a:r>
            <a:r>
              <a:rPr lang="en-US" dirty="0" smtClean="0"/>
              <a:t>. The </a:t>
            </a:r>
            <a:r>
              <a:rPr lang="en-US" b="1" dirty="0"/>
              <a:t>physical schema describes the database design at the physical level</a:t>
            </a:r>
            <a:r>
              <a:rPr lang="en-US" b="1" dirty="0" smtClean="0"/>
              <a:t>, </a:t>
            </a:r>
            <a:r>
              <a:rPr lang="en-US" dirty="0" smtClean="0"/>
              <a:t>while </a:t>
            </a:r>
            <a:r>
              <a:rPr lang="en-US" dirty="0"/>
              <a:t>the </a:t>
            </a:r>
            <a:r>
              <a:rPr lang="en-US" b="1" dirty="0"/>
              <a:t>logical schema describes the database design at the logical level</a:t>
            </a:r>
            <a:r>
              <a:rPr lang="en-US" b="1" dirty="0" smtClean="0"/>
              <a:t>. A database </a:t>
            </a:r>
            <a:r>
              <a:rPr lang="en-US" dirty="0" smtClean="0"/>
              <a:t>may </a:t>
            </a:r>
            <a:r>
              <a:rPr lang="en-US" dirty="0"/>
              <a:t>also have several schemas at the view level, sometimes called </a:t>
            </a:r>
            <a:r>
              <a:rPr lang="en-US" b="1" dirty="0" err="1"/>
              <a:t>subschemas</a:t>
            </a:r>
            <a:r>
              <a:rPr lang="en-US" b="1" dirty="0"/>
              <a:t>, </a:t>
            </a:r>
            <a:r>
              <a:rPr lang="en-US" b="1" dirty="0" smtClean="0"/>
              <a:t>that </a:t>
            </a:r>
            <a:r>
              <a:rPr lang="en-US" dirty="0" smtClean="0"/>
              <a:t>describe </a:t>
            </a:r>
            <a:r>
              <a:rPr lang="en-US" dirty="0"/>
              <a:t>different views of the database</a:t>
            </a:r>
            <a:r>
              <a:rPr lang="en-US" dirty="0" smtClean="0"/>
              <a:t>. </a:t>
            </a:r>
            <a:r>
              <a:rPr lang="en-US" sz="1300" i="1" dirty="0" err="1" smtClean="0"/>
              <a:t>korth</a:t>
            </a:r>
            <a:endParaRPr lang="en-US" sz="13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 Models</a:t>
            </a:r>
            <a:endParaRPr lang="en-US" dirty="0"/>
          </a:p>
        </p:txBody>
      </p:sp>
      <p:sp>
        <p:nvSpPr>
          <p:cNvPr id="3" name="Content Placeholder 2"/>
          <p:cNvSpPr>
            <a:spLocks noGrp="1"/>
          </p:cNvSpPr>
          <p:nvPr>
            <p:ph idx="1"/>
          </p:nvPr>
        </p:nvSpPr>
        <p:spPr/>
        <p:txBody>
          <a:bodyPr/>
          <a:lstStyle/>
          <a:p>
            <a:r>
              <a:rPr lang="en-US" dirty="0"/>
              <a:t>Underlying the structure of a database is the </a:t>
            </a:r>
            <a:r>
              <a:rPr lang="en-US" b="1" dirty="0"/>
              <a:t>data model: a collection of </a:t>
            </a:r>
            <a:r>
              <a:rPr lang="en-US" b="1" dirty="0" smtClean="0"/>
              <a:t>conceptual </a:t>
            </a:r>
            <a:r>
              <a:rPr lang="en-US" dirty="0" smtClean="0"/>
              <a:t>tools </a:t>
            </a:r>
            <a:r>
              <a:rPr lang="en-US" dirty="0"/>
              <a:t>for describing data, data relationships, data semantics, and consistency constraints</a:t>
            </a:r>
            <a:r>
              <a:rPr lang="en-US" dirty="0" smtClean="0"/>
              <a:t>.</a:t>
            </a:r>
          </a:p>
          <a:p>
            <a:r>
              <a:rPr lang="en-US" dirty="0" smtClean="0"/>
              <a:t>E-R model and relational model </a:t>
            </a:r>
            <a:r>
              <a:rPr lang="en-US" dirty="0"/>
              <a:t>provide a </a:t>
            </a:r>
            <a:r>
              <a:rPr lang="en-US" dirty="0" smtClean="0"/>
              <a:t>way to </a:t>
            </a:r>
            <a:r>
              <a:rPr lang="en-US" dirty="0"/>
              <a:t>describe the design of a database at the logical level.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Entity-Relationship Model</a:t>
            </a:r>
            <a:endParaRPr lang="en-US" dirty="0"/>
          </a:p>
        </p:txBody>
      </p:sp>
      <p:sp>
        <p:nvSpPr>
          <p:cNvPr id="3" name="Content Placeholder 2"/>
          <p:cNvSpPr>
            <a:spLocks noGrp="1"/>
          </p:cNvSpPr>
          <p:nvPr>
            <p:ph idx="1"/>
          </p:nvPr>
        </p:nvSpPr>
        <p:spPr/>
        <p:txBody>
          <a:bodyPr>
            <a:normAutofit lnSpcReduction="10000"/>
          </a:bodyPr>
          <a:lstStyle/>
          <a:p>
            <a:r>
              <a:rPr lang="en-US" dirty="0"/>
              <a:t>The entity-relationship (E-R) data model is based on a perception of a real world </a:t>
            </a:r>
            <a:r>
              <a:rPr lang="en-US" dirty="0" smtClean="0"/>
              <a:t>that consists </a:t>
            </a:r>
            <a:r>
              <a:rPr lang="en-US" dirty="0"/>
              <a:t>of a collection of basic objects, called </a:t>
            </a:r>
            <a:r>
              <a:rPr lang="en-US" i="1" dirty="0"/>
              <a:t>entities, and of relationships among </a:t>
            </a:r>
            <a:r>
              <a:rPr lang="en-US" i="1" dirty="0" smtClean="0"/>
              <a:t>these </a:t>
            </a:r>
            <a:r>
              <a:rPr lang="en-US" dirty="0" smtClean="0"/>
              <a:t>objects</a:t>
            </a:r>
            <a:r>
              <a:rPr lang="en-US" dirty="0"/>
              <a:t>. An entity is a “thing” or “object” in the real world that is </a:t>
            </a:r>
            <a:r>
              <a:rPr lang="en-US" dirty="0" smtClean="0"/>
              <a:t>distinguishable from </a:t>
            </a:r>
            <a:r>
              <a:rPr lang="en-US" dirty="0"/>
              <a:t>other objects. For example, each person is an entity, and bank accounts can </a:t>
            </a:r>
            <a:r>
              <a:rPr lang="en-US" dirty="0" smtClean="0"/>
              <a:t>be considered </a:t>
            </a:r>
            <a:r>
              <a:rPr lang="en-US" dirty="0"/>
              <a:t>as entities</a:t>
            </a:r>
            <a:r>
              <a:rPr lang="en-US" dirty="0" smtClean="0"/>
              <a:t>. Entities </a:t>
            </a:r>
            <a:r>
              <a:rPr lang="en-US" dirty="0"/>
              <a:t>are described in a database by a set of </a:t>
            </a:r>
            <a:r>
              <a:rPr lang="en-US" b="1" dirty="0"/>
              <a:t>attributes.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a:t>
            </a:r>
            <a:r>
              <a:rPr lang="en-US" b="1" dirty="0"/>
              <a:t>relationship is an association among several entities. For example, a </a:t>
            </a:r>
            <a:r>
              <a:rPr lang="en-US" b="1" i="1" dirty="0" smtClean="0"/>
              <a:t>depositor </a:t>
            </a:r>
            <a:r>
              <a:rPr lang="en-US" dirty="0" smtClean="0"/>
              <a:t>relationship </a:t>
            </a:r>
            <a:r>
              <a:rPr lang="en-US" dirty="0"/>
              <a:t>associates a customer with each account that she has. The set of all </a:t>
            </a:r>
            <a:r>
              <a:rPr lang="en-US" dirty="0" smtClean="0"/>
              <a:t>entities of </a:t>
            </a:r>
            <a:r>
              <a:rPr lang="en-US" dirty="0"/>
              <a:t>the same type and the set of all relationships of the same type are termed </a:t>
            </a:r>
            <a:r>
              <a:rPr lang="en-US" dirty="0" smtClean="0"/>
              <a:t>an </a:t>
            </a:r>
            <a:r>
              <a:rPr lang="en-US" b="1" dirty="0" smtClean="0"/>
              <a:t>entity </a:t>
            </a:r>
            <a:r>
              <a:rPr lang="en-US" b="1" dirty="0"/>
              <a:t>set and relationship set, respectively.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overall logical structure (schema) of a database can be expressed </a:t>
            </a:r>
            <a:r>
              <a:rPr lang="en-US" dirty="0" smtClean="0"/>
              <a:t>graphically by </a:t>
            </a:r>
            <a:r>
              <a:rPr lang="en-US" dirty="0"/>
              <a:t>an </a:t>
            </a:r>
            <a:r>
              <a:rPr lang="en-US" i="1" dirty="0"/>
              <a:t>E-R diagram, which is built up from the following components:</a:t>
            </a:r>
          </a:p>
          <a:p>
            <a:pPr>
              <a:buNone/>
            </a:pPr>
            <a:r>
              <a:rPr lang="en-US" i="1" dirty="0"/>
              <a:t>• </a:t>
            </a:r>
            <a:r>
              <a:rPr lang="en-US" b="1" i="1" dirty="0"/>
              <a:t>Rectangles, </a:t>
            </a:r>
            <a:r>
              <a:rPr lang="en-US" i="1" dirty="0"/>
              <a:t>which represent entity sets</a:t>
            </a:r>
          </a:p>
          <a:p>
            <a:pPr>
              <a:buNone/>
            </a:pPr>
            <a:r>
              <a:rPr lang="en-US" i="1" dirty="0"/>
              <a:t>• </a:t>
            </a:r>
            <a:r>
              <a:rPr lang="en-US" b="1" i="1" dirty="0"/>
              <a:t>Ellipses, </a:t>
            </a:r>
            <a:r>
              <a:rPr lang="en-US" i="1" dirty="0"/>
              <a:t>which represent attributes</a:t>
            </a:r>
          </a:p>
          <a:p>
            <a:pPr>
              <a:buNone/>
            </a:pPr>
            <a:r>
              <a:rPr lang="en-US" i="1" dirty="0"/>
              <a:t>• </a:t>
            </a:r>
            <a:r>
              <a:rPr lang="en-US" b="1" i="1" dirty="0"/>
              <a:t>Diamonds, </a:t>
            </a:r>
            <a:r>
              <a:rPr lang="en-US" i="1" dirty="0"/>
              <a:t>which represent relationships among entity sets</a:t>
            </a:r>
          </a:p>
          <a:p>
            <a:pPr>
              <a:buNone/>
            </a:pPr>
            <a:r>
              <a:rPr lang="en-US" i="1" dirty="0"/>
              <a:t>• </a:t>
            </a:r>
            <a:r>
              <a:rPr lang="en-US" b="1" i="1" dirty="0"/>
              <a:t>Lines, </a:t>
            </a:r>
            <a:r>
              <a:rPr lang="en-US" i="1" dirty="0"/>
              <a:t>which link attributes to entity sets and entity sets to relationships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Discuss various benefits, features and capabilities of DBMS.</a:t>
            </a:r>
          </a:p>
          <a:p>
            <a:r>
              <a:rPr lang="en-US" dirty="0" smtClean="0"/>
              <a:t>Draw a Database approach in a banking Information System.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E-R diagram</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Relational Model</a:t>
            </a:r>
            <a:endParaRPr lang="en-US" dirty="0"/>
          </a:p>
        </p:txBody>
      </p:sp>
      <p:sp>
        <p:nvSpPr>
          <p:cNvPr id="3" name="Content Placeholder 2"/>
          <p:cNvSpPr>
            <a:spLocks noGrp="1"/>
          </p:cNvSpPr>
          <p:nvPr>
            <p:ph idx="1"/>
          </p:nvPr>
        </p:nvSpPr>
        <p:spPr/>
        <p:txBody>
          <a:bodyPr/>
          <a:lstStyle/>
          <a:p>
            <a:r>
              <a:rPr lang="en-US" dirty="0"/>
              <a:t>The relational model uses a collection of tables to represent both data and the </a:t>
            </a:r>
            <a:r>
              <a:rPr lang="en-US" dirty="0" smtClean="0"/>
              <a:t>relationships among </a:t>
            </a:r>
            <a:r>
              <a:rPr lang="en-US" dirty="0"/>
              <a:t>those data. Each table has multiple columns, and each column </a:t>
            </a:r>
            <a:r>
              <a:rPr lang="en-US" dirty="0" smtClean="0"/>
              <a:t>has a </a:t>
            </a:r>
            <a:r>
              <a:rPr lang="en-US" dirty="0"/>
              <a:t>unique name.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a:t>
            </a:r>
            <a:r>
              <a:rPr lang="en-US" b="1" dirty="0"/>
              <a:t>object-relational data model combines features of the object-oriented </a:t>
            </a:r>
            <a:r>
              <a:rPr lang="en-US" b="1" dirty="0" smtClean="0"/>
              <a:t>data </a:t>
            </a:r>
            <a:r>
              <a:rPr lang="en-US" dirty="0" smtClean="0"/>
              <a:t>model </a:t>
            </a:r>
            <a:r>
              <a:rPr lang="en-US" dirty="0"/>
              <a:t>and relational data model.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r>
              <a:rPr lang="en-US" dirty="0"/>
              <a:t>A </a:t>
            </a:r>
            <a:r>
              <a:rPr lang="en-US" b="1" dirty="0"/>
              <a:t>database-management system (DBMS) is a collection of interrelated data and </a:t>
            </a:r>
            <a:r>
              <a:rPr lang="en-US" b="1" dirty="0" smtClean="0"/>
              <a:t>a </a:t>
            </a:r>
            <a:r>
              <a:rPr lang="en-US" dirty="0" smtClean="0"/>
              <a:t>set </a:t>
            </a:r>
            <a:r>
              <a:rPr lang="en-US" dirty="0"/>
              <a:t>of programs to access those data. The collection of data, usually referred to as </a:t>
            </a:r>
            <a:r>
              <a:rPr lang="en-US" dirty="0" smtClean="0"/>
              <a:t>the </a:t>
            </a:r>
            <a:r>
              <a:rPr lang="en-US" b="1" dirty="0" smtClean="0"/>
              <a:t>database</a:t>
            </a:r>
            <a:r>
              <a:rPr lang="en-US" b="1" dirty="0"/>
              <a:t>, contains information relevant to an enterprise. </a:t>
            </a:r>
            <a:endParaRPr lang="en-US" b="1" dirty="0" smtClean="0"/>
          </a:p>
          <a:p>
            <a:r>
              <a:rPr lang="en-US" b="1" dirty="0" smtClean="0"/>
              <a:t>The </a:t>
            </a:r>
            <a:r>
              <a:rPr lang="en-US" b="1" dirty="0"/>
              <a:t>primary goal of a </a:t>
            </a:r>
            <a:r>
              <a:rPr lang="en-US" b="1" dirty="0" smtClean="0"/>
              <a:t>DBMS </a:t>
            </a:r>
            <a:r>
              <a:rPr lang="en-US" dirty="0" smtClean="0"/>
              <a:t>is </a:t>
            </a:r>
            <a:r>
              <a:rPr lang="en-US" dirty="0"/>
              <a:t>to provide a way to store and retrieve database information that is both </a:t>
            </a:r>
            <a:r>
              <a:rPr lang="en-US" i="1" dirty="0" smtClean="0"/>
              <a:t>convenient </a:t>
            </a:r>
            <a:r>
              <a:rPr lang="en-US" dirty="0" smtClean="0"/>
              <a:t>and </a:t>
            </a:r>
            <a:r>
              <a:rPr lang="en-US" i="1" dirty="0"/>
              <a:t>efficient.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Database Languages</a:t>
            </a:r>
            <a:endParaRPr lang="en-US" dirty="0"/>
          </a:p>
        </p:txBody>
      </p:sp>
      <p:sp>
        <p:nvSpPr>
          <p:cNvPr id="3" name="Content Placeholder 2"/>
          <p:cNvSpPr>
            <a:spLocks noGrp="1"/>
          </p:cNvSpPr>
          <p:nvPr>
            <p:ph idx="1"/>
          </p:nvPr>
        </p:nvSpPr>
        <p:spPr/>
        <p:txBody>
          <a:bodyPr>
            <a:normAutofit/>
          </a:bodyPr>
          <a:lstStyle/>
          <a:p>
            <a:r>
              <a:rPr lang="en-US" dirty="0"/>
              <a:t>A database system provides a </a:t>
            </a:r>
            <a:r>
              <a:rPr lang="en-US" b="1" dirty="0"/>
              <a:t>data definition language to specify the database </a:t>
            </a:r>
            <a:r>
              <a:rPr lang="en-US" b="1" dirty="0" smtClean="0"/>
              <a:t>schema </a:t>
            </a:r>
            <a:r>
              <a:rPr lang="en-US" dirty="0" smtClean="0"/>
              <a:t>and </a:t>
            </a:r>
            <a:r>
              <a:rPr lang="en-US" dirty="0"/>
              <a:t>a </a:t>
            </a:r>
            <a:r>
              <a:rPr lang="en-US" b="1" dirty="0"/>
              <a:t>data manipulation language to express database queries and updates. </a:t>
            </a:r>
            <a:r>
              <a:rPr lang="en-US" b="1" dirty="0" smtClean="0"/>
              <a:t>In </a:t>
            </a:r>
            <a:r>
              <a:rPr lang="en-US" dirty="0" smtClean="0"/>
              <a:t>practice</a:t>
            </a:r>
            <a:r>
              <a:rPr lang="en-US" dirty="0"/>
              <a:t>, the data definition and data manipulation languages are not two </a:t>
            </a:r>
            <a:r>
              <a:rPr lang="en-US" dirty="0" smtClean="0"/>
              <a:t>separate languages</a:t>
            </a:r>
            <a:r>
              <a:rPr lang="en-US" dirty="0"/>
              <a:t>; instead they simply form parts of a single database language, such as </a:t>
            </a:r>
            <a:r>
              <a:rPr lang="en-US" dirty="0" smtClean="0"/>
              <a:t>the widely </a:t>
            </a:r>
            <a:r>
              <a:rPr lang="en-US" dirty="0"/>
              <a:t>used SQL language.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Data-Definition Language</a:t>
            </a:r>
            <a:endParaRPr lang="en-US" dirty="0"/>
          </a:p>
        </p:txBody>
      </p:sp>
      <p:sp>
        <p:nvSpPr>
          <p:cNvPr id="3" name="Content Placeholder 2"/>
          <p:cNvSpPr>
            <a:spLocks noGrp="1"/>
          </p:cNvSpPr>
          <p:nvPr>
            <p:ph idx="1"/>
          </p:nvPr>
        </p:nvSpPr>
        <p:spPr/>
        <p:txBody>
          <a:bodyPr/>
          <a:lstStyle/>
          <a:p>
            <a:r>
              <a:rPr lang="en-US" dirty="0" smtClean="0"/>
              <a:t>Create</a:t>
            </a:r>
          </a:p>
          <a:p>
            <a:r>
              <a:rPr lang="en-US" dirty="0" smtClean="0"/>
              <a:t>Alter</a:t>
            </a:r>
          </a:p>
          <a:p>
            <a:r>
              <a:rPr lang="en-US" dirty="0" smtClean="0"/>
              <a:t>Drop</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Data-Manipulation Language</a:t>
            </a:r>
            <a:endParaRPr lang="en-US" dirty="0"/>
          </a:p>
        </p:txBody>
      </p:sp>
      <p:sp>
        <p:nvSpPr>
          <p:cNvPr id="3" name="Content Placeholder 2"/>
          <p:cNvSpPr>
            <a:spLocks noGrp="1"/>
          </p:cNvSpPr>
          <p:nvPr>
            <p:ph idx="1"/>
          </p:nvPr>
        </p:nvSpPr>
        <p:spPr/>
        <p:txBody>
          <a:bodyPr>
            <a:normAutofit/>
          </a:bodyPr>
          <a:lstStyle/>
          <a:p>
            <a:pPr>
              <a:buNone/>
            </a:pPr>
            <a:r>
              <a:rPr lang="en-US" b="1" dirty="0"/>
              <a:t>Data manipulation is</a:t>
            </a:r>
          </a:p>
          <a:p>
            <a:pPr>
              <a:buNone/>
            </a:pPr>
            <a:r>
              <a:rPr lang="en-US" i="1" dirty="0"/>
              <a:t>• The retrieval of information stored in the database</a:t>
            </a:r>
          </a:p>
          <a:p>
            <a:pPr>
              <a:buNone/>
            </a:pPr>
            <a:r>
              <a:rPr lang="en-US" i="1" dirty="0"/>
              <a:t>• The insertion of new information into the database</a:t>
            </a:r>
          </a:p>
          <a:p>
            <a:pPr>
              <a:buNone/>
            </a:pPr>
            <a:r>
              <a:rPr lang="en-US" i="1" dirty="0"/>
              <a:t>• The deletion of information from the database</a:t>
            </a:r>
          </a:p>
          <a:p>
            <a:pPr>
              <a:buNone/>
            </a:pPr>
            <a:r>
              <a:rPr lang="en-US" i="1" dirty="0"/>
              <a:t>• The modification of information stored in the database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	A </a:t>
            </a:r>
            <a:r>
              <a:rPr lang="en-US" b="1" dirty="0"/>
              <a:t>data-manipulation language (DML) is a language that enables users to </a:t>
            </a:r>
            <a:r>
              <a:rPr lang="en-US" b="1" dirty="0" smtClean="0"/>
              <a:t>access </a:t>
            </a:r>
            <a:r>
              <a:rPr lang="en-US" dirty="0" smtClean="0"/>
              <a:t>or </a:t>
            </a:r>
            <a:r>
              <a:rPr lang="en-US" dirty="0"/>
              <a:t>manipulate data as organized by the appropriate data model. There are </a:t>
            </a:r>
            <a:r>
              <a:rPr lang="en-US" dirty="0" smtClean="0"/>
              <a:t>basically two </a:t>
            </a:r>
            <a:r>
              <a:rPr lang="en-US" dirty="0"/>
              <a:t>types:</a:t>
            </a:r>
          </a:p>
          <a:p>
            <a:pPr>
              <a:buNone/>
            </a:pPr>
            <a:r>
              <a:rPr lang="en-US" i="1" dirty="0"/>
              <a:t>• </a:t>
            </a:r>
            <a:r>
              <a:rPr lang="en-US" b="1" i="1" dirty="0"/>
              <a:t>Procedural DMLs require a user to specify what data are needed and how </a:t>
            </a:r>
            <a:r>
              <a:rPr lang="en-US" b="1" i="1" dirty="0" smtClean="0"/>
              <a:t>to </a:t>
            </a:r>
            <a:r>
              <a:rPr lang="en-US" dirty="0" smtClean="0"/>
              <a:t>get </a:t>
            </a:r>
            <a:r>
              <a:rPr lang="en-US" dirty="0"/>
              <a:t>those data.</a:t>
            </a:r>
          </a:p>
          <a:p>
            <a:pPr>
              <a:buNone/>
            </a:pPr>
            <a:r>
              <a:rPr lang="en-US" i="1" dirty="0"/>
              <a:t>• </a:t>
            </a:r>
            <a:r>
              <a:rPr lang="en-US" b="1" i="1" dirty="0"/>
              <a:t>Declarative DMLs (also referred to as nonprocedural DMLs) require a user </a:t>
            </a:r>
            <a:r>
              <a:rPr lang="en-US" b="1" i="1" dirty="0" smtClean="0"/>
              <a:t>to </a:t>
            </a:r>
            <a:r>
              <a:rPr lang="en-US" dirty="0" smtClean="0"/>
              <a:t>specify </a:t>
            </a:r>
            <a:r>
              <a:rPr lang="en-US" i="1" dirty="0"/>
              <a:t>what data are needed without specifying how to get those data.</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Database Users and Administrators</a:t>
            </a:r>
            <a:endParaRPr lang="en-US" dirty="0"/>
          </a:p>
        </p:txBody>
      </p:sp>
      <p:sp>
        <p:nvSpPr>
          <p:cNvPr id="3" name="Content Placeholder 2"/>
          <p:cNvSpPr>
            <a:spLocks noGrp="1"/>
          </p:cNvSpPr>
          <p:nvPr>
            <p:ph idx="1"/>
          </p:nvPr>
        </p:nvSpPr>
        <p:spPr/>
        <p:txBody>
          <a:bodyPr/>
          <a:lstStyle/>
          <a:p>
            <a:r>
              <a:rPr lang="en-US" dirty="0" smtClean="0"/>
              <a:t>Naïve users</a:t>
            </a:r>
          </a:p>
          <a:p>
            <a:r>
              <a:rPr lang="en-US" dirty="0" smtClean="0"/>
              <a:t>Application programmers</a:t>
            </a:r>
          </a:p>
          <a:p>
            <a:r>
              <a:rPr lang="en-US" dirty="0" smtClean="0"/>
              <a:t>Sophisticated users</a:t>
            </a:r>
          </a:p>
          <a:p>
            <a:r>
              <a:rPr lang="en-US" dirty="0" smtClean="0"/>
              <a:t>Specialized users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Database Administrator</a:t>
            </a:r>
            <a:endParaRPr lang="en-US" dirty="0"/>
          </a:p>
        </p:txBody>
      </p:sp>
      <p:sp>
        <p:nvSpPr>
          <p:cNvPr id="3" name="Content Placeholder 2"/>
          <p:cNvSpPr>
            <a:spLocks noGrp="1"/>
          </p:cNvSpPr>
          <p:nvPr>
            <p:ph idx="1"/>
          </p:nvPr>
        </p:nvSpPr>
        <p:spPr/>
        <p:txBody>
          <a:bodyPr/>
          <a:lstStyle/>
          <a:p>
            <a:r>
              <a:rPr lang="en-US" dirty="0"/>
              <a:t>One of the main reasons for using DBMSs is to have central control of both the </a:t>
            </a:r>
            <a:r>
              <a:rPr lang="en-US" dirty="0" smtClean="0"/>
              <a:t>data and </a:t>
            </a:r>
            <a:r>
              <a:rPr lang="en-US" dirty="0"/>
              <a:t>the programs that access those data. A person who has such central control </a:t>
            </a:r>
            <a:r>
              <a:rPr lang="en-US" dirty="0" smtClean="0"/>
              <a:t>over the </a:t>
            </a:r>
            <a:r>
              <a:rPr lang="en-US" dirty="0"/>
              <a:t>system is called a </a:t>
            </a:r>
            <a:r>
              <a:rPr lang="en-US" b="1" dirty="0"/>
              <a:t>database administrator (DBA). The functions of a DBA include: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77500" lnSpcReduction="20000"/>
          </a:bodyPr>
          <a:lstStyle/>
          <a:p>
            <a:pPr>
              <a:buNone/>
            </a:pPr>
            <a:r>
              <a:rPr lang="en-US" b="1" dirty="0"/>
              <a:t>Schema definition. The DBA creates the original database schema by </a:t>
            </a:r>
            <a:r>
              <a:rPr lang="en-US" b="1" dirty="0" smtClean="0"/>
              <a:t>executing </a:t>
            </a:r>
            <a:r>
              <a:rPr lang="en-US" dirty="0" smtClean="0"/>
              <a:t>a </a:t>
            </a:r>
            <a:r>
              <a:rPr lang="en-US" dirty="0"/>
              <a:t>set of data definition statements in the DDL.</a:t>
            </a:r>
          </a:p>
          <a:p>
            <a:pPr>
              <a:buNone/>
            </a:pPr>
            <a:r>
              <a:rPr lang="en-US" i="1" dirty="0"/>
              <a:t>• </a:t>
            </a:r>
            <a:r>
              <a:rPr lang="en-US" b="1" i="1" dirty="0"/>
              <a:t>Storage structure and access-method definition.</a:t>
            </a:r>
          </a:p>
          <a:p>
            <a:pPr>
              <a:buNone/>
            </a:pPr>
            <a:r>
              <a:rPr lang="en-US" i="1" dirty="0"/>
              <a:t>• </a:t>
            </a:r>
            <a:r>
              <a:rPr lang="en-US" b="1" i="1" dirty="0"/>
              <a:t>Schema and physical-organization modification. The DBA carries out </a:t>
            </a:r>
            <a:r>
              <a:rPr lang="en-US" b="1" i="1" dirty="0" smtClean="0"/>
              <a:t>changes </a:t>
            </a:r>
            <a:r>
              <a:rPr lang="en-US" dirty="0" smtClean="0"/>
              <a:t>to </a:t>
            </a:r>
            <a:r>
              <a:rPr lang="en-US" dirty="0"/>
              <a:t>the schema and physical organization to reflect the changing needs of </a:t>
            </a:r>
            <a:r>
              <a:rPr lang="en-US" dirty="0" smtClean="0"/>
              <a:t>the organization</a:t>
            </a:r>
            <a:r>
              <a:rPr lang="en-US" dirty="0"/>
              <a:t>, or to alter the physical organization to improve performance.</a:t>
            </a:r>
          </a:p>
          <a:p>
            <a:pPr>
              <a:buNone/>
            </a:pPr>
            <a:r>
              <a:rPr lang="en-US" i="1" dirty="0"/>
              <a:t>• </a:t>
            </a:r>
            <a:r>
              <a:rPr lang="en-US" b="1" i="1" dirty="0"/>
              <a:t>Granting of authorization for data access. By granting different types </a:t>
            </a:r>
            <a:r>
              <a:rPr lang="en-US" b="1" i="1" dirty="0" smtClean="0"/>
              <a:t>of </a:t>
            </a:r>
            <a:r>
              <a:rPr lang="en-US" dirty="0" smtClean="0"/>
              <a:t>authorization</a:t>
            </a:r>
            <a:r>
              <a:rPr lang="en-US" dirty="0"/>
              <a:t>, the database administrator can regulate which parts of the </a:t>
            </a:r>
            <a:r>
              <a:rPr lang="en-US" dirty="0" smtClean="0"/>
              <a:t>database various </a:t>
            </a:r>
            <a:r>
              <a:rPr lang="en-US" dirty="0"/>
              <a:t>users can access. The authorization information is kept in </a:t>
            </a:r>
            <a:r>
              <a:rPr lang="en-US" dirty="0" smtClean="0"/>
              <a:t>a special </a:t>
            </a:r>
            <a:r>
              <a:rPr lang="en-US" dirty="0"/>
              <a:t>system structure that the database system consults whenever </a:t>
            </a:r>
            <a:r>
              <a:rPr lang="en-US" dirty="0" smtClean="0"/>
              <a:t>someone attempts </a:t>
            </a:r>
            <a:r>
              <a:rPr lang="en-US" dirty="0"/>
              <a:t>to access the data in the system</a:t>
            </a:r>
            <a:r>
              <a:rPr lang="en-US" dirty="0" smtClean="0"/>
              <a:t>.</a:t>
            </a:r>
          </a:p>
          <a:p>
            <a:pPr>
              <a:buNone/>
            </a:pPr>
            <a:r>
              <a:rPr lang="en-US" dirty="0" smtClean="0"/>
              <a:t>And</a:t>
            </a:r>
          </a:p>
          <a:p>
            <a:pPr>
              <a:buNone/>
            </a:pPr>
            <a:r>
              <a:rPr lang="en-US" b="1" dirty="0" smtClean="0"/>
              <a:t>	Routine Maintenance </a:t>
            </a:r>
            <a:r>
              <a:rPr lang="en-US" sz="1500" dirty="0" err="1" smtClean="0"/>
              <a:t>korth</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Transaction Management</a:t>
            </a:r>
            <a:endParaRPr lang="en-US" dirty="0"/>
          </a:p>
        </p:txBody>
      </p:sp>
      <p:sp>
        <p:nvSpPr>
          <p:cNvPr id="3" name="Content Placeholder 2"/>
          <p:cNvSpPr>
            <a:spLocks noGrp="1"/>
          </p:cNvSpPr>
          <p:nvPr>
            <p:ph idx="1"/>
          </p:nvPr>
        </p:nvSpPr>
        <p:spPr/>
        <p:txBody>
          <a:bodyPr/>
          <a:lstStyle/>
          <a:p>
            <a:r>
              <a:rPr lang="en-US" dirty="0"/>
              <a:t>A </a:t>
            </a:r>
            <a:r>
              <a:rPr lang="en-US" b="1" dirty="0"/>
              <a:t>transaction is a collection of operations that performs a single logical </a:t>
            </a:r>
            <a:r>
              <a:rPr lang="en-US" b="1" dirty="0" smtClean="0"/>
              <a:t>function </a:t>
            </a:r>
            <a:r>
              <a:rPr lang="en-US" dirty="0" smtClean="0"/>
              <a:t>in </a:t>
            </a:r>
            <a:r>
              <a:rPr lang="en-US" dirty="0"/>
              <a:t>a database application. Each transaction is a unit of both atomicity and </a:t>
            </a:r>
            <a:r>
              <a:rPr lang="en-US" dirty="0" smtClean="0"/>
              <a:t>consistency.</a:t>
            </a:r>
          </a:p>
          <a:p>
            <a:r>
              <a:rPr lang="en-US" dirty="0"/>
              <a:t>Ensuring the atomicity and durability </a:t>
            </a:r>
            <a:r>
              <a:rPr lang="en-US" dirty="0" smtClean="0"/>
              <a:t> properties </a:t>
            </a:r>
            <a:r>
              <a:rPr lang="en-US" dirty="0"/>
              <a:t>is the responsibility of the </a:t>
            </a:r>
            <a:r>
              <a:rPr lang="en-US" dirty="0" smtClean="0"/>
              <a:t>database system </a:t>
            </a:r>
            <a:r>
              <a:rPr lang="en-US" dirty="0"/>
              <a:t>itself—specifically, of the </a:t>
            </a:r>
            <a:r>
              <a:rPr lang="en-US" b="1" dirty="0"/>
              <a:t>transaction-management component.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Finally, when several transactions update the database concurrently, the </a:t>
            </a:r>
            <a:r>
              <a:rPr lang="en-US" dirty="0" smtClean="0"/>
              <a:t>consistency of </a:t>
            </a:r>
            <a:r>
              <a:rPr lang="en-US" dirty="0"/>
              <a:t>data may no longer be preserved, even though each individual </a:t>
            </a:r>
            <a:r>
              <a:rPr lang="en-US" dirty="0" smtClean="0"/>
              <a:t>transaction is </a:t>
            </a:r>
            <a:r>
              <a:rPr lang="en-US" dirty="0"/>
              <a:t>correct. It is the responsibility of the </a:t>
            </a:r>
            <a:r>
              <a:rPr lang="en-US" b="1" dirty="0"/>
              <a:t>concurrency-control manager to </a:t>
            </a:r>
            <a:r>
              <a:rPr lang="en-US" b="1" dirty="0" smtClean="0"/>
              <a:t>control </a:t>
            </a:r>
            <a:r>
              <a:rPr lang="en-US" dirty="0" smtClean="0"/>
              <a:t>the </a:t>
            </a:r>
            <a:r>
              <a:rPr lang="en-US" dirty="0"/>
              <a:t>interaction among the concurrent transactions, to ensure the consistency of </a:t>
            </a:r>
            <a:r>
              <a:rPr lang="en-US" dirty="0" smtClean="0"/>
              <a:t>the database</a:t>
            </a:r>
            <a:r>
              <a:rPr lang="en-US" dirty="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a transaction</a:t>
            </a:r>
            <a:endParaRPr lang="en-US" dirty="0"/>
          </a:p>
        </p:txBody>
      </p:sp>
      <p:sp>
        <p:nvSpPr>
          <p:cNvPr id="3" name="Content Placeholder 2"/>
          <p:cNvSpPr>
            <a:spLocks noGrp="1"/>
          </p:cNvSpPr>
          <p:nvPr>
            <p:ph idx="1"/>
          </p:nvPr>
        </p:nvSpPr>
        <p:spPr/>
        <p:txBody>
          <a:bodyPr/>
          <a:lstStyle/>
          <a:p>
            <a:r>
              <a:rPr lang="en-US" dirty="0" smtClean="0"/>
              <a:t>ACID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DBMS terms</a:t>
            </a:r>
            <a:endParaRPr lang="en-US" dirty="0"/>
          </a:p>
        </p:txBody>
      </p:sp>
      <p:sp>
        <p:nvSpPr>
          <p:cNvPr id="3" name="Content Placeholder 2"/>
          <p:cNvSpPr>
            <a:spLocks noGrp="1"/>
          </p:cNvSpPr>
          <p:nvPr>
            <p:ph idx="1"/>
          </p:nvPr>
        </p:nvSpPr>
        <p:spPr/>
        <p:txBody>
          <a:bodyPr>
            <a:normAutofit/>
          </a:bodyPr>
          <a:lstStyle/>
          <a:p>
            <a:pPr>
              <a:buNone/>
            </a:pPr>
            <a:r>
              <a:rPr lang="en-US" b="1" dirty="0" smtClean="0"/>
              <a:t>	Records: </a:t>
            </a:r>
            <a:r>
              <a:rPr lang="en-US" dirty="0" smtClean="0"/>
              <a:t>A </a:t>
            </a:r>
            <a:r>
              <a:rPr lang="en-US" dirty="0"/>
              <a:t>record or </a:t>
            </a:r>
            <a:r>
              <a:rPr lang="en-US" dirty="0" err="1"/>
              <a:t>tuple</a:t>
            </a:r>
            <a:r>
              <a:rPr lang="en-US" dirty="0"/>
              <a:t> is a complete set of related fields. </a:t>
            </a:r>
            <a:r>
              <a:rPr lang="en-US" dirty="0" smtClean="0"/>
              <a:t>Therefore</a:t>
            </a:r>
            <a:r>
              <a:rPr lang="en-US" dirty="0"/>
              <a:t>, a row of data is also a record</a:t>
            </a:r>
            <a:r>
              <a:rPr lang="en-US" dirty="0" smtClean="0"/>
              <a:t>.</a:t>
            </a:r>
          </a:p>
          <a:p>
            <a:pPr>
              <a:buNone/>
            </a:pPr>
            <a:r>
              <a:rPr lang="en-US" b="1" dirty="0"/>
              <a:t>	</a:t>
            </a:r>
            <a:r>
              <a:rPr lang="en-US" b="1" dirty="0" smtClean="0"/>
              <a:t>Field: </a:t>
            </a:r>
            <a:r>
              <a:rPr lang="en-US" dirty="0" smtClean="0"/>
              <a:t>A </a:t>
            </a:r>
            <a:r>
              <a:rPr lang="en-US" dirty="0"/>
              <a:t>field is a property or a characteristic that holds some piece </a:t>
            </a:r>
            <a:r>
              <a:rPr lang="en-US" dirty="0" smtClean="0"/>
              <a:t>of information </a:t>
            </a:r>
            <a:r>
              <a:rPr lang="en-US" dirty="0"/>
              <a:t>about an entity. Also, it is a category of information </a:t>
            </a:r>
            <a:r>
              <a:rPr lang="en-US" dirty="0" smtClean="0"/>
              <a:t>within a </a:t>
            </a:r>
            <a:r>
              <a:rPr lang="en-US" dirty="0"/>
              <a:t>set of records.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a:t>A transaction can be defined as a group of tasks. A single task is the minimum processing unit which cannot be divided further</a:t>
            </a:r>
            <a:r>
              <a:rPr lang="en-US" dirty="0" smtClean="0"/>
              <a:t>.</a:t>
            </a:r>
          </a:p>
          <a:p>
            <a:pPr marL="0" indent="0">
              <a:buNone/>
            </a:pPr>
            <a:r>
              <a:rPr lang="en-US" dirty="0"/>
              <a:t>A transaction is a very small unit of a program and it may contain several </a:t>
            </a:r>
            <a:r>
              <a:rPr lang="en-US" dirty="0" err="1"/>
              <a:t>lowlevel</a:t>
            </a:r>
            <a:r>
              <a:rPr lang="en-US" dirty="0"/>
              <a:t> tasks. A transaction in a database system must maintain </a:t>
            </a:r>
            <a:r>
              <a:rPr lang="en-US" b="1" dirty="0"/>
              <a:t>A</a:t>
            </a:r>
            <a:r>
              <a:rPr lang="en-US" dirty="0"/>
              <a:t>tomicity, </a:t>
            </a:r>
            <a:r>
              <a:rPr lang="en-US" b="1" dirty="0"/>
              <a:t>C</a:t>
            </a:r>
            <a:r>
              <a:rPr lang="en-US" dirty="0"/>
              <a:t>onsistency, </a:t>
            </a:r>
            <a:r>
              <a:rPr lang="en-US" b="1" dirty="0"/>
              <a:t>I</a:t>
            </a:r>
            <a:r>
              <a:rPr lang="en-US" dirty="0"/>
              <a:t>solation, and </a:t>
            </a:r>
            <a:r>
              <a:rPr lang="en-US" b="1" dirty="0"/>
              <a:t>D</a:t>
            </a:r>
            <a:r>
              <a:rPr lang="en-US" dirty="0"/>
              <a:t>urability − commonly known as ACID properties − in order to ensure accuracy, completeness, and data integrity.</a:t>
            </a:r>
          </a:p>
        </p:txBody>
      </p:sp>
    </p:spTree>
    <p:extLst>
      <p:ext uri="{BB962C8B-B14F-4D97-AF65-F5344CB8AC3E}">
        <p14:creationId xmlns:p14="http://schemas.microsoft.com/office/powerpoint/2010/main" val="35352686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Atomicity</a:t>
            </a:r>
            <a:r>
              <a:rPr lang="en-US" dirty="0"/>
              <a:t> − This property states that a transaction must be treated as an atomic unit, that is, either all of its operations are executed or none. There must be no state in a database where a transaction is left partially completed. States should be defined either before the execution of the transaction or after the execution/abortion/failure of the transaction.</a:t>
            </a:r>
          </a:p>
        </p:txBody>
      </p:sp>
    </p:spTree>
    <p:extLst>
      <p:ext uri="{BB962C8B-B14F-4D97-AF65-F5344CB8AC3E}">
        <p14:creationId xmlns:p14="http://schemas.microsoft.com/office/powerpoint/2010/main" val="2675586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Consistency</a:t>
            </a:r>
            <a:r>
              <a:rPr lang="en-US" dirty="0"/>
              <a:t> − The database must remain in a consistent state after any transaction. No transaction should have any adverse effect on the data residing in the database. If the database was in a consistent state before the execution of a transaction, it must remain consistent after the execution of the transaction as well.</a:t>
            </a:r>
          </a:p>
        </p:txBody>
      </p:sp>
    </p:spTree>
    <p:extLst>
      <p:ext uri="{BB962C8B-B14F-4D97-AF65-F5344CB8AC3E}">
        <p14:creationId xmlns:p14="http://schemas.microsoft.com/office/powerpoint/2010/main" val="2347736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Isolation</a:t>
            </a:r>
            <a:r>
              <a:rPr lang="en-US" dirty="0"/>
              <a:t> − In a database system where more than one transaction are being executed simultaneously and in parallel, the property of isolation states that all the transactions will be carried out and executed as if it is the only transaction in the system. No transaction will affect the existence of any other transaction.</a:t>
            </a:r>
          </a:p>
        </p:txBody>
      </p:sp>
    </p:spTree>
    <p:extLst>
      <p:ext uri="{BB962C8B-B14F-4D97-AF65-F5344CB8AC3E}">
        <p14:creationId xmlns:p14="http://schemas.microsoft.com/office/powerpoint/2010/main" val="3095845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Durability</a:t>
            </a:r>
            <a:r>
              <a:rPr lang="en-US" dirty="0"/>
              <a:t> − The database should be durable enough to hold all its latest updates even if the system fails or restarts. If a transaction updates a chunk of data in a database and commits, then the database will hold the modified data. If a transaction commits but the system fails before the data could be written on to the disk, then that data will be updated once the system springs back into action.</a:t>
            </a:r>
          </a:p>
        </p:txBody>
      </p:sp>
    </p:spTree>
    <p:extLst>
      <p:ext uri="{BB962C8B-B14F-4D97-AF65-F5344CB8AC3E}">
        <p14:creationId xmlns:p14="http://schemas.microsoft.com/office/powerpoint/2010/main" val="21698896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database system has several </a:t>
            </a:r>
            <a:r>
              <a:rPr lang="en-US" dirty="0" smtClean="0"/>
              <a:t>subsystems:</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a:t>
            </a:r>
            <a:r>
              <a:rPr lang="en-US" b="1" dirty="0"/>
              <a:t>transaction manager subsystem is responsible for ensuring that </a:t>
            </a:r>
            <a:r>
              <a:rPr lang="en-US" b="1" dirty="0" smtClean="0"/>
              <a:t>the </a:t>
            </a:r>
            <a:r>
              <a:rPr lang="en-US" dirty="0" smtClean="0"/>
              <a:t>database </a:t>
            </a:r>
            <a:r>
              <a:rPr lang="en-US" dirty="0"/>
              <a:t>remains in a consistent (correct) state despite system failures</a:t>
            </a:r>
            <a:r>
              <a:rPr lang="en-US" dirty="0" smtClean="0"/>
              <a:t>. The </a:t>
            </a:r>
            <a:r>
              <a:rPr lang="en-US" dirty="0"/>
              <a:t>transaction manager also ensures that concurrent transaction </a:t>
            </a:r>
            <a:r>
              <a:rPr lang="en-US" dirty="0" smtClean="0"/>
              <a:t>executions proceed </a:t>
            </a:r>
            <a:r>
              <a:rPr lang="en-US" dirty="0"/>
              <a:t>without conflicting</a:t>
            </a:r>
            <a:r>
              <a:rPr lang="en-US" dirty="0" smtClean="0"/>
              <a:t>.</a:t>
            </a:r>
          </a:p>
          <a:p>
            <a:r>
              <a:rPr lang="en-US" dirty="0"/>
              <a:t>The </a:t>
            </a:r>
            <a:r>
              <a:rPr lang="en-US" b="1" dirty="0"/>
              <a:t>query processor subsystem compiles and executes DDL and </a:t>
            </a:r>
            <a:r>
              <a:rPr lang="en-US" b="1" dirty="0" smtClean="0"/>
              <a:t>DML </a:t>
            </a:r>
            <a:r>
              <a:rPr lang="en-US" dirty="0" smtClean="0"/>
              <a:t>statements.</a:t>
            </a:r>
          </a:p>
          <a:p>
            <a:r>
              <a:rPr lang="en-US" dirty="0"/>
              <a:t>The </a:t>
            </a:r>
            <a:r>
              <a:rPr lang="en-US" b="1" dirty="0"/>
              <a:t>storage manager subsystem provides the interface between the </a:t>
            </a:r>
            <a:r>
              <a:rPr lang="en-US" b="1" dirty="0" err="1" smtClean="0"/>
              <a:t>lowlevel</a:t>
            </a:r>
            <a:r>
              <a:rPr lang="en-US" b="1" smtClean="0"/>
              <a:t> </a:t>
            </a:r>
            <a:r>
              <a:rPr lang="en-US" smtClean="0"/>
              <a:t>data </a:t>
            </a:r>
            <a:r>
              <a:rPr lang="en-US" dirty="0"/>
              <a:t>stored in the database and the application programs </a:t>
            </a:r>
            <a:r>
              <a:rPr lang="en-US"/>
              <a:t>and </a:t>
            </a:r>
            <a:r>
              <a:rPr lang="en-US" smtClean="0"/>
              <a:t>queries submitted </a:t>
            </a:r>
            <a:r>
              <a:rPr lang="en-US" dirty="0"/>
              <a:t>to the system.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pPr>
              <a:buNone/>
            </a:pPr>
            <a:r>
              <a:rPr lang="en-US" b="1" dirty="0" smtClean="0"/>
              <a:t>	Relations :</a:t>
            </a:r>
            <a:r>
              <a:rPr lang="en-US" dirty="0" smtClean="0"/>
              <a:t>In </a:t>
            </a:r>
            <a:r>
              <a:rPr lang="en-US" dirty="0"/>
              <a:t>the relational data model, the data in a database is organized </a:t>
            </a:r>
            <a:r>
              <a:rPr lang="en-US" dirty="0" smtClean="0"/>
              <a:t>in relations</a:t>
            </a:r>
            <a:r>
              <a:rPr lang="en-US" dirty="0"/>
              <a:t>. A relation is synonymous with </a:t>
            </a:r>
            <a:r>
              <a:rPr lang="en-US" dirty="0" err="1"/>
              <a:t>a’table</a:t>
            </a:r>
            <a:r>
              <a:rPr lang="en-US" dirty="0"/>
              <a:t>’. A table consists </a:t>
            </a:r>
            <a:r>
              <a:rPr lang="en-US" dirty="0" smtClean="0"/>
              <a:t>of columns </a:t>
            </a:r>
            <a:r>
              <a:rPr lang="en-US" dirty="0"/>
              <a:t>and rows, which are referred as field and records in </a:t>
            </a:r>
            <a:r>
              <a:rPr lang="en-US" dirty="0" smtClean="0"/>
              <a:t>DBMS terms</a:t>
            </a:r>
            <a:r>
              <a:rPr lang="en-US" dirty="0"/>
              <a:t>, and attributes and </a:t>
            </a:r>
            <a:r>
              <a:rPr lang="en-US" dirty="0" err="1"/>
              <a:t>tuples</a:t>
            </a:r>
            <a:r>
              <a:rPr lang="en-US" dirty="0"/>
              <a:t> in Relational DBMS terms</a:t>
            </a:r>
            <a:r>
              <a:rPr lang="en-US" dirty="0" smtClean="0"/>
              <a:t>.</a:t>
            </a:r>
          </a:p>
          <a:p>
            <a:pPr>
              <a:buNone/>
            </a:pPr>
            <a:r>
              <a:rPr lang="en-US" b="1" dirty="0" smtClean="0"/>
              <a:t>	</a:t>
            </a:r>
            <a:r>
              <a:rPr lang="en-US" b="1" dirty="0" err="1" smtClean="0"/>
              <a:t>Attributes:</a:t>
            </a:r>
            <a:r>
              <a:rPr lang="en-US" dirty="0" err="1" smtClean="0"/>
              <a:t>An</a:t>
            </a:r>
            <a:r>
              <a:rPr lang="en-US" dirty="0" smtClean="0"/>
              <a:t> </a:t>
            </a:r>
            <a:r>
              <a:rPr lang="en-US" dirty="0"/>
              <a:t>attribute is a property or characteristics that hold some </a:t>
            </a:r>
            <a:r>
              <a:rPr lang="en-US" dirty="0" smtClean="0"/>
              <a:t>information about </a:t>
            </a:r>
            <a:r>
              <a:rPr lang="en-US" dirty="0"/>
              <a:t>an entity. A ‘Customer’ for example, has attributes such as </a:t>
            </a:r>
            <a:r>
              <a:rPr lang="en-US" dirty="0" smtClean="0"/>
              <a:t>a name</a:t>
            </a:r>
            <a:r>
              <a:rPr lang="en-US" dirty="0"/>
              <a:t>, and an address.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Database Systems versus File Systems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Data redundancy and </a:t>
            </a:r>
            <a:r>
              <a:rPr lang="en-US" b="1" dirty="0" smtClean="0"/>
              <a:t>inconsistency</a:t>
            </a:r>
          </a:p>
          <a:p>
            <a:r>
              <a:rPr lang="en-US" b="1" dirty="0"/>
              <a:t>Difficulty in accessing </a:t>
            </a:r>
            <a:r>
              <a:rPr lang="en-US" b="1" dirty="0" smtClean="0"/>
              <a:t>data</a:t>
            </a:r>
            <a:endParaRPr lang="en-US" b="1" dirty="0"/>
          </a:p>
          <a:p>
            <a:r>
              <a:rPr lang="en-US" b="1" dirty="0"/>
              <a:t>Data </a:t>
            </a:r>
            <a:r>
              <a:rPr lang="en-US" b="1" dirty="0" smtClean="0"/>
              <a:t>isolation</a:t>
            </a:r>
          </a:p>
          <a:p>
            <a:r>
              <a:rPr lang="en-US" b="1" dirty="0"/>
              <a:t>Integrity </a:t>
            </a:r>
            <a:r>
              <a:rPr lang="en-US" b="1" dirty="0" smtClean="0"/>
              <a:t>problems: </a:t>
            </a:r>
            <a:r>
              <a:rPr lang="en-US" dirty="0"/>
              <a:t>The data values stored in the database must satisfy </a:t>
            </a:r>
            <a:r>
              <a:rPr lang="en-US" dirty="0" smtClean="0"/>
              <a:t>certain types </a:t>
            </a:r>
            <a:r>
              <a:rPr lang="en-US" dirty="0"/>
              <a:t>of consistency constraints</a:t>
            </a:r>
            <a:r>
              <a:rPr lang="en-US" dirty="0" smtClean="0"/>
              <a:t>.</a:t>
            </a:r>
          </a:p>
          <a:p>
            <a:r>
              <a:rPr lang="en-US" b="1" dirty="0"/>
              <a:t>Atomicity </a:t>
            </a:r>
            <a:r>
              <a:rPr lang="en-US" b="1" dirty="0" smtClean="0"/>
              <a:t>problems</a:t>
            </a:r>
          </a:p>
          <a:p>
            <a:r>
              <a:rPr lang="en-US" b="1" dirty="0"/>
              <a:t>Concurrent-access </a:t>
            </a:r>
            <a:r>
              <a:rPr lang="en-US" b="1" dirty="0" smtClean="0"/>
              <a:t>anomalies</a:t>
            </a:r>
          </a:p>
          <a:p>
            <a:r>
              <a:rPr lang="en-US" b="1" dirty="0"/>
              <a:t>Security problems</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Database</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a:t>
            </a:r>
            <a:r>
              <a:rPr lang="en-US" b="1" dirty="0"/>
              <a:t>relational database is a database that conforms to the </a:t>
            </a:r>
            <a:r>
              <a:rPr lang="en-US" b="1" dirty="0" smtClean="0"/>
              <a:t>relational </a:t>
            </a:r>
            <a:r>
              <a:rPr lang="en-US" dirty="0" smtClean="0"/>
              <a:t>model</a:t>
            </a:r>
            <a:r>
              <a:rPr lang="en-US" dirty="0"/>
              <a:t>, and refers to a database's data and schema (the </a:t>
            </a:r>
            <a:r>
              <a:rPr lang="en-US" dirty="0" smtClean="0"/>
              <a:t>database's structure </a:t>
            </a:r>
            <a:r>
              <a:rPr lang="en-US" dirty="0"/>
              <a:t>of how those data are arranged). The term "relational </a:t>
            </a:r>
            <a:r>
              <a:rPr lang="en-US" dirty="0" smtClean="0"/>
              <a:t>database“ is </a:t>
            </a:r>
            <a:r>
              <a:rPr lang="en-US" dirty="0"/>
              <a:t>sometimes informally used to refer to a relational </a:t>
            </a:r>
            <a:r>
              <a:rPr lang="en-US" dirty="0" smtClean="0"/>
              <a:t>database management </a:t>
            </a:r>
            <a:r>
              <a:rPr lang="en-US" dirty="0"/>
              <a:t>system, which is the software that is used to create and </a:t>
            </a:r>
            <a:r>
              <a:rPr lang="en-US" dirty="0" smtClean="0"/>
              <a:t>use a </a:t>
            </a:r>
            <a:r>
              <a:rPr lang="en-US" dirty="0"/>
              <a:t>relational database.</a:t>
            </a:r>
          </a:p>
          <a:p>
            <a:r>
              <a:rPr lang="en-US" dirty="0"/>
              <a:t>The term </a:t>
            </a:r>
            <a:r>
              <a:rPr lang="en-US" i="1" dirty="0"/>
              <a:t>relational database was originally defined and coined </a:t>
            </a:r>
            <a:r>
              <a:rPr lang="en-US" i="1" dirty="0" smtClean="0"/>
              <a:t>by </a:t>
            </a:r>
            <a:r>
              <a:rPr lang="en-US" dirty="0" smtClean="0"/>
              <a:t>Edgar </a:t>
            </a:r>
            <a:r>
              <a:rPr lang="en-US" dirty="0" err="1"/>
              <a:t>Codd</a:t>
            </a:r>
            <a:r>
              <a:rPr lang="en-US" dirty="0"/>
              <a:t> at IBM </a:t>
            </a:r>
            <a:r>
              <a:rPr lang="en-US" dirty="0" err="1"/>
              <a:t>Almaden</a:t>
            </a:r>
            <a:r>
              <a:rPr lang="en-US" dirty="0"/>
              <a:t> Research Center in 1970</a:t>
            </a:r>
            <a:r>
              <a:rPr lang="en-US" i="1" dirty="0"/>
              <a:t>Contents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View of Data</a:t>
            </a:r>
            <a:endParaRPr lang="en-US" dirty="0"/>
          </a:p>
        </p:txBody>
      </p:sp>
      <p:sp>
        <p:nvSpPr>
          <p:cNvPr id="3" name="Content Placeholder 2"/>
          <p:cNvSpPr>
            <a:spLocks noGrp="1"/>
          </p:cNvSpPr>
          <p:nvPr>
            <p:ph idx="1"/>
          </p:nvPr>
        </p:nvSpPr>
        <p:spPr/>
        <p:txBody>
          <a:bodyPr>
            <a:normAutofit/>
          </a:bodyPr>
          <a:lstStyle/>
          <a:p>
            <a:r>
              <a:rPr lang="en-US" dirty="0"/>
              <a:t>A database system is a collection of interrelated files and a set of programs that </a:t>
            </a:r>
            <a:r>
              <a:rPr lang="en-US" dirty="0" smtClean="0"/>
              <a:t>allow users </a:t>
            </a:r>
            <a:r>
              <a:rPr lang="en-US" dirty="0"/>
              <a:t>to access and modify these files. A major purpose of a database system is </a:t>
            </a:r>
            <a:r>
              <a:rPr lang="en-US" dirty="0" smtClean="0"/>
              <a:t>to provide </a:t>
            </a:r>
            <a:r>
              <a:rPr lang="en-US" dirty="0"/>
              <a:t>users with an </a:t>
            </a:r>
            <a:r>
              <a:rPr lang="en-US" i="1" dirty="0"/>
              <a:t>abstract view of the data. That is, the system hides </a:t>
            </a:r>
            <a:r>
              <a:rPr lang="en-US" i="1" dirty="0" smtClean="0"/>
              <a:t>certain </a:t>
            </a:r>
            <a:r>
              <a:rPr lang="en-US" dirty="0" smtClean="0"/>
              <a:t>details </a:t>
            </a:r>
            <a:r>
              <a:rPr lang="en-US" dirty="0"/>
              <a:t>of how the data are stored and maintained.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 Abstraction</a:t>
            </a:r>
            <a:endParaRPr lang="en-US" dirty="0"/>
          </a:p>
        </p:txBody>
      </p:sp>
      <p:sp>
        <p:nvSpPr>
          <p:cNvPr id="3" name="Content Placeholder 2"/>
          <p:cNvSpPr>
            <a:spLocks noGrp="1"/>
          </p:cNvSpPr>
          <p:nvPr>
            <p:ph idx="1"/>
          </p:nvPr>
        </p:nvSpPr>
        <p:spPr>
          <a:xfrm>
            <a:off x="457200" y="1219200"/>
            <a:ext cx="8229600" cy="5257800"/>
          </a:xfrm>
        </p:spPr>
        <p:txBody>
          <a:bodyPr>
            <a:normAutofit fontScale="70000" lnSpcReduction="20000"/>
          </a:bodyPr>
          <a:lstStyle/>
          <a:p>
            <a:r>
              <a:rPr lang="en-US" dirty="0"/>
              <a:t>For the system to be usable, it must retrieve data efficiently. The need for </a:t>
            </a:r>
            <a:r>
              <a:rPr lang="en-US" dirty="0" smtClean="0"/>
              <a:t>efficiency has </a:t>
            </a:r>
            <a:r>
              <a:rPr lang="en-US" dirty="0"/>
              <a:t>led designers to use complex data structures to represent data in the database</a:t>
            </a:r>
            <a:r>
              <a:rPr lang="en-US" dirty="0" smtClean="0"/>
              <a:t>. Since </a:t>
            </a:r>
            <a:r>
              <a:rPr lang="en-US" dirty="0"/>
              <a:t>many database-systems users are not computer trained, developers hide </a:t>
            </a:r>
            <a:r>
              <a:rPr lang="en-US" dirty="0" smtClean="0"/>
              <a:t>the complexity </a:t>
            </a:r>
            <a:r>
              <a:rPr lang="en-US" dirty="0"/>
              <a:t>from users through several levels of abstraction, to simplify users’ </a:t>
            </a:r>
            <a:r>
              <a:rPr lang="en-US" dirty="0" smtClean="0"/>
              <a:t>interactions with </a:t>
            </a:r>
            <a:r>
              <a:rPr lang="en-US" dirty="0"/>
              <a:t>the system:</a:t>
            </a:r>
          </a:p>
          <a:p>
            <a:pPr>
              <a:buNone/>
            </a:pPr>
            <a:r>
              <a:rPr lang="en-US" i="1" dirty="0" smtClean="0"/>
              <a:t>•	 </a:t>
            </a:r>
            <a:r>
              <a:rPr lang="en-US" b="1" i="1" dirty="0"/>
              <a:t>Physical level. The lowest level of abstraction describes how the data are </a:t>
            </a:r>
            <a:r>
              <a:rPr lang="en-US" b="1" i="1" dirty="0" smtClean="0"/>
              <a:t>actually </a:t>
            </a:r>
            <a:r>
              <a:rPr lang="en-US" dirty="0" smtClean="0"/>
              <a:t>stored</a:t>
            </a:r>
            <a:r>
              <a:rPr lang="en-US" dirty="0"/>
              <a:t>. The physical level describes complex low-level data structures </a:t>
            </a:r>
            <a:r>
              <a:rPr lang="en-US" dirty="0" smtClean="0"/>
              <a:t>in detail</a:t>
            </a:r>
            <a:r>
              <a:rPr lang="en-US" dirty="0"/>
              <a:t>.</a:t>
            </a:r>
          </a:p>
          <a:p>
            <a:r>
              <a:rPr lang="en-US" i="1" dirty="0" smtClean="0"/>
              <a:t> </a:t>
            </a:r>
            <a:r>
              <a:rPr lang="en-US" b="1" i="1" dirty="0"/>
              <a:t>Logical level. The next-higher level of abstraction describes what data </a:t>
            </a:r>
            <a:r>
              <a:rPr lang="en-US" b="1" i="1" dirty="0" smtClean="0"/>
              <a:t>are </a:t>
            </a:r>
            <a:r>
              <a:rPr lang="en-US" dirty="0" smtClean="0"/>
              <a:t>stored </a:t>
            </a:r>
            <a:r>
              <a:rPr lang="en-US" dirty="0"/>
              <a:t>in the database, and what relationships exist among those data. </a:t>
            </a:r>
            <a:r>
              <a:rPr lang="en-US" dirty="0" smtClean="0"/>
              <a:t>The logical </a:t>
            </a:r>
            <a:r>
              <a:rPr lang="en-US" dirty="0"/>
              <a:t>level thus describes the entire database in terms of a small </a:t>
            </a:r>
            <a:r>
              <a:rPr lang="en-US" dirty="0" smtClean="0"/>
              <a:t>number of </a:t>
            </a:r>
            <a:r>
              <a:rPr lang="en-US" dirty="0"/>
              <a:t>relatively simple structures. Although implementation of the simple </a:t>
            </a:r>
            <a:r>
              <a:rPr lang="en-US" dirty="0" smtClean="0"/>
              <a:t>structures at </a:t>
            </a:r>
            <a:r>
              <a:rPr lang="en-US" dirty="0"/>
              <a:t>the logical level may involve complex physical-level structures, </a:t>
            </a:r>
            <a:r>
              <a:rPr lang="en-US" dirty="0" smtClean="0"/>
              <a:t>the user </a:t>
            </a:r>
            <a:r>
              <a:rPr lang="en-US" dirty="0"/>
              <a:t>of the logical level does not need to be aware of this complexity. </a:t>
            </a:r>
            <a:r>
              <a:rPr lang="en-US" dirty="0" smtClean="0"/>
              <a:t>Database administrators</a:t>
            </a:r>
            <a:r>
              <a:rPr lang="en-US" dirty="0"/>
              <a:t>, who must decide what information to keep in the database</a:t>
            </a:r>
            <a:r>
              <a:rPr lang="en-US" dirty="0" smtClean="0"/>
              <a:t>, use </a:t>
            </a:r>
            <a:r>
              <a:rPr lang="en-US" dirty="0"/>
              <a:t>the logical level of abstraction.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i="1" dirty="0" smtClean="0"/>
              <a:t>View </a:t>
            </a:r>
            <a:r>
              <a:rPr lang="en-US" b="1" i="1" dirty="0"/>
              <a:t>level. The highest level of abstraction describes only part of the </a:t>
            </a:r>
            <a:r>
              <a:rPr lang="en-US" b="1" i="1" dirty="0" smtClean="0"/>
              <a:t>entire </a:t>
            </a:r>
            <a:r>
              <a:rPr lang="en-US" dirty="0" smtClean="0"/>
              <a:t>database</a:t>
            </a:r>
            <a:r>
              <a:rPr lang="en-US" dirty="0"/>
              <a:t>. Even though the </a:t>
            </a:r>
            <a:r>
              <a:rPr lang="en-US" dirty="0" smtClean="0"/>
              <a:t> logical </a:t>
            </a:r>
            <a:r>
              <a:rPr lang="en-US" dirty="0"/>
              <a:t>level uses simpler structures, </a:t>
            </a:r>
            <a:r>
              <a:rPr lang="en-US" dirty="0" smtClean="0"/>
              <a:t>complexity remains </a:t>
            </a:r>
            <a:r>
              <a:rPr lang="en-US" dirty="0"/>
              <a:t>because of the variety of information stored in a large database. </a:t>
            </a:r>
            <a:r>
              <a:rPr lang="en-US" dirty="0" smtClean="0"/>
              <a:t>Many users </a:t>
            </a:r>
            <a:r>
              <a:rPr lang="en-US" dirty="0"/>
              <a:t>of the database system do not need all this information; instead, </a:t>
            </a:r>
            <a:r>
              <a:rPr lang="en-US" dirty="0" smtClean="0"/>
              <a:t>they need </a:t>
            </a:r>
            <a:r>
              <a:rPr lang="en-US" dirty="0"/>
              <a:t>to access only a part of the database. The view level of abstraction </a:t>
            </a:r>
            <a:r>
              <a:rPr lang="en-US" dirty="0" smtClean="0"/>
              <a:t>exists to </a:t>
            </a:r>
            <a:r>
              <a:rPr lang="en-US" dirty="0"/>
              <a:t>simplify their interaction with the system. The system may provide </a:t>
            </a:r>
            <a:r>
              <a:rPr lang="en-US" dirty="0" smtClean="0"/>
              <a:t>many views </a:t>
            </a:r>
            <a:r>
              <a:rPr lang="en-US" dirty="0"/>
              <a:t>for the same database.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1317</Words>
  <Application>Microsoft Office PowerPoint</Application>
  <PresentationFormat>On-screen Show (4:3)</PresentationFormat>
  <Paragraphs>100</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UNIT - I</vt:lpstr>
      <vt:lpstr>Introduction</vt:lpstr>
      <vt:lpstr>Fundamental DBMS terms</vt:lpstr>
      <vt:lpstr>PowerPoint Presentation</vt:lpstr>
      <vt:lpstr>Database Systems versus File Systems</vt:lpstr>
      <vt:lpstr>Relational Database</vt:lpstr>
      <vt:lpstr>View of Data</vt:lpstr>
      <vt:lpstr>Data Abstraction</vt:lpstr>
      <vt:lpstr>PowerPoint Presentation</vt:lpstr>
      <vt:lpstr>Three levels of data abstraction</vt:lpstr>
      <vt:lpstr>Instances and Schemas</vt:lpstr>
      <vt:lpstr>Data Models</vt:lpstr>
      <vt:lpstr>The Entity-Relationship Model</vt:lpstr>
      <vt:lpstr>PowerPoint Presentation</vt:lpstr>
      <vt:lpstr>PowerPoint Presentation</vt:lpstr>
      <vt:lpstr>Assignment</vt:lpstr>
      <vt:lpstr>Example of E-R diagram</vt:lpstr>
      <vt:lpstr>Relational Model</vt:lpstr>
      <vt:lpstr>PowerPoint Presentation</vt:lpstr>
      <vt:lpstr>Database Languages</vt:lpstr>
      <vt:lpstr>Data-Definition Language</vt:lpstr>
      <vt:lpstr>Data-Manipulation Language</vt:lpstr>
      <vt:lpstr>PowerPoint Presentation</vt:lpstr>
      <vt:lpstr>Database Users and Administrators</vt:lpstr>
      <vt:lpstr>Database Administrator</vt:lpstr>
      <vt:lpstr>PowerPoint Presentation</vt:lpstr>
      <vt:lpstr>Transaction Management</vt:lpstr>
      <vt:lpstr>PowerPoint Presentation</vt:lpstr>
      <vt:lpstr>Properties of a transaction</vt:lpstr>
      <vt:lpstr>PowerPoint Presentation</vt:lpstr>
      <vt:lpstr>PowerPoint Presentation</vt:lpstr>
      <vt:lpstr>PowerPoint Presentation</vt:lpstr>
      <vt:lpstr>PowerPoint Presentation</vt:lpstr>
      <vt:lpstr>PowerPoint Presentation</vt:lpstr>
      <vt:lpstr>A database system has several subsystems:</vt:lpstr>
    </vt:vector>
  </TitlesOfParts>
  <Company>Workgroup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I</dc:title>
  <dc:creator>mgtsci-Sucheta</dc:creator>
  <cp:lastModifiedBy>HP-4</cp:lastModifiedBy>
  <cp:revision>51</cp:revision>
  <dcterms:created xsi:type="dcterms:W3CDTF">2013-01-03T08:53:12Z</dcterms:created>
  <dcterms:modified xsi:type="dcterms:W3CDTF">2018-09-04T21:19:17Z</dcterms:modified>
</cp:coreProperties>
</file>