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97" r:id="rId12"/>
    <p:sldId id="266" r:id="rId13"/>
    <p:sldId id="267" r:id="rId14"/>
    <p:sldId id="268" r:id="rId15"/>
    <p:sldId id="269" r:id="rId16"/>
    <p:sldId id="270" r:id="rId17"/>
    <p:sldId id="271" r:id="rId18"/>
    <p:sldId id="272" r:id="rId19"/>
    <p:sldId id="273" r:id="rId20"/>
    <p:sldId id="274" r:id="rId21"/>
    <p:sldId id="275" r:id="rId22"/>
    <p:sldId id="276" r:id="rId23"/>
    <p:sldId id="298"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302" r:id="rId44"/>
    <p:sldId id="299" r:id="rId45"/>
    <p:sldId id="300" r:id="rId46"/>
    <p:sldId id="301" r:id="rId47"/>
    <p:sldId id="296"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AB4A1E-7AE0-48D7-92DB-FB6BB7027754}"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1883D-1857-41F0-AB54-386E76B7DB6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AB4A1E-7AE0-48D7-92DB-FB6BB7027754}"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1883D-1857-41F0-AB54-386E76B7DB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AB4A1E-7AE0-48D7-92DB-FB6BB7027754}"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1883D-1857-41F0-AB54-386E76B7DB6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AB4A1E-7AE0-48D7-92DB-FB6BB7027754}"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1883D-1857-41F0-AB54-386E76B7DB6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AB4A1E-7AE0-48D7-92DB-FB6BB7027754}"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1883D-1857-41F0-AB54-386E76B7DB6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AB4A1E-7AE0-48D7-92DB-FB6BB7027754}" type="datetimeFigureOut">
              <a:rPr lang="en-US" smtClean="0"/>
              <a:pPr/>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1883D-1857-41F0-AB54-386E76B7DB6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AB4A1E-7AE0-48D7-92DB-FB6BB7027754}" type="datetimeFigureOut">
              <a:rPr lang="en-US" smtClean="0"/>
              <a:pPr/>
              <a:t>9/4/2018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B1883D-1857-41F0-AB54-386E76B7DB6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AB4A1E-7AE0-48D7-92DB-FB6BB7027754}" type="datetimeFigureOut">
              <a:rPr lang="en-US" smtClean="0"/>
              <a:pPr/>
              <a:t>9/4/2018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B1883D-1857-41F0-AB54-386E76B7DB6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AB4A1E-7AE0-48D7-92DB-FB6BB7027754}" type="datetimeFigureOut">
              <a:rPr lang="en-US" smtClean="0"/>
              <a:pPr/>
              <a:t>9/4/2018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B1883D-1857-41F0-AB54-386E76B7DB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AB4A1E-7AE0-48D7-92DB-FB6BB7027754}" type="datetimeFigureOut">
              <a:rPr lang="en-US" smtClean="0"/>
              <a:pPr/>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1883D-1857-41F0-AB54-386E76B7DB6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AB4A1E-7AE0-48D7-92DB-FB6BB7027754}" type="datetimeFigureOut">
              <a:rPr lang="en-US" smtClean="0"/>
              <a:pPr/>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1883D-1857-41F0-AB54-386E76B7DB6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AB4A1E-7AE0-48D7-92DB-FB6BB7027754}" type="datetimeFigureOut">
              <a:rPr lang="en-US" smtClean="0"/>
              <a:pPr/>
              <a:t>9/4/2018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1883D-1857-41F0-AB54-386E76B7DB6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I</a:t>
            </a:r>
            <a:endParaRPr lang="en-US" dirty="0"/>
          </a:p>
        </p:txBody>
      </p:sp>
      <p:sp>
        <p:nvSpPr>
          <p:cNvPr id="3" name="Subtitle 2"/>
          <p:cNvSpPr>
            <a:spLocks noGrp="1"/>
          </p:cNvSpPr>
          <p:nvPr>
            <p:ph type="subTitle" idx="1"/>
          </p:nvPr>
        </p:nvSpPr>
        <p:spPr>
          <a:xfrm>
            <a:off x="1371600" y="5257800"/>
            <a:ext cx="6400800" cy="381000"/>
          </a:xfrm>
        </p:spPr>
        <p:txBody>
          <a:bodyPr>
            <a:normAutofit fontScale="70000" lnSpcReduction="20000"/>
          </a:bodyPr>
          <a:lstStyle/>
          <a:p>
            <a:r>
              <a:rPr lang="en-US" b="1" dirty="0">
                <a:solidFill>
                  <a:schemeClr val="tx1"/>
                </a:solidFill>
              </a:rPr>
              <a:t>Dr. S. S. </a:t>
            </a:r>
            <a:r>
              <a:rPr lang="en-US" b="1" dirty="0" err="1">
                <a:solidFill>
                  <a:schemeClr val="tx1"/>
                </a:solidFill>
              </a:rPr>
              <a:t>Yambal</a:t>
            </a:r>
            <a:endParaRPr lang="en-US" b="1">
              <a:solidFill>
                <a:schemeClr val="tx1"/>
              </a:solidFill>
            </a:endParaRP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Analysis</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Process of gathering and interpreting facts, diagnosing problems, and using the information to recommend improvements in the system.</a:t>
            </a:r>
          </a:p>
          <a:p>
            <a:r>
              <a:rPr lang="en-US" dirty="0" smtClean="0"/>
              <a:t>Study current problems, operations, and information flow</a:t>
            </a:r>
          </a:p>
          <a:p>
            <a:r>
              <a:rPr lang="en-US" dirty="0" smtClean="0"/>
              <a:t>Assess future need and change requirement</a:t>
            </a:r>
          </a:p>
          <a:p>
            <a:r>
              <a:rPr lang="en-US" dirty="0" smtClean="0"/>
              <a:t>Analyze suitable alternatives</a:t>
            </a:r>
          </a:p>
          <a:p>
            <a:r>
              <a:rPr lang="en-US" dirty="0" smtClean="0"/>
              <a:t>Management finalizes</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1026" name="Object 2"/>
          <p:cNvGraphicFramePr>
            <a:graphicFrameLocks noGrp="1" noChangeAspect="1"/>
          </p:cNvGraphicFramePr>
          <p:nvPr>
            <p:ph idx="1"/>
          </p:nvPr>
        </p:nvGraphicFramePr>
        <p:xfrm>
          <a:off x="533400" y="914401"/>
          <a:ext cx="7924800" cy="4648200"/>
        </p:xfrm>
        <a:graphic>
          <a:graphicData uri="http://schemas.openxmlformats.org/presentationml/2006/ole">
            <mc:AlternateContent xmlns:mc="http://schemas.openxmlformats.org/markup-compatibility/2006">
              <mc:Choice xmlns:v="urn:schemas-microsoft-com:vml" Requires="v">
                <p:oleObj spid="_x0000_s1036" name="Bitmap Image" r:id="rId3" imgW="6095238" imgH="1390844" progId="PBrush">
                  <p:embed/>
                </p:oleObj>
              </mc:Choice>
              <mc:Fallback>
                <p:oleObj name="Bitmap Image" r:id="rId3" imgW="6095238" imgH="1390844" progId="PBrush">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914401"/>
                        <a:ext cx="79248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Design</a:t>
            </a:r>
            <a:endParaRPr lang="en-US" dirty="0"/>
          </a:p>
        </p:txBody>
      </p:sp>
      <p:sp>
        <p:nvSpPr>
          <p:cNvPr id="3" name="Content Placeholder 2"/>
          <p:cNvSpPr>
            <a:spLocks noGrp="1"/>
          </p:cNvSpPr>
          <p:nvPr>
            <p:ph idx="1"/>
          </p:nvPr>
        </p:nvSpPr>
        <p:spPr/>
        <p:txBody>
          <a:bodyPr/>
          <a:lstStyle/>
          <a:p>
            <a:r>
              <a:rPr lang="en-US" dirty="0" smtClean="0"/>
              <a:t>Process of planning a new business system or one to replace/complement existing one.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Phases</a:t>
            </a:r>
            <a:endParaRPr lang="en-US" dirty="0"/>
          </a:p>
        </p:txBody>
      </p:sp>
      <p:sp>
        <p:nvSpPr>
          <p:cNvPr id="3" name="Content Placeholder 2"/>
          <p:cNvSpPr>
            <a:spLocks noGrp="1"/>
          </p:cNvSpPr>
          <p:nvPr>
            <p:ph idx="1"/>
          </p:nvPr>
        </p:nvSpPr>
        <p:spPr/>
        <p:txBody>
          <a:bodyPr/>
          <a:lstStyle/>
          <a:p>
            <a:pPr marL="0" indent="0">
              <a:buNone/>
            </a:pPr>
            <a:endParaRPr lang="en-US" dirty="0"/>
          </a:p>
        </p:txBody>
      </p:sp>
      <p:pic>
        <p:nvPicPr>
          <p:cNvPr id="2052" name="Picture 4" descr="Image result for diagram of phases of system desig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106747"/>
            <a:ext cx="7924800" cy="497020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Feasibility study tries to find out</a:t>
            </a:r>
          </a:p>
          <a:p>
            <a:pPr>
              <a:buNone/>
            </a:pPr>
            <a:r>
              <a:rPr lang="en-US" dirty="0" smtClean="0"/>
              <a:t>- if </a:t>
            </a:r>
            <a:r>
              <a:rPr lang="en-US" dirty="0"/>
              <a:t>it’s possible to build a certain system</a:t>
            </a:r>
          </a:p>
          <a:p>
            <a:pPr>
              <a:buNone/>
            </a:pPr>
            <a:r>
              <a:rPr lang="en-US" dirty="0" smtClean="0"/>
              <a:t>- and </a:t>
            </a:r>
            <a:r>
              <a:rPr lang="en-US" dirty="0"/>
              <a:t>if it’s possible to do so at a reasonable price</a:t>
            </a:r>
          </a:p>
          <a:p>
            <a:endParaRPr lang="en-US" dirty="0" smtClean="0"/>
          </a:p>
          <a:p>
            <a:r>
              <a:rPr lang="en-US" dirty="0" smtClean="0"/>
              <a:t>Output</a:t>
            </a:r>
            <a:r>
              <a:rPr lang="en-US" dirty="0"/>
              <a:t>: decision to go ahead or stop project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Requirements</a:t>
            </a:r>
            <a:endParaRPr lang="en-US" dirty="0"/>
          </a:p>
        </p:txBody>
      </p:sp>
      <p:sp>
        <p:nvSpPr>
          <p:cNvPr id="3" name="Content Placeholder 2"/>
          <p:cNvSpPr>
            <a:spLocks noGrp="1"/>
          </p:cNvSpPr>
          <p:nvPr>
            <p:ph idx="1"/>
          </p:nvPr>
        </p:nvSpPr>
        <p:spPr/>
        <p:txBody>
          <a:bodyPr/>
          <a:lstStyle/>
          <a:p>
            <a:r>
              <a:rPr lang="en-US" dirty="0"/>
              <a:t>Requirements definition:</a:t>
            </a:r>
          </a:p>
          <a:p>
            <a:pPr>
              <a:buNone/>
            </a:pPr>
            <a:r>
              <a:rPr lang="en-US" dirty="0" smtClean="0"/>
              <a:t>-System’s </a:t>
            </a:r>
            <a:r>
              <a:rPr lang="en-US" dirty="0"/>
              <a:t>services, constraints, and goals </a:t>
            </a:r>
            <a:r>
              <a:rPr lang="en-US" dirty="0" smtClean="0"/>
              <a:t>are established</a:t>
            </a:r>
            <a:endParaRPr lang="en-US" dirty="0"/>
          </a:p>
          <a:p>
            <a:pPr>
              <a:buNone/>
            </a:pPr>
            <a:r>
              <a:rPr lang="en-US" dirty="0" smtClean="0"/>
              <a:t>- Heavy </a:t>
            </a:r>
            <a:r>
              <a:rPr lang="en-US" dirty="0"/>
              <a:t>consultation of end users/customers</a:t>
            </a:r>
          </a:p>
          <a:p>
            <a:r>
              <a:rPr lang="en-US" dirty="0"/>
              <a:t>Output: system specification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Design</a:t>
            </a:r>
            <a:endParaRPr lang="en-US" dirty="0"/>
          </a:p>
        </p:txBody>
      </p:sp>
      <p:sp>
        <p:nvSpPr>
          <p:cNvPr id="3" name="Content Placeholder 2"/>
          <p:cNvSpPr>
            <a:spLocks noGrp="1"/>
          </p:cNvSpPr>
          <p:nvPr>
            <p:ph idx="1"/>
          </p:nvPr>
        </p:nvSpPr>
        <p:spPr/>
        <p:txBody>
          <a:bodyPr/>
          <a:lstStyle/>
          <a:p>
            <a:r>
              <a:rPr lang="en-US" dirty="0"/>
              <a:t>System and software design:</a:t>
            </a:r>
          </a:p>
          <a:p>
            <a:pPr>
              <a:buNone/>
            </a:pPr>
            <a:r>
              <a:rPr lang="en-US" dirty="0" smtClean="0"/>
              <a:t>- Partitions </a:t>
            </a:r>
            <a:r>
              <a:rPr lang="en-US" dirty="0"/>
              <a:t>requirements into hardware or </a:t>
            </a:r>
            <a:r>
              <a:rPr lang="en-US" dirty="0" smtClean="0"/>
              <a:t>software systems</a:t>
            </a:r>
            <a:endParaRPr lang="en-US" dirty="0"/>
          </a:p>
          <a:p>
            <a:pPr>
              <a:buNone/>
            </a:pPr>
            <a:r>
              <a:rPr lang="en-US" dirty="0" smtClean="0"/>
              <a:t>- Establishes </a:t>
            </a:r>
            <a:r>
              <a:rPr lang="en-US" dirty="0"/>
              <a:t>overall system architecture</a:t>
            </a:r>
          </a:p>
          <a:p>
            <a:r>
              <a:rPr lang="en-US" dirty="0"/>
              <a:t>Output: design documentation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Implementation</a:t>
            </a:r>
            <a:endParaRPr lang="en-US" dirty="0"/>
          </a:p>
        </p:txBody>
      </p:sp>
      <p:sp>
        <p:nvSpPr>
          <p:cNvPr id="3" name="Content Placeholder 2"/>
          <p:cNvSpPr>
            <a:spLocks noGrp="1"/>
          </p:cNvSpPr>
          <p:nvPr>
            <p:ph idx="1"/>
          </p:nvPr>
        </p:nvSpPr>
        <p:spPr/>
        <p:txBody>
          <a:bodyPr/>
          <a:lstStyle/>
          <a:p>
            <a:r>
              <a:rPr lang="en-US" dirty="0"/>
              <a:t>Implementation and unit testing:</a:t>
            </a:r>
          </a:p>
          <a:p>
            <a:pPr>
              <a:buNone/>
            </a:pPr>
            <a:r>
              <a:rPr lang="en-US" dirty="0" smtClean="0"/>
              <a:t>- Actual </a:t>
            </a:r>
            <a:r>
              <a:rPr lang="en-US" dirty="0"/>
              <a:t>code gets written or generated</a:t>
            </a:r>
          </a:p>
          <a:p>
            <a:pPr>
              <a:buNone/>
            </a:pPr>
            <a:r>
              <a:rPr lang="en-US" dirty="0" smtClean="0"/>
              <a:t> -Verifying </a:t>
            </a:r>
            <a:r>
              <a:rPr lang="en-US" dirty="0"/>
              <a:t>that each part meets specification</a:t>
            </a:r>
          </a:p>
          <a:p>
            <a:r>
              <a:rPr lang="en-US" dirty="0"/>
              <a:t>Output: set of programs or program units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Integration</a:t>
            </a:r>
            <a:endParaRPr lang="en-US" dirty="0"/>
          </a:p>
        </p:txBody>
      </p:sp>
      <p:sp>
        <p:nvSpPr>
          <p:cNvPr id="3" name="Content Placeholder 2"/>
          <p:cNvSpPr>
            <a:spLocks noGrp="1"/>
          </p:cNvSpPr>
          <p:nvPr>
            <p:ph idx="1"/>
          </p:nvPr>
        </p:nvSpPr>
        <p:spPr/>
        <p:txBody>
          <a:bodyPr/>
          <a:lstStyle/>
          <a:p>
            <a:r>
              <a:rPr lang="en-US" dirty="0"/>
              <a:t>Integration and system testing</a:t>
            </a:r>
          </a:p>
          <a:p>
            <a:pPr>
              <a:buNone/>
            </a:pPr>
            <a:r>
              <a:rPr lang="en-US" dirty="0" smtClean="0"/>
              <a:t>- Individual </a:t>
            </a:r>
            <a:r>
              <a:rPr lang="en-US" dirty="0"/>
              <a:t>program units are put together</a:t>
            </a:r>
          </a:p>
          <a:p>
            <a:pPr>
              <a:buNone/>
            </a:pPr>
            <a:r>
              <a:rPr lang="en-US" dirty="0" smtClean="0"/>
              <a:t> - System </a:t>
            </a:r>
            <a:r>
              <a:rPr lang="en-US" dirty="0"/>
              <a:t>is tested as a whole (interaction </a:t>
            </a:r>
            <a:r>
              <a:rPr lang="en-US" dirty="0" smtClean="0"/>
              <a:t>between units</a:t>
            </a:r>
            <a:r>
              <a:rPr lang="en-US" dirty="0"/>
              <a:t>)</a:t>
            </a:r>
          </a:p>
          <a:p>
            <a:r>
              <a:rPr lang="en-US" dirty="0"/>
              <a:t>Output: system that is ready to be delivered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Operation</a:t>
            </a:r>
            <a:endParaRPr lang="en-US" dirty="0"/>
          </a:p>
        </p:txBody>
      </p:sp>
      <p:sp>
        <p:nvSpPr>
          <p:cNvPr id="3" name="Content Placeholder 2"/>
          <p:cNvSpPr>
            <a:spLocks noGrp="1"/>
          </p:cNvSpPr>
          <p:nvPr>
            <p:ph idx="1"/>
          </p:nvPr>
        </p:nvSpPr>
        <p:spPr/>
        <p:txBody>
          <a:bodyPr/>
          <a:lstStyle/>
          <a:p>
            <a:r>
              <a:rPr lang="en-US" dirty="0"/>
              <a:t>Operation and maintenance</a:t>
            </a:r>
          </a:p>
          <a:p>
            <a:pPr>
              <a:buNone/>
            </a:pPr>
            <a:r>
              <a:rPr lang="en-US" dirty="0" smtClean="0"/>
              <a:t>- Should </a:t>
            </a:r>
            <a:r>
              <a:rPr lang="en-US" dirty="0"/>
              <a:t>be longest life cycle phase</a:t>
            </a:r>
          </a:p>
          <a:p>
            <a:pPr>
              <a:buNone/>
            </a:pPr>
            <a:r>
              <a:rPr lang="en-US" dirty="0" smtClean="0"/>
              <a:t>- System </a:t>
            </a:r>
            <a:r>
              <a:rPr lang="en-US" dirty="0"/>
              <a:t>is installed and put into use</a:t>
            </a:r>
          </a:p>
          <a:p>
            <a:pPr>
              <a:buNone/>
            </a:pPr>
            <a:r>
              <a:rPr lang="en-US" dirty="0" smtClean="0"/>
              <a:t>- Correcting </a:t>
            </a:r>
            <a:r>
              <a:rPr lang="en-US" dirty="0"/>
              <a:t>errors that were not caught before</a:t>
            </a:r>
          </a:p>
          <a:p>
            <a:pPr>
              <a:buNone/>
            </a:pPr>
            <a:r>
              <a:rPr lang="en-US" dirty="0" smtClean="0"/>
              <a:t>- Improving </a:t>
            </a:r>
            <a:r>
              <a:rPr lang="en-US" dirty="0"/>
              <a:t>system in the light of changes</a:t>
            </a:r>
          </a:p>
          <a:p>
            <a:r>
              <a:rPr lang="en-US" dirty="0"/>
              <a:t>Output: improved or enhanced system</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Different </a:t>
            </a:r>
            <a:r>
              <a:rPr lang="en-US" b="1" dirty="0"/>
              <a:t>kinds of Information System </a:t>
            </a:r>
            <a:endParaRPr lang="en-US" dirty="0"/>
          </a:p>
        </p:txBody>
      </p:sp>
      <p:pic>
        <p:nvPicPr>
          <p:cNvPr id="4" name="Content Placeholder 3" descr="3 level pyramid model"/>
          <p:cNvPicPr>
            <a:picLocks noGrp="1"/>
          </p:cNvPicPr>
          <p:nvPr>
            <p:ph idx="1"/>
          </p:nvPr>
        </p:nvPicPr>
        <p:blipFill>
          <a:blip r:embed="rId2"/>
          <a:srcRect/>
          <a:stretch>
            <a:fillRect/>
          </a:stretch>
        </p:blipFill>
        <p:spPr bwMode="auto">
          <a:xfrm>
            <a:off x="1494125" y="1600200"/>
            <a:ext cx="6155750"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the Systems Analyst</a:t>
            </a:r>
            <a:endParaRPr lang="en-US" dirty="0"/>
          </a:p>
        </p:txBody>
      </p:sp>
      <p:sp>
        <p:nvSpPr>
          <p:cNvPr id="3" name="Content Placeholder 2"/>
          <p:cNvSpPr>
            <a:spLocks noGrp="1"/>
          </p:cNvSpPr>
          <p:nvPr>
            <p:ph idx="1"/>
          </p:nvPr>
        </p:nvSpPr>
        <p:spPr/>
        <p:txBody>
          <a:bodyPr>
            <a:normAutofit fontScale="85000" lnSpcReduction="10000"/>
          </a:bodyPr>
          <a:lstStyle/>
          <a:p>
            <a:pPr>
              <a:lnSpc>
                <a:spcPct val="90000"/>
              </a:lnSpc>
            </a:pPr>
            <a:r>
              <a:rPr lang="en-US" dirty="0" smtClean="0"/>
              <a:t>The company must decide whether to use an outsourcing option, develop software in-house, acquire a software package, develop user applications, or select some combination of these solutions</a:t>
            </a:r>
          </a:p>
          <a:p>
            <a:pPr>
              <a:lnSpc>
                <a:spcPct val="90000"/>
              </a:lnSpc>
            </a:pPr>
            <a:r>
              <a:rPr lang="en-US" dirty="0" smtClean="0"/>
              <a:t>The decision will affect the remaining SDLC phases and your involvement as a systems analyst</a:t>
            </a:r>
          </a:p>
          <a:p>
            <a:pPr>
              <a:lnSpc>
                <a:spcPct val="90000"/>
              </a:lnSpc>
            </a:pPr>
            <a:r>
              <a:rPr lang="en-US" sz="3600" dirty="0" smtClean="0">
                <a:latin typeface="Times New Roman (Arabic)" charset="0"/>
              </a:rPr>
              <a:t>Management usually makes a determination after receiving written recommendation from the IT staff</a:t>
            </a:r>
            <a:endParaRPr lang="en-US" dirty="0" smtClean="0"/>
          </a:p>
          <a:p>
            <a:pPr>
              <a:lnSpc>
                <a:spcPct val="90000"/>
              </a:lnSpc>
            </a:pPr>
            <a:r>
              <a:rPr lang="en-US" dirty="0" smtClean="0"/>
              <a:t>When selecting hardware and software, systems analysts often work as an evaluation and selection team.</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10000"/>
          </a:bodyPr>
          <a:lstStyle/>
          <a:p>
            <a:pPr>
              <a:lnSpc>
                <a:spcPct val="80000"/>
              </a:lnSpc>
            </a:pPr>
            <a:r>
              <a:rPr lang="en-US" dirty="0" smtClean="0"/>
              <a:t>A team approach ensures that critical factors are not overlooked and that a sound choice is made</a:t>
            </a:r>
          </a:p>
          <a:p>
            <a:pPr>
              <a:lnSpc>
                <a:spcPct val="80000"/>
              </a:lnSpc>
            </a:pPr>
            <a:r>
              <a:rPr lang="en-US" dirty="0" smtClean="0"/>
              <a:t>A team must include users, who will participate in the selection process and feel a sense of ownership in the new system</a:t>
            </a:r>
          </a:p>
          <a:p>
            <a:pPr>
              <a:lnSpc>
                <a:spcPct val="80000"/>
              </a:lnSpc>
            </a:pPr>
            <a:r>
              <a:rPr lang="en-US" dirty="0" smtClean="0"/>
              <a:t>The primary objective of the evaluation and selection team is to eliminate system alternatives that will not meet requirements, rank the system alternatives that are feasible, and present the viable alternatives to management for a final decision </a:t>
            </a:r>
          </a:p>
          <a:p>
            <a:pPr>
              <a:lnSpc>
                <a:spcPct val="80000"/>
              </a:lnSpc>
            </a:pPr>
            <a:r>
              <a:rPr lang="en-US" dirty="0" smtClean="0"/>
              <a:t>At the end of the systems analysis phase of the SDLC, you must apply financial analysis tools and techniques to evaluate development strategies and decide how the project will move forward</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20000"/>
          </a:bodyPr>
          <a:lstStyle/>
          <a:p>
            <a:pPr>
              <a:lnSpc>
                <a:spcPct val="90000"/>
              </a:lnSpc>
            </a:pPr>
            <a:r>
              <a:rPr lang="en-US" dirty="0" smtClean="0"/>
              <a:t>The systems analyst’s role in the software development process depends on the specific development strategy</a:t>
            </a:r>
          </a:p>
          <a:p>
            <a:pPr>
              <a:lnSpc>
                <a:spcPct val="90000"/>
              </a:lnSpc>
            </a:pPr>
            <a:r>
              <a:rPr lang="en-US" dirty="0" smtClean="0"/>
              <a:t>By inventorying equipment already on hand and on order, systems analysts will be able to better determine if new, modified, or current computer hardware is to be recommended</a:t>
            </a:r>
          </a:p>
          <a:p>
            <a:pPr>
              <a:lnSpc>
                <a:spcPct val="90000"/>
              </a:lnSpc>
            </a:pPr>
            <a:r>
              <a:rPr lang="en-US" dirty="0" smtClean="0"/>
              <a:t>Computer hardware can be acquired through purchase, lease, or rental</a:t>
            </a:r>
          </a:p>
          <a:p>
            <a:pPr>
              <a:lnSpc>
                <a:spcPct val="90000"/>
              </a:lnSpc>
            </a:pPr>
            <a:r>
              <a:rPr lang="en-US" dirty="0" smtClean="0"/>
              <a:t>factors to consider in deciding which option is best for a particular installation include initial versus long term costs, whether the business can afford to tie up capital in computer equipment, and whether the business desires full control and responsibility for the computer equipment</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cs typeface="Times New Roman" pitchFamily="18" charset="0"/>
              </a:rPr>
              <a:t>System analyst needs to become an expert in the business area the system will support or should even actually do some or part of the task to get a feel for what is done (e.g., in order to automate order-entry, may need to know how orders are processed)</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Models</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Waterfall Model</a:t>
            </a:r>
            <a:endParaRPr lang="en-US" dirty="0"/>
          </a:p>
        </p:txBody>
      </p:sp>
      <p:sp>
        <p:nvSpPr>
          <p:cNvPr id="3" name="Content Placeholder 2"/>
          <p:cNvSpPr>
            <a:spLocks noGrp="1"/>
          </p:cNvSpPr>
          <p:nvPr>
            <p:ph idx="1"/>
          </p:nvPr>
        </p:nvSpPr>
        <p:spPr/>
        <p:txBody>
          <a:bodyPr/>
          <a:lstStyle/>
          <a:p>
            <a:r>
              <a:rPr lang="en-US" b="1" dirty="0" smtClean="0"/>
              <a:t>Requirements </a:t>
            </a:r>
            <a:r>
              <a:rPr lang="en-US" dirty="0" smtClean="0"/>
              <a:t>– defines needed information, function, behavior, performance and interfaces.</a:t>
            </a:r>
          </a:p>
          <a:p>
            <a:r>
              <a:rPr lang="en-US" b="1" dirty="0" smtClean="0"/>
              <a:t>Design </a:t>
            </a:r>
            <a:r>
              <a:rPr lang="en-US" dirty="0" smtClean="0"/>
              <a:t>– data structures, software architecture, interface representations, algorithmic details.</a:t>
            </a:r>
          </a:p>
          <a:p>
            <a:r>
              <a:rPr lang="en-US" b="1" dirty="0" smtClean="0"/>
              <a:t>Implementation </a:t>
            </a:r>
            <a:r>
              <a:rPr lang="en-US" dirty="0" smtClean="0"/>
              <a:t>– source code, database, user documentation, testing.</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11" descr="Waterfall SDLC"/>
          <p:cNvPicPr>
            <a:picLocks noGrp="1" noChangeAspect="1" noChangeArrowheads="1"/>
          </p:cNvPicPr>
          <p:nvPr>
            <p:ph idx="1"/>
          </p:nvPr>
        </p:nvPicPr>
        <p:blipFill>
          <a:blip r:embed="rId2"/>
          <a:srcRect/>
          <a:stretch>
            <a:fillRect/>
          </a:stretch>
        </p:blipFill>
        <p:spPr>
          <a:xfrm>
            <a:off x="1066800" y="676636"/>
            <a:ext cx="6096000" cy="5541818"/>
          </a:xfrm>
          <a:noFill/>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Strengths of waterfall model</a:t>
            </a:r>
            <a:endParaRPr lang="en-US" dirty="0"/>
          </a:p>
        </p:txBody>
      </p:sp>
      <p:sp>
        <p:nvSpPr>
          <p:cNvPr id="3" name="Content Placeholder 2"/>
          <p:cNvSpPr>
            <a:spLocks noGrp="1"/>
          </p:cNvSpPr>
          <p:nvPr>
            <p:ph idx="1"/>
          </p:nvPr>
        </p:nvSpPr>
        <p:spPr/>
        <p:txBody>
          <a:bodyPr/>
          <a:lstStyle/>
          <a:p>
            <a:r>
              <a:rPr lang="en-US" dirty="0" smtClean="0"/>
              <a:t>Easy to understand, easy to use</a:t>
            </a:r>
          </a:p>
          <a:p>
            <a:r>
              <a:rPr lang="en-US" dirty="0" smtClean="0"/>
              <a:t>Provides structure to inexperienced staff</a:t>
            </a:r>
          </a:p>
          <a:p>
            <a:r>
              <a:rPr lang="en-US" dirty="0" smtClean="0"/>
              <a:t>Milestones are well understood</a:t>
            </a:r>
          </a:p>
          <a:p>
            <a:r>
              <a:rPr lang="en-US" dirty="0" smtClean="0"/>
              <a:t>Sets requirements stability</a:t>
            </a:r>
          </a:p>
          <a:p>
            <a:r>
              <a:rPr lang="en-US" dirty="0" smtClean="0"/>
              <a:t>Good for management control (plan, staff, track)</a:t>
            </a:r>
          </a:p>
          <a:p>
            <a:r>
              <a:rPr lang="en-US" dirty="0" smtClean="0"/>
              <a:t>Works well when quality is more important than cost or schedule</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List the deficiencies of </a:t>
            </a:r>
            <a:r>
              <a:rPr lang="en-US" dirty="0" err="1" smtClean="0"/>
              <a:t>waterfalll</a:t>
            </a:r>
            <a:r>
              <a:rPr lang="en-US" dirty="0" smtClean="0"/>
              <a:t> model.(hint: use internet)</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Rapid Application Model (RAD)</a:t>
            </a:r>
            <a:endParaRPr lang="en-US" dirty="0"/>
          </a:p>
        </p:txBody>
      </p:sp>
      <p:sp>
        <p:nvSpPr>
          <p:cNvPr id="3" name="Content Placeholder 2"/>
          <p:cNvSpPr>
            <a:spLocks noGrp="1"/>
          </p:cNvSpPr>
          <p:nvPr>
            <p:ph idx="1"/>
          </p:nvPr>
        </p:nvSpPr>
        <p:spPr/>
        <p:txBody>
          <a:bodyPr>
            <a:normAutofit lnSpcReduction="10000"/>
          </a:bodyPr>
          <a:lstStyle/>
          <a:p>
            <a:pPr>
              <a:lnSpc>
                <a:spcPct val="90000"/>
              </a:lnSpc>
            </a:pPr>
            <a:r>
              <a:rPr lang="en-US" dirty="0" smtClean="0"/>
              <a:t>Requirements planning phase  (a workshop utilizing structured discussion of business problems)</a:t>
            </a:r>
          </a:p>
          <a:p>
            <a:pPr>
              <a:lnSpc>
                <a:spcPct val="90000"/>
              </a:lnSpc>
            </a:pPr>
            <a:r>
              <a:rPr lang="en-US" dirty="0" smtClean="0"/>
              <a:t>User description phase – automated tools capture information from users</a:t>
            </a:r>
          </a:p>
          <a:p>
            <a:pPr>
              <a:lnSpc>
                <a:spcPct val="90000"/>
              </a:lnSpc>
            </a:pPr>
            <a:r>
              <a:rPr lang="en-US" dirty="0" smtClean="0"/>
              <a:t>Construction phase – productivity tools, such as code generators, screen generators, etc. inside a time-box. (“Do until done”)</a:t>
            </a:r>
          </a:p>
          <a:p>
            <a:pPr>
              <a:lnSpc>
                <a:spcPct val="90000"/>
              </a:lnSpc>
            </a:pPr>
            <a:r>
              <a:rPr lang="en-US" dirty="0" smtClean="0"/>
              <a:t>Cutover phase  -- installation of the system, user acceptance testing and user training</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5 level pyramid model"/>
          <p:cNvPicPr>
            <a:picLocks noGrp="1"/>
          </p:cNvPicPr>
          <p:nvPr>
            <p:ph idx="1"/>
          </p:nvPr>
        </p:nvPicPr>
        <p:blipFill>
          <a:blip r:embed="rId2"/>
          <a:srcRect/>
          <a:stretch>
            <a:fillRect/>
          </a:stretch>
        </p:blipFill>
        <p:spPr bwMode="auto">
          <a:xfrm>
            <a:off x="1494125" y="1600200"/>
            <a:ext cx="6155750"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 Strengths</a:t>
            </a:r>
            <a:endParaRPr lang="en-US" dirty="0"/>
          </a:p>
        </p:txBody>
      </p:sp>
      <p:sp>
        <p:nvSpPr>
          <p:cNvPr id="3" name="Content Placeholder 2"/>
          <p:cNvSpPr>
            <a:spLocks noGrp="1"/>
          </p:cNvSpPr>
          <p:nvPr>
            <p:ph idx="1"/>
          </p:nvPr>
        </p:nvSpPr>
        <p:spPr/>
        <p:txBody>
          <a:bodyPr>
            <a:normAutofit fontScale="92500"/>
          </a:bodyPr>
          <a:lstStyle/>
          <a:p>
            <a:pPr>
              <a:lnSpc>
                <a:spcPct val="80000"/>
              </a:lnSpc>
            </a:pPr>
            <a:r>
              <a:rPr lang="en-US" dirty="0" smtClean="0"/>
              <a:t>Reduced cycle time and improved productivity with fewer people means lower costs</a:t>
            </a:r>
          </a:p>
          <a:p>
            <a:pPr>
              <a:lnSpc>
                <a:spcPct val="80000"/>
              </a:lnSpc>
            </a:pPr>
            <a:r>
              <a:rPr lang="en-US" dirty="0" smtClean="0"/>
              <a:t>Time-box approach mitigates cost and schedule risk</a:t>
            </a:r>
          </a:p>
          <a:p>
            <a:pPr>
              <a:lnSpc>
                <a:spcPct val="80000"/>
              </a:lnSpc>
            </a:pPr>
            <a:r>
              <a:rPr lang="en-US" dirty="0" smtClean="0"/>
              <a:t>Customer involved throughout the complete cycle minimizes risk of not achieving customer satisfaction and business needs</a:t>
            </a:r>
          </a:p>
          <a:p>
            <a:pPr>
              <a:lnSpc>
                <a:spcPct val="80000"/>
              </a:lnSpc>
            </a:pPr>
            <a:r>
              <a:rPr lang="en-US" dirty="0" smtClean="0"/>
              <a:t>Focus moves from documentation to code (WYSIWYG).</a:t>
            </a:r>
          </a:p>
          <a:p>
            <a:pPr>
              <a:lnSpc>
                <a:spcPct val="80000"/>
              </a:lnSpc>
            </a:pPr>
            <a:r>
              <a:rPr lang="en-US" dirty="0" smtClean="0"/>
              <a:t>Uses modeling concepts to capture information about business, data, and processes.</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 Weaknesses</a:t>
            </a:r>
            <a:endParaRPr lang="en-US" dirty="0"/>
          </a:p>
        </p:txBody>
      </p:sp>
      <p:sp>
        <p:nvSpPr>
          <p:cNvPr id="3" name="Content Placeholder 2"/>
          <p:cNvSpPr>
            <a:spLocks noGrp="1"/>
          </p:cNvSpPr>
          <p:nvPr>
            <p:ph idx="1"/>
          </p:nvPr>
        </p:nvSpPr>
        <p:spPr/>
        <p:txBody>
          <a:bodyPr/>
          <a:lstStyle/>
          <a:p>
            <a:pPr>
              <a:lnSpc>
                <a:spcPct val="90000"/>
              </a:lnSpc>
            </a:pPr>
            <a:r>
              <a:rPr lang="en-US" dirty="0" smtClean="0"/>
              <a:t>Accelerated development process must give quick responses to the user</a:t>
            </a:r>
          </a:p>
          <a:p>
            <a:pPr>
              <a:lnSpc>
                <a:spcPct val="90000"/>
              </a:lnSpc>
            </a:pPr>
            <a:r>
              <a:rPr lang="en-US" dirty="0" smtClean="0"/>
              <a:t>Risk of never achieving closure </a:t>
            </a:r>
          </a:p>
          <a:p>
            <a:pPr>
              <a:lnSpc>
                <a:spcPct val="90000"/>
              </a:lnSpc>
            </a:pPr>
            <a:r>
              <a:rPr lang="en-US" dirty="0" smtClean="0"/>
              <a:t>Hard to use with legacy systems</a:t>
            </a:r>
          </a:p>
          <a:p>
            <a:pPr>
              <a:lnSpc>
                <a:spcPct val="90000"/>
              </a:lnSpc>
            </a:pPr>
            <a:r>
              <a:rPr lang="en-US" dirty="0" smtClean="0"/>
              <a:t>Requires a system that can be modularized</a:t>
            </a:r>
          </a:p>
          <a:p>
            <a:pPr>
              <a:lnSpc>
                <a:spcPct val="90000"/>
              </a:lnSpc>
            </a:pPr>
            <a:r>
              <a:rPr lang="en-US" dirty="0" smtClean="0"/>
              <a:t>Developers and customers must be committed to rapid-fire activities in an abbreviated time frame. </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use RAD</a:t>
            </a:r>
            <a:endParaRPr lang="en-US" dirty="0"/>
          </a:p>
        </p:txBody>
      </p:sp>
      <p:sp>
        <p:nvSpPr>
          <p:cNvPr id="3" name="Content Placeholder 2"/>
          <p:cNvSpPr>
            <a:spLocks noGrp="1"/>
          </p:cNvSpPr>
          <p:nvPr>
            <p:ph idx="1"/>
          </p:nvPr>
        </p:nvSpPr>
        <p:spPr/>
        <p:txBody>
          <a:bodyPr/>
          <a:lstStyle/>
          <a:p>
            <a:r>
              <a:rPr lang="en-US" dirty="0" smtClean="0"/>
              <a:t>Reasonably well-known requirements</a:t>
            </a:r>
          </a:p>
          <a:p>
            <a:r>
              <a:rPr lang="en-US" dirty="0" smtClean="0"/>
              <a:t>User involved throughout the life cycle</a:t>
            </a:r>
          </a:p>
          <a:p>
            <a:r>
              <a:rPr lang="en-US" dirty="0" smtClean="0"/>
              <a:t>Project can be time-boxed </a:t>
            </a:r>
          </a:p>
          <a:p>
            <a:r>
              <a:rPr lang="en-US" dirty="0" smtClean="0"/>
              <a:t>Functionality delivered in increments</a:t>
            </a:r>
          </a:p>
          <a:p>
            <a:r>
              <a:rPr lang="en-US" dirty="0" smtClean="0"/>
              <a:t>High performance not required</a:t>
            </a:r>
          </a:p>
          <a:p>
            <a:r>
              <a:rPr lang="en-US" dirty="0" smtClean="0"/>
              <a:t>Low technical risks </a:t>
            </a:r>
          </a:p>
          <a:p>
            <a:r>
              <a:rPr lang="en-US" dirty="0" smtClean="0"/>
              <a:t>System can be modularized</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Spiral Model</a:t>
            </a:r>
            <a:endParaRPr lang="en-US" dirty="0"/>
          </a:p>
        </p:txBody>
      </p:sp>
      <p:sp>
        <p:nvSpPr>
          <p:cNvPr id="3" name="Content Placeholder 2"/>
          <p:cNvSpPr>
            <a:spLocks noGrp="1"/>
          </p:cNvSpPr>
          <p:nvPr>
            <p:ph idx="1"/>
          </p:nvPr>
        </p:nvSpPr>
        <p:spPr/>
        <p:txBody>
          <a:bodyPr/>
          <a:lstStyle/>
          <a:p>
            <a:r>
              <a:rPr lang="en-US" dirty="0" smtClean="0"/>
              <a:t>Adds risk analysis, and 4gl RAD prototyping to the waterfall model</a:t>
            </a:r>
          </a:p>
          <a:p>
            <a:r>
              <a:rPr lang="en-US" dirty="0" smtClean="0"/>
              <a:t>Each cycle involves the same sequence of steps as the waterfall process model </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8" descr="Spiral SDLC 2"/>
          <p:cNvPicPr>
            <a:picLocks noGrp="1" noChangeAspect="1" noChangeArrowheads="1"/>
          </p:cNvPicPr>
          <p:nvPr>
            <p:ph idx="1"/>
          </p:nvPr>
        </p:nvPicPr>
        <p:blipFill>
          <a:blip r:embed="rId2"/>
          <a:srcRect/>
          <a:stretch>
            <a:fillRect/>
          </a:stretch>
        </p:blipFill>
        <p:spPr>
          <a:xfrm>
            <a:off x="548548" y="685800"/>
            <a:ext cx="7757251" cy="5791200"/>
          </a:xfrm>
          <a:noFill/>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normAutofit fontScale="90000"/>
          </a:bodyPr>
          <a:lstStyle/>
          <a:p>
            <a:r>
              <a:rPr lang="en-US" sz="3600" dirty="0" smtClean="0"/>
              <a:t/>
            </a:r>
            <a:br>
              <a:rPr lang="en-US" sz="3600" dirty="0" smtClean="0"/>
            </a:br>
            <a:r>
              <a:rPr lang="en-US" sz="3600" dirty="0" smtClean="0"/>
              <a:t>Spiral Quadrant</a:t>
            </a:r>
            <a:br>
              <a:rPr lang="en-US" sz="3600" dirty="0" smtClean="0"/>
            </a:br>
            <a:r>
              <a:rPr lang="en-US" sz="3600" dirty="0" smtClean="0"/>
              <a:t>Determine objectives, alternatives and constraints</a:t>
            </a:r>
            <a:r>
              <a:rPr lang="en-US" dirty="0" smtClean="0"/>
              <a:t/>
            </a:r>
            <a:br>
              <a:rPr lang="en-US" dirty="0" smtClean="0"/>
            </a:br>
            <a:endParaRPr lang="en-US" dirty="0"/>
          </a:p>
        </p:txBody>
      </p:sp>
      <p:sp>
        <p:nvSpPr>
          <p:cNvPr id="3" name="Content Placeholder 2"/>
          <p:cNvSpPr>
            <a:spLocks noGrp="1"/>
          </p:cNvSpPr>
          <p:nvPr>
            <p:ph idx="1"/>
          </p:nvPr>
        </p:nvSpPr>
        <p:spPr>
          <a:xfrm>
            <a:off x="457200" y="2362200"/>
            <a:ext cx="8229600" cy="3763963"/>
          </a:xfrm>
        </p:spPr>
        <p:txBody>
          <a:bodyPr/>
          <a:lstStyle/>
          <a:p>
            <a:r>
              <a:rPr lang="en-US" dirty="0" smtClean="0"/>
              <a:t>Objectives:  functionality, performance, hardware/software interface, critical success factors, etc.</a:t>
            </a:r>
          </a:p>
          <a:p>
            <a:r>
              <a:rPr lang="en-US" dirty="0" smtClean="0"/>
              <a:t>Alternatives: build, reuse, buy, sub-contract, etc.</a:t>
            </a:r>
          </a:p>
          <a:p>
            <a:r>
              <a:rPr lang="en-US" dirty="0" smtClean="0"/>
              <a:t>Constraints:  cost, schedule, interface, etc.</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fontScale="90000"/>
          </a:bodyPr>
          <a:lstStyle/>
          <a:p>
            <a:r>
              <a:rPr lang="en-US" dirty="0" smtClean="0"/>
              <a:t>Spiral Quadrant</a:t>
            </a:r>
            <a:br>
              <a:rPr lang="en-US" dirty="0" smtClean="0"/>
            </a:br>
            <a:r>
              <a:rPr lang="en-US" dirty="0" smtClean="0"/>
              <a:t>Evaluate alternatives,  identify and resolve risks </a:t>
            </a:r>
            <a:endParaRPr lang="en-US" dirty="0"/>
          </a:p>
        </p:txBody>
      </p:sp>
      <p:sp>
        <p:nvSpPr>
          <p:cNvPr id="3" name="Content Placeholder 2"/>
          <p:cNvSpPr>
            <a:spLocks noGrp="1"/>
          </p:cNvSpPr>
          <p:nvPr>
            <p:ph idx="1"/>
          </p:nvPr>
        </p:nvSpPr>
        <p:spPr>
          <a:xfrm>
            <a:off x="457200" y="2133600"/>
            <a:ext cx="8229600" cy="3992563"/>
          </a:xfrm>
        </p:spPr>
        <p:txBody>
          <a:bodyPr/>
          <a:lstStyle/>
          <a:p>
            <a:r>
              <a:rPr lang="en-US" dirty="0" smtClean="0"/>
              <a:t>Study alternatives relative to objectives and constraints</a:t>
            </a:r>
          </a:p>
          <a:p>
            <a:r>
              <a:rPr lang="en-US" dirty="0" smtClean="0"/>
              <a:t>Identify risks (lack of experience, new technology, tight schedules, poor process, etc.</a:t>
            </a:r>
          </a:p>
          <a:p>
            <a:r>
              <a:rPr lang="en-US" dirty="0" smtClean="0"/>
              <a:t>Resolve risks (evaluate if money could be lost by continuing system development</a:t>
            </a: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Spiral Quadrant</a:t>
            </a:r>
            <a:br>
              <a:rPr lang="en-US" dirty="0" smtClean="0"/>
            </a:br>
            <a:r>
              <a:rPr lang="en-US" dirty="0" smtClean="0"/>
              <a:t>Develop next-level product</a:t>
            </a:r>
            <a:endParaRPr lang="en-US" dirty="0"/>
          </a:p>
        </p:txBody>
      </p:sp>
      <p:sp>
        <p:nvSpPr>
          <p:cNvPr id="3" name="Content Placeholder 2"/>
          <p:cNvSpPr>
            <a:spLocks noGrp="1"/>
          </p:cNvSpPr>
          <p:nvPr>
            <p:ph idx="1"/>
          </p:nvPr>
        </p:nvSpPr>
        <p:spPr/>
        <p:txBody>
          <a:bodyPr/>
          <a:lstStyle/>
          <a:p>
            <a:r>
              <a:rPr lang="en-US" sz="2400" dirty="0" smtClean="0"/>
              <a:t>Typical </a:t>
            </a:r>
            <a:r>
              <a:rPr lang="en-US" sz="2400" dirty="0" err="1" smtClean="0"/>
              <a:t>activites</a:t>
            </a:r>
            <a:r>
              <a:rPr lang="en-US" sz="2400" dirty="0" smtClean="0"/>
              <a:t>:</a:t>
            </a:r>
          </a:p>
          <a:p>
            <a:pPr lvl="1"/>
            <a:r>
              <a:rPr lang="en-US" sz="2400" dirty="0" smtClean="0"/>
              <a:t>Create a design</a:t>
            </a:r>
          </a:p>
          <a:p>
            <a:pPr lvl="1"/>
            <a:r>
              <a:rPr lang="en-US" sz="2400" dirty="0" smtClean="0"/>
              <a:t>Review design</a:t>
            </a:r>
          </a:p>
          <a:p>
            <a:pPr lvl="1"/>
            <a:r>
              <a:rPr lang="en-US" sz="2400" dirty="0" smtClean="0"/>
              <a:t>Develop code</a:t>
            </a:r>
          </a:p>
          <a:p>
            <a:pPr lvl="1"/>
            <a:r>
              <a:rPr lang="en-US" sz="2400" dirty="0" smtClean="0"/>
              <a:t>Inspect code</a:t>
            </a:r>
          </a:p>
          <a:p>
            <a:pPr lvl="1"/>
            <a:r>
              <a:rPr lang="en-US" sz="2400" dirty="0" smtClean="0"/>
              <a:t>Test product</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Spiral Quadrant</a:t>
            </a:r>
            <a:br>
              <a:rPr lang="en-US" dirty="0" smtClean="0"/>
            </a:br>
            <a:r>
              <a:rPr lang="en-US" dirty="0" smtClean="0"/>
              <a:t>Plan next phase</a:t>
            </a:r>
            <a:endParaRPr lang="en-US" dirty="0"/>
          </a:p>
        </p:txBody>
      </p:sp>
      <p:sp>
        <p:nvSpPr>
          <p:cNvPr id="3" name="Content Placeholder 2"/>
          <p:cNvSpPr>
            <a:spLocks noGrp="1"/>
          </p:cNvSpPr>
          <p:nvPr>
            <p:ph idx="1"/>
          </p:nvPr>
        </p:nvSpPr>
        <p:spPr/>
        <p:txBody>
          <a:bodyPr/>
          <a:lstStyle/>
          <a:p>
            <a:r>
              <a:rPr lang="en-US" sz="2400" dirty="0" smtClean="0"/>
              <a:t>Typical activities</a:t>
            </a:r>
          </a:p>
          <a:p>
            <a:pPr lvl="1"/>
            <a:r>
              <a:rPr lang="en-US" sz="2400" dirty="0" smtClean="0"/>
              <a:t>Develop project plan</a:t>
            </a:r>
          </a:p>
          <a:p>
            <a:pPr lvl="1"/>
            <a:r>
              <a:rPr lang="en-US" sz="2400" dirty="0" smtClean="0"/>
              <a:t>Develop configuration management plan</a:t>
            </a:r>
          </a:p>
          <a:p>
            <a:pPr lvl="1"/>
            <a:r>
              <a:rPr lang="en-US" sz="2400" dirty="0" smtClean="0"/>
              <a:t>Develop a test plan</a:t>
            </a:r>
          </a:p>
          <a:p>
            <a:pPr lvl="1"/>
            <a:r>
              <a:rPr lang="en-US" sz="2400" dirty="0" smtClean="0"/>
              <a:t>Develop an installation plan</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Spiral Model Strengths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Provides early indication of insurmountable risks, without much cost</a:t>
            </a:r>
          </a:p>
          <a:p>
            <a:r>
              <a:rPr lang="en-US" dirty="0" smtClean="0"/>
              <a:t>Users see the system early because of rapid prototyping tools</a:t>
            </a:r>
          </a:p>
          <a:p>
            <a:r>
              <a:rPr lang="en-US" dirty="0" smtClean="0"/>
              <a:t>Critical high-risk functions are developed first</a:t>
            </a:r>
          </a:p>
          <a:p>
            <a:r>
              <a:rPr lang="en-US" dirty="0" smtClean="0"/>
              <a:t>The design does not have to be perfect </a:t>
            </a:r>
          </a:p>
          <a:p>
            <a:r>
              <a:rPr lang="en-US" dirty="0" smtClean="0"/>
              <a:t>Users can be closely tied to all lifecycle steps</a:t>
            </a:r>
          </a:p>
          <a:p>
            <a:r>
              <a:rPr lang="en-US" dirty="0" smtClean="0"/>
              <a:t>Early and frequent feedback from users</a:t>
            </a:r>
          </a:p>
          <a:p>
            <a:r>
              <a:rPr lang="en-US" dirty="0" smtClean="0"/>
              <a:t>Cumulative costs assessed frequently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Classification by System Objectives </a:t>
            </a:r>
            <a:br>
              <a:rPr lang="en-US" b="1" dirty="0"/>
            </a:br>
            <a:endParaRPr lang="en-US" dirty="0"/>
          </a:p>
        </p:txBody>
      </p:sp>
      <p:sp>
        <p:nvSpPr>
          <p:cNvPr id="3" name="Content Placeholder 2"/>
          <p:cNvSpPr>
            <a:spLocks noGrp="1"/>
          </p:cNvSpPr>
          <p:nvPr>
            <p:ph idx="1"/>
          </p:nvPr>
        </p:nvSpPr>
        <p:spPr>
          <a:xfrm>
            <a:off x="457200" y="1295400"/>
            <a:ext cx="8229600" cy="5562600"/>
          </a:xfrm>
        </p:spPr>
        <p:txBody>
          <a:bodyPr>
            <a:normAutofit fontScale="77500" lnSpcReduction="20000"/>
          </a:bodyPr>
          <a:lstStyle/>
          <a:p>
            <a:endParaRPr lang="en-US" dirty="0"/>
          </a:p>
          <a:p>
            <a:r>
              <a:rPr lang="en-US" dirty="0"/>
              <a:t>Transaction Processing Systems (TPS): Their objective is to process transactions in order to update records and generate reports, i.e., to perform score-keeping functions. </a:t>
            </a:r>
          </a:p>
          <a:p>
            <a:r>
              <a:rPr lang="en-US" dirty="0" smtClean="0"/>
              <a:t>Process </a:t>
            </a:r>
            <a:r>
              <a:rPr lang="en-US" dirty="0"/>
              <a:t>Control System (PCS): These systems are designed to make routine decision that control operational processes. </a:t>
            </a:r>
          </a:p>
          <a:p>
            <a:r>
              <a:rPr lang="en-US" dirty="0" smtClean="0"/>
              <a:t>Decision </a:t>
            </a:r>
            <a:r>
              <a:rPr lang="en-US" dirty="0"/>
              <a:t>Support Systems (DSS): Their objective is to support the managerial decisions. Usually, these systems are based on a model of the </a:t>
            </a:r>
            <a:r>
              <a:rPr lang="en-US" dirty="0" smtClean="0"/>
              <a:t>decision-making </a:t>
            </a:r>
            <a:r>
              <a:rPr lang="en-US" dirty="0"/>
              <a:t>domain, and utilize techniques from management science, finance or other functional areas of business in order to build such models. These systems are also used often for attention-directing purposes, i.e., for directing the attention of managers to a problematic aspect of operations. </a:t>
            </a:r>
          </a:p>
          <a:p>
            <a:endParaRPr lang="en-US" dirty="0"/>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Spiral Model Weaknesses</a:t>
            </a:r>
            <a:endParaRPr lang="en-US" dirty="0"/>
          </a:p>
        </p:txBody>
      </p:sp>
      <p:sp>
        <p:nvSpPr>
          <p:cNvPr id="3" name="Content Placeholder 2"/>
          <p:cNvSpPr>
            <a:spLocks noGrp="1"/>
          </p:cNvSpPr>
          <p:nvPr>
            <p:ph idx="1"/>
          </p:nvPr>
        </p:nvSpPr>
        <p:spPr/>
        <p:txBody>
          <a:bodyPr>
            <a:normAutofit fontScale="92500" lnSpcReduction="20000"/>
          </a:bodyPr>
          <a:lstStyle/>
          <a:p>
            <a:pPr>
              <a:lnSpc>
                <a:spcPct val="90000"/>
              </a:lnSpc>
            </a:pPr>
            <a:r>
              <a:rPr lang="en-US" dirty="0" smtClean="0"/>
              <a:t>Time spent for evaluating risks too large for small or low-risk projects</a:t>
            </a:r>
          </a:p>
          <a:p>
            <a:pPr>
              <a:lnSpc>
                <a:spcPct val="90000"/>
              </a:lnSpc>
            </a:pPr>
            <a:r>
              <a:rPr lang="en-US" dirty="0" smtClean="0"/>
              <a:t>Time spent planning, resetting objectives, doing risk analysis and prototyping may  be excessive</a:t>
            </a:r>
          </a:p>
          <a:p>
            <a:pPr>
              <a:lnSpc>
                <a:spcPct val="90000"/>
              </a:lnSpc>
            </a:pPr>
            <a:r>
              <a:rPr lang="en-US" dirty="0" smtClean="0"/>
              <a:t>The model is complex </a:t>
            </a:r>
          </a:p>
          <a:p>
            <a:pPr>
              <a:lnSpc>
                <a:spcPct val="90000"/>
              </a:lnSpc>
            </a:pPr>
            <a:r>
              <a:rPr lang="en-US" dirty="0" smtClean="0"/>
              <a:t>Risk assessment expertise is required</a:t>
            </a:r>
          </a:p>
          <a:p>
            <a:pPr>
              <a:lnSpc>
                <a:spcPct val="90000"/>
              </a:lnSpc>
            </a:pPr>
            <a:r>
              <a:rPr lang="en-US" dirty="0" smtClean="0"/>
              <a:t>Spiral may continue indefinitely</a:t>
            </a:r>
          </a:p>
          <a:p>
            <a:pPr>
              <a:lnSpc>
                <a:spcPct val="90000"/>
              </a:lnSpc>
            </a:pPr>
            <a:r>
              <a:rPr lang="en-US" dirty="0" smtClean="0"/>
              <a:t>Developers must be reassigned during non-development phase activities</a:t>
            </a:r>
          </a:p>
          <a:p>
            <a:pPr>
              <a:lnSpc>
                <a:spcPct val="90000"/>
              </a:lnSpc>
            </a:pPr>
            <a:r>
              <a:rPr lang="en-US" dirty="0" smtClean="0"/>
              <a:t>May be hard to define objective, verifiable milestones that indicate readiness to proceed through the next iteration</a:t>
            </a:r>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use Spiral Model</a:t>
            </a:r>
            <a:endParaRPr lang="en-US" dirty="0"/>
          </a:p>
        </p:txBody>
      </p:sp>
      <p:sp>
        <p:nvSpPr>
          <p:cNvPr id="3" name="Content Placeholder 2"/>
          <p:cNvSpPr>
            <a:spLocks noGrp="1"/>
          </p:cNvSpPr>
          <p:nvPr>
            <p:ph idx="1"/>
          </p:nvPr>
        </p:nvSpPr>
        <p:spPr/>
        <p:txBody>
          <a:bodyPr>
            <a:normAutofit fontScale="92500"/>
          </a:bodyPr>
          <a:lstStyle/>
          <a:p>
            <a:pPr>
              <a:lnSpc>
                <a:spcPct val="80000"/>
              </a:lnSpc>
            </a:pPr>
            <a:r>
              <a:rPr lang="en-US" dirty="0" smtClean="0"/>
              <a:t>When creation of a prototype is appropriate</a:t>
            </a:r>
          </a:p>
          <a:p>
            <a:pPr>
              <a:lnSpc>
                <a:spcPct val="80000"/>
              </a:lnSpc>
            </a:pPr>
            <a:r>
              <a:rPr lang="en-US" dirty="0" smtClean="0"/>
              <a:t>When costs and risk evaluation is important</a:t>
            </a:r>
          </a:p>
          <a:p>
            <a:pPr>
              <a:lnSpc>
                <a:spcPct val="80000"/>
              </a:lnSpc>
            </a:pPr>
            <a:r>
              <a:rPr lang="en-US" dirty="0" smtClean="0"/>
              <a:t>For medium to high-risk projects</a:t>
            </a:r>
          </a:p>
          <a:p>
            <a:pPr>
              <a:lnSpc>
                <a:spcPct val="80000"/>
              </a:lnSpc>
            </a:pPr>
            <a:r>
              <a:rPr lang="en-US" dirty="0" smtClean="0"/>
              <a:t>Long-term project commitment unwise because of potential changes to economic priorities</a:t>
            </a:r>
          </a:p>
          <a:p>
            <a:pPr>
              <a:lnSpc>
                <a:spcPct val="80000"/>
              </a:lnSpc>
            </a:pPr>
            <a:r>
              <a:rPr lang="en-US" dirty="0" smtClean="0"/>
              <a:t>Users are unsure of their needs</a:t>
            </a:r>
          </a:p>
          <a:p>
            <a:pPr>
              <a:lnSpc>
                <a:spcPct val="80000"/>
              </a:lnSpc>
            </a:pPr>
            <a:r>
              <a:rPr lang="en-US" dirty="0" smtClean="0"/>
              <a:t>Requirements are complex</a:t>
            </a:r>
          </a:p>
          <a:p>
            <a:pPr>
              <a:lnSpc>
                <a:spcPct val="80000"/>
              </a:lnSpc>
            </a:pPr>
            <a:r>
              <a:rPr lang="en-US" dirty="0" smtClean="0"/>
              <a:t>New product line </a:t>
            </a:r>
          </a:p>
          <a:p>
            <a:pPr>
              <a:lnSpc>
                <a:spcPct val="80000"/>
              </a:lnSpc>
            </a:pPr>
            <a:r>
              <a:rPr lang="en-US" dirty="0" smtClean="0"/>
              <a:t>Significant changes are expected (research and exploration)</a:t>
            </a:r>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3399FF"/>
                </a:solidFill>
                <a:effectLst>
                  <a:outerShdw blurRad="38100" dist="38100" dir="2700000" algn="tl">
                    <a:srgbClr val="000000"/>
                  </a:outerShdw>
                </a:effectLst>
              </a:rPr>
              <a:t>Joint Application Design</a:t>
            </a:r>
            <a:endParaRPr lang="en-US" dirty="0"/>
          </a:p>
        </p:txBody>
      </p:sp>
      <p:sp>
        <p:nvSpPr>
          <p:cNvPr id="3" name="Content Placeholder 2"/>
          <p:cNvSpPr>
            <a:spLocks noGrp="1"/>
          </p:cNvSpPr>
          <p:nvPr>
            <p:ph idx="1"/>
          </p:nvPr>
        </p:nvSpPr>
        <p:spPr>
          <a:xfrm>
            <a:off x="457200" y="1600200"/>
            <a:ext cx="8229600" cy="4800600"/>
          </a:xfrm>
        </p:spPr>
        <p:txBody>
          <a:bodyPr>
            <a:normAutofit fontScale="92500" lnSpcReduction="20000"/>
          </a:bodyPr>
          <a:lstStyle/>
          <a:p>
            <a:pPr marL="339725" indent="-339725" defTabSz="457200">
              <a:lnSpc>
                <a:spcPct val="8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smtClean="0"/>
              <a:t>Expedites investigation of system requirements</a:t>
            </a:r>
          </a:p>
          <a:p>
            <a:pPr marL="339725" indent="-339725" defTabSz="457200">
              <a:lnSpc>
                <a:spcPct val="8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b="1" dirty="0" smtClean="0"/>
              <a:t>JAD </a:t>
            </a:r>
            <a:r>
              <a:rPr lang="en-US" dirty="0" smtClean="0"/>
              <a:t>is a technique to define system requirements in a single session by having all the necessary people participating together</a:t>
            </a:r>
          </a:p>
          <a:p>
            <a:pPr marL="339725" indent="-339725" defTabSz="457200">
              <a:lnSpc>
                <a:spcPct val="8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z="2800" b="1" u="sng" dirty="0" smtClean="0"/>
              <a:t>Compare:</a:t>
            </a:r>
            <a:r>
              <a:rPr lang="en-US" sz="2800" dirty="0" smtClean="0"/>
              <a:t> Normal interview and discussion approach takes a lots of time and effort (meet with users, document the discussion, build models, review and revise them, place unresolved issues on an open-items list – all of those on iterative basis!)- May require many meetings (months)</a:t>
            </a:r>
          </a:p>
          <a:p>
            <a:pPr marL="339725" indent="-339725" defTabSz="457200">
              <a:lnSpc>
                <a:spcPct val="8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b="1" dirty="0" smtClean="0"/>
              <a:t>JAD idea</a:t>
            </a:r>
            <a:r>
              <a:rPr lang="en-US" dirty="0" smtClean="0"/>
              <a:t> is to compress all these activities into a shorter series of meetings with users and team members (An individual JAD session may last from a day to a week)</a:t>
            </a:r>
          </a:p>
          <a:p>
            <a:pPr marL="339725" indent="-339725" defTabSz="457200">
              <a:lnSpc>
                <a:spcPct val="80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1" dirty="0" smtClean="0"/>
              <a:t>Critical factor</a:t>
            </a:r>
            <a:r>
              <a:rPr lang="en-GB" dirty="0" smtClean="0"/>
              <a:t> is to have all important stakeholders present</a:t>
            </a:r>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mtClean="0"/>
              <a:t>JAD Advantages and Disadvantages</a:t>
            </a:r>
            <a:br>
              <a:rPr lang="en-US" smtClean="0"/>
            </a:br>
            <a:endParaRPr lang="en-US"/>
          </a:p>
        </p:txBody>
      </p:sp>
      <p:sp>
        <p:nvSpPr>
          <p:cNvPr id="3" name="Content Placeholder 2"/>
          <p:cNvSpPr>
            <a:spLocks noGrp="1"/>
          </p:cNvSpPr>
          <p:nvPr>
            <p:ph idx="1"/>
          </p:nvPr>
        </p:nvSpPr>
        <p:spPr/>
        <p:txBody>
          <a:bodyPr>
            <a:normAutofit fontScale="92500" lnSpcReduction="20000"/>
          </a:bodyPr>
          <a:lstStyle/>
          <a:p>
            <a:pPr lvl="0"/>
            <a:r>
              <a:rPr lang="en-US" dirty="0" smtClean="0"/>
              <a:t>JAD Advantages and Disadvantages</a:t>
            </a:r>
          </a:p>
          <a:p>
            <a:r>
              <a:rPr lang="en-US" dirty="0" smtClean="0"/>
              <a:t>-	More expensive and can be cumbersome especially the group is too large relative to the size of project.</a:t>
            </a:r>
          </a:p>
          <a:p>
            <a:r>
              <a:rPr lang="en-US" dirty="0" smtClean="0"/>
              <a:t>-	Allows key users to participate effectively </a:t>
            </a:r>
          </a:p>
          <a:p>
            <a:r>
              <a:rPr lang="en-US" dirty="0" smtClean="0"/>
              <a:t>-	When properly used, JAD can result in a more accurate statement of system requirements, a better understanding of common goals, and a stronger commitment to the success of the new system.</a:t>
            </a:r>
          </a:p>
          <a:p>
            <a:pPr lvl="0"/>
            <a:r>
              <a:rPr lang="en-AU"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3399FF"/>
                </a:solidFill>
                <a:effectLst>
                  <a:outerShdw blurRad="38100" dist="38100" dir="2700000" algn="tl">
                    <a:srgbClr val="000000"/>
                  </a:outerShdw>
                </a:effectLst>
              </a:rPr>
              <a:t>Joint Application Design Participants</a:t>
            </a:r>
            <a:endParaRPr lang="en-US" dirty="0"/>
          </a:p>
        </p:txBody>
      </p:sp>
      <p:sp>
        <p:nvSpPr>
          <p:cNvPr id="3" name="Content Placeholder 2"/>
          <p:cNvSpPr>
            <a:spLocks noGrp="1"/>
          </p:cNvSpPr>
          <p:nvPr>
            <p:ph idx="1"/>
          </p:nvPr>
        </p:nvSpPr>
        <p:spPr/>
        <p:txBody>
          <a:bodyPr/>
          <a:lstStyle/>
          <a:p>
            <a:pPr>
              <a:lnSpc>
                <a:spcPct val="80000"/>
              </a:lnSpc>
            </a:pPr>
            <a:r>
              <a:rPr lang="en-US" sz="2000" b="1" dirty="0" smtClean="0">
                <a:effectLst>
                  <a:outerShdw blurRad="38100" dist="38100" dir="2700000" algn="tl">
                    <a:srgbClr val="000000"/>
                  </a:outerShdw>
                </a:effectLst>
              </a:rPr>
              <a:t>JAD session leader</a:t>
            </a:r>
          </a:p>
          <a:p>
            <a:pPr lvl="1">
              <a:lnSpc>
                <a:spcPct val="80000"/>
              </a:lnSpc>
              <a:buFont typeface="Wingdings" pitchFamily="2" charset="2"/>
              <a:buBlip>
                <a:blip r:embed="rId2"/>
              </a:buBlip>
            </a:pPr>
            <a:r>
              <a:rPr lang="en-US" sz="1600" dirty="0" smtClean="0"/>
              <a:t>Trained in group dynamics and facilitating group discussion</a:t>
            </a:r>
          </a:p>
          <a:p>
            <a:pPr lvl="1">
              <a:lnSpc>
                <a:spcPct val="80000"/>
              </a:lnSpc>
              <a:buFont typeface="Wingdings" pitchFamily="2" charset="2"/>
              <a:buBlip>
                <a:blip r:embed="rId2"/>
              </a:buBlip>
            </a:pPr>
            <a:r>
              <a:rPr lang="en-US" sz="1600" dirty="0" smtClean="0"/>
              <a:t>Must ensure agenda and objectives are met</a:t>
            </a:r>
          </a:p>
          <a:p>
            <a:pPr lvl="1">
              <a:lnSpc>
                <a:spcPct val="80000"/>
              </a:lnSpc>
              <a:buFont typeface="Wingdings" pitchFamily="2" charset="2"/>
              <a:buBlip>
                <a:blip r:embed="rId2"/>
              </a:buBlip>
            </a:pPr>
            <a:r>
              <a:rPr lang="en-US" sz="1600" dirty="0" smtClean="0"/>
              <a:t>Often system analyst appointed as leader but better if someone actually trained to lead group decision making</a:t>
            </a:r>
          </a:p>
          <a:p>
            <a:pPr lvl="1">
              <a:lnSpc>
                <a:spcPct val="80000"/>
              </a:lnSpc>
              <a:buFont typeface="Wingdings" pitchFamily="2" charset="2"/>
              <a:buBlip>
                <a:blip r:embed="rId2"/>
              </a:buBlip>
            </a:pPr>
            <a:r>
              <a:rPr lang="en-US" sz="1600" dirty="0" smtClean="0"/>
              <a:t>May not be the expert in the business area though</a:t>
            </a:r>
          </a:p>
          <a:p>
            <a:pPr>
              <a:lnSpc>
                <a:spcPct val="80000"/>
              </a:lnSpc>
            </a:pPr>
            <a:r>
              <a:rPr lang="en-US" sz="2000" b="1" dirty="0" smtClean="0">
                <a:effectLst>
                  <a:outerShdw blurRad="38100" dist="38100" dir="2700000" algn="tl">
                    <a:srgbClr val="000000"/>
                  </a:outerShdw>
                </a:effectLst>
              </a:rPr>
              <a:t>Users</a:t>
            </a:r>
          </a:p>
          <a:p>
            <a:pPr lvl="1">
              <a:lnSpc>
                <a:spcPct val="80000"/>
              </a:lnSpc>
              <a:buFont typeface="Wingdings" pitchFamily="2" charset="2"/>
              <a:buBlip>
                <a:blip r:embed="rId2"/>
              </a:buBlip>
            </a:pPr>
            <a:r>
              <a:rPr lang="en-US" sz="1600" dirty="0" smtClean="0"/>
              <a:t>Managers are good to have at the meeting since important decisions have to be made</a:t>
            </a:r>
          </a:p>
          <a:p>
            <a:pPr lvl="1">
              <a:lnSpc>
                <a:spcPct val="80000"/>
              </a:lnSpc>
              <a:buFont typeface="Wingdings" pitchFamily="2" charset="2"/>
              <a:buBlip>
                <a:blip r:embed="rId2"/>
              </a:buBlip>
            </a:pPr>
            <a:r>
              <a:rPr lang="en-US" sz="1600" dirty="0" smtClean="0"/>
              <a:t>If executives cannot be at the meeting, they at least should be contactable (or visit once a day)</a:t>
            </a:r>
          </a:p>
          <a:p>
            <a:pPr>
              <a:lnSpc>
                <a:spcPct val="80000"/>
              </a:lnSpc>
            </a:pPr>
            <a:r>
              <a:rPr lang="en-US" sz="2000" b="1" dirty="0" smtClean="0">
                <a:effectLst>
                  <a:outerShdw blurRad="38100" dist="38100" dir="2700000" algn="tl">
                    <a:srgbClr val="000000"/>
                  </a:outerShdw>
                </a:effectLst>
              </a:rPr>
              <a:t>Technical staff</a:t>
            </a:r>
          </a:p>
          <a:p>
            <a:pPr lvl="1">
              <a:lnSpc>
                <a:spcPct val="80000"/>
              </a:lnSpc>
              <a:buFont typeface="Wingdings" pitchFamily="2" charset="2"/>
              <a:buBlip>
                <a:blip r:embed="rId2"/>
              </a:buBlip>
            </a:pPr>
            <a:r>
              <a:rPr lang="en-US" sz="1600" dirty="0" smtClean="0"/>
              <a:t>A representative from the technical support group should be present (e.g. for info. regarding networks, operating environments etc.)</a:t>
            </a:r>
          </a:p>
          <a:p>
            <a:pPr>
              <a:lnSpc>
                <a:spcPct val="80000"/>
              </a:lnSpc>
            </a:pPr>
            <a:r>
              <a:rPr lang="en-US" sz="2000" b="1" dirty="0" smtClean="0">
                <a:effectLst>
                  <a:outerShdw blurRad="38100" dist="38100" dir="2700000" algn="tl">
                    <a:srgbClr val="000000"/>
                  </a:outerShdw>
                </a:effectLst>
              </a:rPr>
              <a:t>Project team members</a:t>
            </a:r>
          </a:p>
          <a:p>
            <a:pPr lvl="1">
              <a:lnSpc>
                <a:spcPct val="80000"/>
              </a:lnSpc>
              <a:buFont typeface="Wingdings" pitchFamily="2" charset="2"/>
              <a:buBlip>
                <a:blip r:embed="rId2"/>
              </a:buBlip>
            </a:pPr>
            <a:r>
              <a:rPr lang="en-US" sz="1600" dirty="0" smtClean="0"/>
              <a:t>System analysts</a:t>
            </a:r>
          </a:p>
          <a:p>
            <a:pPr lvl="1">
              <a:lnSpc>
                <a:spcPct val="80000"/>
              </a:lnSpc>
              <a:buFont typeface="Wingdings" pitchFamily="2" charset="2"/>
              <a:buBlip>
                <a:blip r:embed="rId2"/>
              </a:buBlip>
            </a:pPr>
            <a:r>
              <a:rPr lang="en-US" sz="1600" dirty="0" smtClean="0"/>
              <a:t>User experts</a:t>
            </a:r>
          </a:p>
          <a:p>
            <a:pPr lvl="1">
              <a:lnSpc>
                <a:spcPct val="80000"/>
              </a:lnSpc>
              <a:buFont typeface="Wingdings" pitchFamily="2" charset="2"/>
              <a:buBlip>
                <a:blip r:embed="rId2"/>
              </a:buBlip>
            </a:pPr>
            <a:r>
              <a:rPr lang="en-US" sz="1600" dirty="0" smtClean="0"/>
              <a:t>Assist in discussion, clarify points, build models and document the results</a:t>
            </a:r>
          </a:p>
          <a:p>
            <a:pPr lvl="1">
              <a:lnSpc>
                <a:spcPct val="80000"/>
              </a:lnSpc>
              <a:buFont typeface="Wingdings" pitchFamily="2" charset="2"/>
              <a:buBlip>
                <a:blip r:embed="rId2"/>
              </a:buBlip>
            </a:pPr>
            <a:r>
              <a:rPr lang="en-US" sz="1600" dirty="0" smtClean="0"/>
              <a:t>Members of the project team are the experts on ensuring the objectives are met</a:t>
            </a:r>
            <a:endParaRPr lang="en-US" sz="1400" dirty="0" smtClean="0"/>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3399FF"/>
                </a:solidFill>
                <a:effectLst>
                  <a:outerShdw blurRad="38100" dist="38100" dir="2700000" algn="tl">
                    <a:srgbClr val="000000"/>
                  </a:outerShdw>
                </a:effectLst>
              </a:rPr>
              <a:t>A JAD Facility</a:t>
            </a:r>
            <a:endParaRPr lang="en-US" dirty="0"/>
          </a:p>
        </p:txBody>
      </p:sp>
      <p:pic>
        <p:nvPicPr>
          <p:cNvPr id="4" name="Picture 2"/>
          <p:cNvPicPr>
            <a:picLocks noGrp="1" noChangeAspect="1" noChangeArrowheads="1"/>
          </p:cNvPicPr>
          <p:nvPr>
            <p:ph idx="1"/>
          </p:nvPr>
        </p:nvPicPr>
        <p:blipFill>
          <a:blip r:embed="rId2"/>
          <a:srcRect/>
          <a:stretch>
            <a:fillRect/>
          </a:stretch>
        </p:blipFill>
        <p:spPr>
          <a:xfrm>
            <a:off x="1014857" y="1619730"/>
            <a:ext cx="7114286" cy="4486902"/>
          </a:xfrm>
          <a:noFill/>
          <a:ln/>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3399FF"/>
                </a:solidFill>
                <a:effectLst>
                  <a:outerShdw blurRad="38100" dist="38100" dir="2700000" algn="tl">
                    <a:srgbClr val="000000"/>
                  </a:outerShdw>
                </a:effectLst>
              </a:rPr>
              <a:t>Joint Application Design Facilities</a:t>
            </a:r>
            <a:endParaRPr lang="en-US" dirty="0"/>
          </a:p>
        </p:txBody>
      </p:sp>
      <p:sp>
        <p:nvSpPr>
          <p:cNvPr id="3" name="Content Placeholder 2"/>
          <p:cNvSpPr>
            <a:spLocks noGrp="1"/>
          </p:cNvSpPr>
          <p:nvPr>
            <p:ph idx="1"/>
          </p:nvPr>
        </p:nvSpPr>
        <p:spPr/>
        <p:txBody>
          <a:bodyPr>
            <a:normAutofit lnSpcReduction="10000"/>
          </a:bodyPr>
          <a:lstStyle/>
          <a:p>
            <a:pPr marL="339725" indent="-339725" defTabSz="45720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smtClean="0"/>
              <a:t>Conducted in special room </a:t>
            </a:r>
          </a:p>
          <a:p>
            <a:pPr marL="739775" lvl="1" indent="-282575" defTabSz="457200">
              <a:buFont typeface="Wingdings" pitchFamily="2" charset="2"/>
              <a:buBlip>
                <a:blip r:embed="rId2"/>
              </a:buBlip>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smtClean="0"/>
              <a:t>Limit interruptions </a:t>
            </a:r>
          </a:p>
          <a:p>
            <a:pPr marL="739775" lvl="1" indent="-282575" defTabSz="457200">
              <a:buFont typeface="Wingdings" pitchFamily="2" charset="2"/>
              <a:buBlip>
                <a:blip r:embed="rId2"/>
              </a:buBlip>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smtClean="0"/>
              <a:t>May be off-site</a:t>
            </a:r>
          </a:p>
          <a:p>
            <a:pPr marL="339725" indent="-339725" defTabSz="45720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smtClean="0"/>
              <a:t>Resources </a:t>
            </a:r>
          </a:p>
          <a:p>
            <a:pPr marL="739775" lvl="1" indent="-282575" defTabSz="457200">
              <a:buFont typeface="Wingdings" pitchFamily="2" charset="2"/>
              <a:buBlip>
                <a:blip r:embed="rId2"/>
              </a:buBlip>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smtClean="0"/>
              <a:t>Overhead projector, white board, flip charts, work material</a:t>
            </a:r>
          </a:p>
          <a:p>
            <a:pPr marL="739775" lvl="1" indent="-282575" defTabSz="457200">
              <a:buFont typeface="Wingdings" pitchFamily="2" charset="2"/>
              <a:buBlip>
                <a:blip r:embed="rId2"/>
              </a:buBlip>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smtClean="0"/>
              <a:t>Electronic support (laptops)</a:t>
            </a:r>
            <a:r>
              <a:rPr lang="ar-SA" dirty="0" smtClean="0"/>
              <a:t>‏</a:t>
            </a:r>
            <a:endParaRPr lang="en-GB" dirty="0" smtClean="0"/>
          </a:p>
          <a:p>
            <a:pPr marL="739775" lvl="1" indent="-282575" defTabSz="457200">
              <a:buFont typeface="Wingdings" pitchFamily="2" charset="2"/>
              <a:buBlip>
                <a:blip r:embed="rId2"/>
              </a:buBlip>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smtClean="0"/>
              <a:t>CASE tools</a:t>
            </a:r>
          </a:p>
          <a:p>
            <a:pPr marL="739775" lvl="1" indent="-282575" defTabSz="457200">
              <a:buFont typeface="Wingdings" pitchFamily="2" charset="2"/>
              <a:buBlip>
                <a:blip r:embed="rId2"/>
              </a:buBlip>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smtClean="0"/>
              <a:t>Group support systems (GSS)</a:t>
            </a:r>
            <a:r>
              <a:rPr lang="ar-SA" dirty="0" smtClean="0"/>
              <a:t>‏</a:t>
            </a:r>
            <a:endParaRPr lang="en-GB" dirty="0" smtClean="0"/>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lstStyle/>
          <a:p>
            <a:r>
              <a:rPr lang="en-US" dirty="0" smtClean="0"/>
              <a:t>Write a note on object oriented methodology.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20000"/>
          </a:bodyPr>
          <a:lstStyle/>
          <a:p>
            <a:endParaRPr lang="en-US" dirty="0"/>
          </a:p>
          <a:p>
            <a:r>
              <a:rPr lang="en-US" dirty="0"/>
              <a:t>Expert Systems (ES): These systems incorporate expertise in order to aid managers in diagnosing problems or in problem solving. </a:t>
            </a:r>
          </a:p>
          <a:p>
            <a:r>
              <a:rPr lang="en-US" dirty="0" smtClean="0"/>
              <a:t>Executive </a:t>
            </a:r>
            <a:r>
              <a:rPr lang="en-US" dirty="0"/>
              <a:t>Information System (EIS): These are MIS tailored to the strategic information needs of the top managers. </a:t>
            </a:r>
          </a:p>
          <a:p>
            <a:r>
              <a:rPr lang="en-US" dirty="0" smtClean="0"/>
              <a:t>Business </a:t>
            </a:r>
            <a:r>
              <a:rPr lang="en-US" dirty="0"/>
              <a:t>Information Systems (BIS): As a future managerial end user, it is very important to realize that </a:t>
            </a:r>
            <a:r>
              <a:rPr lang="en-US" b="1" i="1" dirty="0"/>
              <a:t>information systems directly support both operations and management activities </a:t>
            </a:r>
            <a:r>
              <a:rPr lang="en-US" dirty="0"/>
              <a:t>in business functions of accounting, finance, human resource management, marketing, and operations management. Such business information systems are needed by all business functions.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srcRect/>
          <a:stretch>
            <a:fillRect/>
          </a:stretch>
        </p:blipFill>
        <p:spPr bwMode="auto">
          <a:xfrm>
            <a:off x="762000" y="609600"/>
            <a:ext cx="8077200" cy="5867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715962"/>
          </a:xfrm>
        </p:spPr>
        <p:txBody>
          <a:bodyPr>
            <a:normAutofit fontScale="90000"/>
          </a:bodyPr>
          <a:lstStyle/>
          <a:p>
            <a:r>
              <a:rPr lang="en-US" dirty="0" smtClean="0"/>
              <a:t>Types of organizational Information System</a:t>
            </a:r>
            <a:endParaRPr lang="en-US" dirty="0"/>
          </a:p>
        </p:txBody>
      </p:sp>
      <p:pic>
        <p:nvPicPr>
          <p:cNvPr id="2050" name="Picture 2"/>
          <p:cNvPicPr>
            <a:picLocks noGrp="1" noChangeAspect="1" noChangeArrowheads="1"/>
          </p:cNvPicPr>
          <p:nvPr>
            <p:ph idx="1"/>
          </p:nvPr>
        </p:nvPicPr>
        <p:blipFill>
          <a:blip r:embed="rId2"/>
          <a:srcRect/>
          <a:stretch>
            <a:fillRect/>
          </a:stretch>
        </p:blipFill>
        <p:spPr bwMode="auto">
          <a:xfrm>
            <a:off x="381000" y="1143000"/>
            <a:ext cx="8229599" cy="5410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SDLC</a:t>
            </a:r>
            <a:endParaRPr lang="en-US" dirty="0"/>
          </a:p>
        </p:txBody>
      </p:sp>
      <p:sp>
        <p:nvSpPr>
          <p:cNvPr id="3" name="Content Placeholder 2"/>
          <p:cNvSpPr>
            <a:spLocks noGrp="1"/>
          </p:cNvSpPr>
          <p:nvPr>
            <p:ph idx="1"/>
          </p:nvPr>
        </p:nvSpPr>
        <p:spPr/>
        <p:txBody>
          <a:bodyPr/>
          <a:lstStyle/>
          <a:p>
            <a:pPr>
              <a:buNone/>
            </a:pPr>
            <a:r>
              <a:rPr lang="en-US" dirty="0" smtClean="0"/>
              <a:t>	</a:t>
            </a:r>
          </a:p>
          <a:p>
            <a:pPr>
              <a:buNone/>
            </a:pPr>
            <a:endParaRPr lang="en-US" dirty="0"/>
          </a:p>
          <a:p>
            <a:pPr>
              <a:buNone/>
            </a:pPr>
            <a:r>
              <a:rPr lang="en-US" dirty="0" smtClean="0"/>
              <a:t>	Process of examining a business situation to improve it through better procedures and methods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two major parts</a:t>
            </a:r>
            <a:endParaRPr lang="en-US" dirty="0"/>
          </a:p>
        </p:txBody>
      </p:sp>
      <p:sp>
        <p:nvSpPr>
          <p:cNvPr id="3" name="Content Placeholder 2"/>
          <p:cNvSpPr>
            <a:spLocks noGrp="1"/>
          </p:cNvSpPr>
          <p:nvPr>
            <p:ph idx="1"/>
          </p:nvPr>
        </p:nvSpPr>
        <p:spPr/>
        <p:txBody>
          <a:bodyPr/>
          <a:lstStyle/>
          <a:p>
            <a:r>
              <a:rPr lang="en-US" dirty="0" smtClean="0"/>
              <a:t>System Analysis</a:t>
            </a:r>
          </a:p>
          <a:p>
            <a:r>
              <a:rPr lang="en-US" dirty="0" smtClean="0"/>
              <a:t>System Design</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1758</Words>
  <Application>Microsoft Office PowerPoint</Application>
  <PresentationFormat>On-screen Show (4:3)</PresentationFormat>
  <Paragraphs>202</Paragraphs>
  <Slides>47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49" baseType="lpstr">
      <vt:lpstr>Office Theme</vt:lpstr>
      <vt:lpstr>Bitmap Image</vt:lpstr>
      <vt:lpstr>Unit I</vt:lpstr>
      <vt:lpstr>Different kinds of Information System </vt:lpstr>
      <vt:lpstr>PowerPoint Presentation</vt:lpstr>
      <vt:lpstr> Classification by System Objectives  </vt:lpstr>
      <vt:lpstr>PowerPoint Presentation</vt:lpstr>
      <vt:lpstr>PowerPoint Presentation</vt:lpstr>
      <vt:lpstr>Types of organizational Information System</vt:lpstr>
      <vt:lpstr>SDLC</vt:lpstr>
      <vt:lpstr>Its two major parts</vt:lpstr>
      <vt:lpstr>System Analysis</vt:lpstr>
      <vt:lpstr>PowerPoint Presentation</vt:lpstr>
      <vt:lpstr>System Design</vt:lpstr>
      <vt:lpstr>Phases</vt:lpstr>
      <vt:lpstr>PowerPoint Presentation</vt:lpstr>
      <vt:lpstr>Requirements</vt:lpstr>
      <vt:lpstr>Design</vt:lpstr>
      <vt:lpstr>Implementation</vt:lpstr>
      <vt:lpstr>Integration</vt:lpstr>
      <vt:lpstr>Operation</vt:lpstr>
      <vt:lpstr>Role of the Systems Analyst</vt:lpstr>
      <vt:lpstr>PowerPoint Presentation</vt:lpstr>
      <vt:lpstr>PowerPoint Presentation</vt:lpstr>
      <vt:lpstr>PowerPoint Presentation</vt:lpstr>
      <vt:lpstr>Models</vt:lpstr>
      <vt:lpstr>Waterfall Model</vt:lpstr>
      <vt:lpstr>PowerPoint Presentation</vt:lpstr>
      <vt:lpstr>Strengths of waterfall model</vt:lpstr>
      <vt:lpstr>PowerPoint Presentation</vt:lpstr>
      <vt:lpstr>Rapid Application Model (RAD)</vt:lpstr>
      <vt:lpstr>RAD Strengths</vt:lpstr>
      <vt:lpstr>RAD Weaknesses</vt:lpstr>
      <vt:lpstr>When to use RAD</vt:lpstr>
      <vt:lpstr>Spiral Model</vt:lpstr>
      <vt:lpstr>PowerPoint Presentation</vt:lpstr>
      <vt:lpstr> Spiral Quadrant Determine objectives, alternatives and constraints </vt:lpstr>
      <vt:lpstr>Spiral Quadrant Evaluate alternatives,  identify and resolve risks </vt:lpstr>
      <vt:lpstr>Spiral Quadrant Develop next-level product</vt:lpstr>
      <vt:lpstr>Spiral Quadrant Plan next phase</vt:lpstr>
      <vt:lpstr>Spiral Model Strengths</vt:lpstr>
      <vt:lpstr>Spiral Model Weaknesses</vt:lpstr>
      <vt:lpstr>When to use Spiral Model</vt:lpstr>
      <vt:lpstr>Joint Application Design</vt:lpstr>
      <vt:lpstr>JAD Advantages and Disadvantages </vt:lpstr>
      <vt:lpstr>Joint Application Design Participants</vt:lpstr>
      <vt:lpstr>A JAD Facility</vt:lpstr>
      <vt:lpstr>Joint Application Design Facilities</vt:lpstr>
      <vt:lpstr>Assignment</vt:lpstr>
    </vt:vector>
  </TitlesOfParts>
  <Company>Workgroup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I</dc:title>
  <dc:creator>mgtsci-Sucheta</dc:creator>
  <cp:lastModifiedBy>HP-4</cp:lastModifiedBy>
  <cp:revision>49</cp:revision>
  <dcterms:created xsi:type="dcterms:W3CDTF">2012-07-20T06:38:03Z</dcterms:created>
  <dcterms:modified xsi:type="dcterms:W3CDTF">2018-09-04T21:19:03Z</dcterms:modified>
</cp:coreProperties>
</file>