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5" r:id="rId3"/>
    <p:sldId id="257" r:id="rId4"/>
    <p:sldId id="276" r:id="rId5"/>
    <p:sldId id="270" r:id="rId6"/>
    <p:sldId id="278" r:id="rId7"/>
    <p:sldId id="279" r:id="rId8"/>
    <p:sldId id="280" r:id="rId9"/>
    <p:sldId id="281" r:id="rId10"/>
    <p:sldId id="277" r:id="rId11"/>
    <p:sldId id="271" r:id="rId12"/>
    <p:sldId id="272" r:id="rId13"/>
    <p:sldId id="273" r:id="rId14"/>
    <p:sldId id="274" r:id="rId15"/>
    <p:sldId id="282" r:id="rId16"/>
    <p:sldId id="283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D554D-1C8A-4C93-A114-D89A8ADAD9E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71C22-BCD4-4528-B89A-392EE5F89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5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5492-FF47-4C12-B880-27247CE29890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DD472-A6E4-4913-9705-D81733F9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1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defTabSz="914485" eaLnBrk="0" hangingPunct="0"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56B98A-DCBB-4E40-9484-653E5B98CD39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0" dirty="0" smtClean="0"/>
              <a:t> =T|T+E</a:t>
            </a:r>
          </a:p>
          <a:p>
            <a:r>
              <a:rPr lang="en-US" baseline="0" dirty="0" smtClean="0"/>
              <a:t>T=INT|INT*T|(E)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DD472-A6E4-4913-9705-D81733F9B3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5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A01-6636-4210-9598-BA555B044EF5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CSC410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112D-F35E-417D-9ED1-89B35E0D79E9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658E-2AA8-4BAC-9F40-B73335A00B32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39459-8D29-41A9-A67B-630E6CE4A6E5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CSC410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8022-070F-4625-83C6-9977FBF1BE4A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E64A-771B-4D12-AE84-25D0A1AFD0EA}" type="datetime1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4D4-0070-428F-B590-8D744E699335}" type="datetime1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B8D9-5FA7-49AD-ACBA-07AC18640FCE}" type="datetime1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19B0-2FD7-42C3-9832-520360823258}" type="datetime1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EBE3-0C13-4BC3-AB46-45B8D5177B98}" type="datetime1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BEC2-65C5-481C-8406-975DD140061E}" type="datetime1">
              <a:rPr lang="en-US" smtClean="0"/>
              <a:t>4/6/2017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B59AB7A-7D8F-4FF4-AED6-1BF101981E2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CSC410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3E5AB86-6971-49CA-A56E-C3BFF1E19416}" type="datetime1">
              <a:rPr lang="en-US" smtClean="0"/>
              <a:t>4/6/2017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905000"/>
            <a:ext cx="8077200" cy="2593975"/>
          </a:xfrm>
        </p:spPr>
        <p:txBody>
          <a:bodyPr/>
          <a:lstStyle/>
          <a:p>
            <a:pPr algn="ctr"/>
            <a:r>
              <a:rPr lang="en-US" dirty="0" smtClean="0"/>
              <a:t>Syntax Analysis-Part 1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sz="4400" b="1" u="sng" dirty="0" smtClean="0">
                <a:solidFill>
                  <a:srgbClr val="00B050"/>
                </a:solidFill>
              </a:rPr>
              <a:t>Context Free </a:t>
            </a:r>
            <a:r>
              <a:rPr lang="en-US" sz="4400" b="1" u="sng" dirty="0" err="1" smtClean="0">
                <a:solidFill>
                  <a:srgbClr val="00B050"/>
                </a:solidFill>
              </a:rPr>
              <a:t>Grammer</a:t>
            </a:r>
            <a:endParaRPr lang="en-US" sz="4400" b="1" u="sng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By 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C.Namrata</a:t>
            </a:r>
            <a:r>
              <a:rPr lang="en-US" dirty="0" smtClean="0"/>
              <a:t> </a:t>
            </a:r>
            <a:r>
              <a:rPr lang="en-US" dirty="0" err="1" smtClean="0"/>
              <a:t>Mahender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6106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/>
              <a:t>To generate a string of terminal symbols from a </a:t>
            </a:r>
            <a:r>
              <a:rPr lang="en-US" sz="3000" dirty="0" smtClean="0"/>
              <a:t>CFG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 </a:t>
            </a:r>
            <a:endParaRPr lang="en-US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Begin with a string consisting of the start symbol;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Apply one of the productions with the start symbol on the </a:t>
            </a:r>
            <a:r>
              <a:rPr lang="en-US" sz="2400" dirty="0" smtClean="0"/>
              <a:t> left </a:t>
            </a:r>
            <a:r>
              <a:rPr lang="en-US" sz="2400" dirty="0"/>
              <a:t>hand size, replacing the start symbol with the right hand side of the production;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Repeat the process of selecting nonterminal symbols in the string, and replacing them with the right hand side of some corresponding production, until all </a:t>
            </a:r>
            <a:r>
              <a:rPr lang="en-US" sz="2400" dirty="0" err="1"/>
              <a:t>nonterminals</a:t>
            </a:r>
            <a:r>
              <a:rPr lang="en-US" sz="2400" dirty="0"/>
              <a:t> have been replaced by terminal symbols.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746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&lt;expression&gt; --&gt; </a:t>
            </a:r>
            <a:r>
              <a:rPr lang="fr-FR" dirty="0" err="1"/>
              <a:t>number</a:t>
            </a:r>
            <a:r>
              <a:rPr lang="fr-FR" dirty="0"/>
              <a:t> </a:t>
            </a:r>
          </a:p>
          <a:p>
            <a:r>
              <a:rPr lang="fr-FR" dirty="0"/>
              <a:t>&lt;expression&gt; --&gt; ( &lt;expression&gt; ) </a:t>
            </a:r>
          </a:p>
          <a:p>
            <a:r>
              <a:rPr lang="fr-FR" dirty="0"/>
              <a:t>&lt;expression&gt; --&gt; &lt;expression&gt; + &lt;expression&gt; </a:t>
            </a:r>
          </a:p>
          <a:p>
            <a:r>
              <a:rPr lang="fr-FR" dirty="0"/>
              <a:t>&lt;expression&gt; --&gt; &lt;expression&gt; - &lt;expression&gt; </a:t>
            </a:r>
          </a:p>
          <a:p>
            <a:r>
              <a:rPr lang="fr-FR" dirty="0"/>
              <a:t>&lt;expression&gt; --&gt; &lt;expression&gt; * &lt;expression&gt; </a:t>
            </a:r>
          </a:p>
          <a:p>
            <a:r>
              <a:rPr lang="fr-FR" dirty="0"/>
              <a:t>&lt;expression&gt; --&gt; &lt;expression&gt; / &lt;expression&gt;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62769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</p:spTree>
    <p:extLst>
      <p:ext uri="{BB962C8B-B14F-4D97-AF65-F5344CB8AC3E}">
        <p14:creationId xmlns:p14="http://schemas.microsoft.com/office/powerpoint/2010/main" val="11332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447800"/>
            <a:ext cx="8001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1" y="54864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lead to two forms of derivation : Left sentential form and right sentential form of grammar(canonical  derivation)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702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447800"/>
            <a:ext cx="763499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44" y="4038601"/>
            <a:ext cx="7850456" cy="266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5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Parser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</a:t>
            </a:r>
          </a:p>
          <a:p>
            <a:r>
              <a:rPr lang="en-US" dirty="0" smtClean="0"/>
              <a:t>Bottom-up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–Down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16</a:t>
            </a:fld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92" y="1600200"/>
            <a:ext cx="615461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7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17</a:t>
            </a:fld>
            <a:endParaRPr lang="en-US"/>
          </a:p>
        </p:txBody>
      </p:sp>
      <p:sp>
        <p:nvSpPr>
          <p:cNvPr id="6" name="AutoShape 2" descr="Image result for Thank you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6" y="1752600"/>
            <a:ext cx="7824034" cy="455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6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grammar-oriented compiling technique, known as syntax directed translation, is very helpful for </a:t>
            </a:r>
            <a:r>
              <a:rPr lang="en-US" dirty="0" smtClean="0"/>
              <a:t>organizing  a </a:t>
            </a:r>
            <a:r>
              <a:rPr lang="en-US" dirty="0"/>
              <a:t>compiler front </a:t>
            </a:r>
            <a:r>
              <a:rPr lang="en-US" dirty="0" smtClean="0"/>
              <a:t>end.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8153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35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305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Syntax Definition : </a:t>
            </a:r>
          </a:p>
          <a:p>
            <a:r>
              <a:rPr lang="en-US" sz="2400" dirty="0"/>
              <a:t>A </a:t>
            </a:r>
            <a:r>
              <a:rPr lang="en-US" sz="2400" dirty="0" smtClean="0"/>
              <a:t>Context free grammar or Backus Norm Form is used to specify the syntax of a  language . </a:t>
            </a:r>
            <a:endParaRPr lang="en-US" sz="2400" dirty="0"/>
          </a:p>
          <a:p>
            <a:pPr lvl="1"/>
            <a:r>
              <a:rPr lang="en-US" sz="2400" dirty="0" smtClean="0"/>
              <a:t>For e.g.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64" y="3267075"/>
            <a:ext cx="5170686" cy="50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12" y="4326255"/>
            <a:ext cx="5046788" cy="702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5334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Such a rule is called production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78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3058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It is </a:t>
            </a:r>
            <a:r>
              <a:rPr lang="en-US" sz="2400" dirty="0"/>
              <a:t>a set of recursive rewriting rules (or </a:t>
            </a:r>
            <a:r>
              <a:rPr lang="en-US" sz="2400" i="1" dirty="0"/>
              <a:t>productions</a:t>
            </a:r>
            <a:r>
              <a:rPr lang="en-US" sz="2400" dirty="0"/>
              <a:t>) used to generate patterns of strings. </a:t>
            </a:r>
            <a:endParaRPr lang="en-US" sz="2400" dirty="0" smtClean="0"/>
          </a:p>
          <a:p>
            <a:r>
              <a:rPr lang="en-US" sz="2400" dirty="0"/>
              <a:t>A CFG consists of the following components: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a set of </a:t>
            </a:r>
            <a:r>
              <a:rPr lang="en-US" sz="2400" i="1" dirty="0">
                <a:solidFill>
                  <a:srgbClr val="00B050"/>
                </a:solidFill>
              </a:rPr>
              <a:t>terminal symbols</a:t>
            </a:r>
            <a:r>
              <a:rPr lang="en-US" sz="2400" dirty="0"/>
              <a:t>, which are the characters of the alphabet that appear in the strings generated by the grammar.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a set of </a:t>
            </a:r>
            <a:r>
              <a:rPr lang="en-US" sz="2400" i="1" dirty="0">
                <a:solidFill>
                  <a:srgbClr val="00B050"/>
                </a:solidFill>
              </a:rPr>
              <a:t>nonterminal symbols</a:t>
            </a:r>
            <a:r>
              <a:rPr lang="en-US" sz="2400" dirty="0"/>
              <a:t>, which are placeholders for patterns of terminal symbols that can be generated by the nonterminal symbols.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a set of </a:t>
            </a:r>
            <a:r>
              <a:rPr lang="en-US" sz="2400" i="1" dirty="0">
                <a:solidFill>
                  <a:srgbClr val="00B050"/>
                </a:solidFill>
              </a:rPr>
              <a:t>productions</a:t>
            </a:r>
            <a:r>
              <a:rPr lang="en-US" sz="2400" dirty="0"/>
              <a:t>, which are rules for replacing (or rewriting) nonterminal symbols (on the left side of the production) in a string with other nonterminal or terminal symbols (on the right side of the production).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a </a:t>
            </a:r>
            <a:r>
              <a:rPr lang="en-US" sz="2400" i="1" dirty="0">
                <a:solidFill>
                  <a:srgbClr val="00B050"/>
                </a:solidFill>
              </a:rPr>
              <a:t>start symbol</a:t>
            </a:r>
            <a:r>
              <a:rPr lang="en-US" sz="2400" dirty="0"/>
              <a:t>, which is a special nonterminal symbol that appears in the initial string generated by the grammar. </a:t>
            </a:r>
          </a:p>
          <a:p>
            <a:pPr lvl="1"/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43063"/>
            <a:ext cx="6862763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0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Context-free Grammar (CFG)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CSC410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25BE3F-9616-419E-83B6-A79F48623BC7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59436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676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Example 9-5+2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" y="4495800"/>
            <a:ext cx="639127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0" y="3733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Parse tree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13764" y="55684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Draw Parse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Associativity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524000"/>
          </a:xfrm>
        </p:spPr>
        <p:txBody>
          <a:bodyPr/>
          <a:lstStyle/>
          <a:p>
            <a:r>
              <a:rPr lang="en-US" dirty="0" smtClean="0"/>
              <a:t>Left Association : +,-,*,/</a:t>
            </a:r>
          </a:p>
          <a:p>
            <a:r>
              <a:rPr lang="en-US" dirty="0" smtClean="0"/>
              <a:t>Right Association :=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1891" y="26670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Precedence Of Operators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4724400" cy="99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Associativity   &amp; </a:t>
            </a:r>
            <a:r>
              <a:rPr lang="en-US" dirty="0"/>
              <a:t>Precedence </a:t>
            </a:r>
            <a:r>
              <a:rPr lang="en-US" dirty="0" smtClean="0"/>
              <a:t>Of Operators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1891" y="26670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1828800"/>
            <a:ext cx="4828309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62600" y="2362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Shown in increasing order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38588"/>
            <a:ext cx="6682364" cy="131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54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-Fix  Notation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AB7A-7D8F-4FF4-AED6-1BF101981E28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1891" y="26670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1905000"/>
            <a:ext cx="7038109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882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1309</TotalTime>
  <Words>491</Words>
  <Application>Microsoft Office PowerPoint</Application>
  <PresentationFormat>On-screen Show (4:3)</PresentationFormat>
  <Paragraphs>102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Syntax Analysis-Part 1  Context Free Grammer</vt:lpstr>
      <vt:lpstr>PowerPoint Presentation</vt:lpstr>
      <vt:lpstr>Context-free Grammar (CFG)</vt:lpstr>
      <vt:lpstr>Context-free Grammar (CFG)</vt:lpstr>
      <vt:lpstr>Context-free Grammar (CFG)</vt:lpstr>
      <vt:lpstr>Context-free Grammar (CFG)</vt:lpstr>
      <vt:lpstr>Associativity Of Operators</vt:lpstr>
      <vt:lpstr>Associativity   &amp; Precedence Of Operators</vt:lpstr>
      <vt:lpstr>Post -Fix  Notation</vt:lpstr>
      <vt:lpstr>Context-free Grammar (CFG)</vt:lpstr>
      <vt:lpstr>Context-free Grammar (CFG)</vt:lpstr>
      <vt:lpstr>Context-free Grammar (CFG)</vt:lpstr>
      <vt:lpstr>Context-free Grammar (CFG)</vt:lpstr>
      <vt:lpstr>Context-free Grammar (CFG)</vt:lpstr>
      <vt:lpstr>Type of Parser </vt:lpstr>
      <vt:lpstr>Top –Down Parser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Compiler</dc:title>
  <dc:creator>omsai</dc:creator>
  <cp:lastModifiedBy>omsai</cp:lastModifiedBy>
  <cp:revision>32</cp:revision>
  <dcterms:created xsi:type="dcterms:W3CDTF">2017-01-11T07:35:49Z</dcterms:created>
  <dcterms:modified xsi:type="dcterms:W3CDTF">2017-04-06T11:01:00Z</dcterms:modified>
</cp:coreProperties>
</file>