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257" r:id="rId3"/>
    <p:sldId id="260" r:id="rId4"/>
    <p:sldId id="261" r:id="rId5"/>
    <p:sldId id="262" r:id="rId6"/>
    <p:sldId id="263" r:id="rId7"/>
    <p:sldId id="268" r:id="rId8"/>
    <p:sldId id="269"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D554D-1C8A-4C93-A114-D89A8ADAD9E4}" type="datetimeFigureOut">
              <a:rPr lang="en-US" smtClean="0"/>
              <a:t>3/16/2017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671C22-BCD4-4528-B89A-392EE5F895DE}" type="slidenum">
              <a:rPr lang="en-US" smtClean="0"/>
              <a:t>‹#›</a:t>
            </a:fld>
            <a:endParaRPr lang="en-US"/>
          </a:p>
        </p:txBody>
      </p:sp>
    </p:spTree>
    <p:extLst>
      <p:ext uri="{BB962C8B-B14F-4D97-AF65-F5344CB8AC3E}">
        <p14:creationId xmlns:p14="http://schemas.microsoft.com/office/powerpoint/2010/main" val="132545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145492-FF47-4C12-B880-27247CE29890}" type="datetimeFigureOut">
              <a:rPr lang="en-US" smtClean="0"/>
              <a:t>3/16/2017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DD472-A6E4-4913-9705-D81733F9B380}" type="slidenum">
              <a:rPr lang="en-US" smtClean="0"/>
              <a:t>‹#›</a:t>
            </a:fld>
            <a:endParaRPr lang="en-US"/>
          </a:p>
        </p:txBody>
      </p:sp>
    </p:spTree>
    <p:extLst>
      <p:ext uri="{BB962C8B-B14F-4D97-AF65-F5344CB8AC3E}">
        <p14:creationId xmlns:p14="http://schemas.microsoft.com/office/powerpoint/2010/main" val="424261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1500">
                <a:solidFill>
                  <a:schemeClr val="tx1"/>
                </a:solidFill>
                <a:latin typeface="Times New Roman" pitchFamily="18" charset="0"/>
              </a:defRPr>
            </a:lvl1pPr>
            <a:lvl2pPr marL="702756" indent="-270291" defTabSz="914485" eaLnBrk="0" hangingPunct="0">
              <a:defRPr sz="1500">
                <a:solidFill>
                  <a:schemeClr val="tx1"/>
                </a:solidFill>
                <a:latin typeface="Times New Roman" pitchFamily="18" charset="0"/>
              </a:defRPr>
            </a:lvl2pPr>
            <a:lvl3pPr marL="1081164" indent="-216233" defTabSz="914485" eaLnBrk="0" hangingPunct="0">
              <a:defRPr sz="1500">
                <a:solidFill>
                  <a:schemeClr val="tx1"/>
                </a:solidFill>
                <a:latin typeface="Times New Roman" pitchFamily="18" charset="0"/>
              </a:defRPr>
            </a:lvl3pPr>
            <a:lvl4pPr marL="1513629" indent="-216233" defTabSz="914485" eaLnBrk="0" hangingPunct="0">
              <a:defRPr sz="1500">
                <a:solidFill>
                  <a:schemeClr val="tx1"/>
                </a:solidFill>
                <a:latin typeface="Times New Roman" pitchFamily="18" charset="0"/>
              </a:defRPr>
            </a:lvl4pPr>
            <a:lvl5pPr marL="1946095" indent="-216233" defTabSz="914485" eaLnBrk="0" hangingPunct="0">
              <a:defRPr sz="1500">
                <a:solidFill>
                  <a:schemeClr val="tx1"/>
                </a:solidFill>
                <a:latin typeface="Times New Roman" pitchFamily="18" charset="0"/>
              </a:defRPr>
            </a:lvl5pPr>
            <a:lvl6pPr marL="2378560" indent="-216233" defTabSz="914485" eaLnBrk="0" fontAlgn="base" hangingPunct="0">
              <a:spcBef>
                <a:spcPct val="0"/>
              </a:spcBef>
              <a:spcAft>
                <a:spcPct val="0"/>
              </a:spcAft>
              <a:defRPr sz="1500">
                <a:solidFill>
                  <a:schemeClr val="tx1"/>
                </a:solidFill>
                <a:latin typeface="Times New Roman" pitchFamily="18" charset="0"/>
              </a:defRPr>
            </a:lvl6pPr>
            <a:lvl7pPr marL="2811026" indent="-216233" defTabSz="914485" eaLnBrk="0" fontAlgn="base" hangingPunct="0">
              <a:spcBef>
                <a:spcPct val="0"/>
              </a:spcBef>
              <a:spcAft>
                <a:spcPct val="0"/>
              </a:spcAft>
              <a:defRPr sz="1500">
                <a:solidFill>
                  <a:schemeClr val="tx1"/>
                </a:solidFill>
                <a:latin typeface="Times New Roman" pitchFamily="18" charset="0"/>
              </a:defRPr>
            </a:lvl7pPr>
            <a:lvl8pPr marL="3243491" indent="-216233" defTabSz="914485" eaLnBrk="0" fontAlgn="base" hangingPunct="0">
              <a:spcBef>
                <a:spcPct val="0"/>
              </a:spcBef>
              <a:spcAft>
                <a:spcPct val="0"/>
              </a:spcAft>
              <a:defRPr sz="1500">
                <a:solidFill>
                  <a:schemeClr val="tx1"/>
                </a:solidFill>
                <a:latin typeface="Times New Roman" pitchFamily="18" charset="0"/>
              </a:defRPr>
            </a:lvl8pPr>
            <a:lvl9pPr marL="3675957" indent="-216233" defTabSz="914485" eaLnBrk="0" fontAlgn="base" hangingPunct="0">
              <a:spcBef>
                <a:spcPct val="0"/>
              </a:spcBef>
              <a:spcAft>
                <a:spcPct val="0"/>
              </a:spcAft>
              <a:defRPr sz="1500">
                <a:solidFill>
                  <a:schemeClr val="tx1"/>
                </a:solidFill>
                <a:latin typeface="Times New Roman" pitchFamily="18" charset="0"/>
              </a:defRPr>
            </a:lvl9pPr>
          </a:lstStyle>
          <a:p>
            <a:pPr eaLnBrk="1" hangingPunct="1"/>
            <a:fld id="{5756B98A-DCBB-4E40-9484-653E5B98CD39}" type="slidenum">
              <a:rPr lang="en-US" sz="1200"/>
              <a:pPr eaLnBrk="1" hangingPunct="1"/>
              <a:t>2</a:t>
            </a:fld>
            <a:endParaRPr 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4B4A01-6636-4210-9598-BA555B044EF5}" type="datetime1">
              <a:rPr lang="en-US" smtClean="0"/>
              <a:t>3/16/2017</a:t>
            </a:fld>
            <a:endParaRPr lang="en-US"/>
          </a:p>
        </p:txBody>
      </p:sp>
      <p:sp>
        <p:nvSpPr>
          <p:cNvPr id="5" name="Footer Placeholder 4"/>
          <p:cNvSpPr>
            <a:spLocks noGrp="1"/>
          </p:cNvSpPr>
          <p:nvPr>
            <p:ph type="ftr" sz="quarter" idx="11"/>
          </p:nvPr>
        </p:nvSpPr>
        <p:spPr/>
        <p:txBody>
          <a:bodyPr/>
          <a:lstStyle/>
          <a:p>
            <a:r>
              <a:rPr lang="en-US" dirty="0" smtClean="0"/>
              <a:t>CSC410</a:t>
            </a:r>
            <a:endParaRPr lang="en-US" dirty="0"/>
          </a:p>
        </p:txBody>
      </p:sp>
      <p:sp>
        <p:nvSpPr>
          <p:cNvPr id="6" name="Slide Number Placeholder 5"/>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3112D-F35E-417D-9ED1-89B35E0D79E9}"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CSC410</a:t>
            </a:r>
            <a:endParaRPr lang="en-US"/>
          </a:p>
        </p:txBody>
      </p:sp>
      <p:sp>
        <p:nvSpPr>
          <p:cNvPr id="6" name="Slide Number Placeholder 5"/>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D658E-2AA8-4BAC-9F40-B73335A00B32}"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CSC410</a:t>
            </a:r>
            <a:endParaRPr lang="en-US"/>
          </a:p>
        </p:txBody>
      </p:sp>
      <p:sp>
        <p:nvSpPr>
          <p:cNvPr id="6" name="Slide Number Placeholder 5"/>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39459-8D29-41A9-A67B-630E6CE4A6E5}" type="datetime1">
              <a:rPr lang="en-US" smtClean="0"/>
              <a:t>3/16/2017</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CSC410</a:t>
            </a:r>
            <a:endParaRPr lang="en-US" dirty="0"/>
          </a:p>
        </p:txBody>
      </p:sp>
      <p:sp>
        <p:nvSpPr>
          <p:cNvPr id="6" name="Slide Number Placeholder 5"/>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38022-070F-4625-83C6-9977FBF1BE4A}"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CSC410</a:t>
            </a:r>
            <a:endParaRPr lang="en-US"/>
          </a:p>
        </p:txBody>
      </p:sp>
      <p:sp>
        <p:nvSpPr>
          <p:cNvPr id="6" name="Slide Number Placeholder 5"/>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F1E64A-771B-4D12-AE84-25D0A1AFD0EA}"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CSC410</a:t>
            </a:r>
            <a:endParaRPr lang="en-US"/>
          </a:p>
        </p:txBody>
      </p:sp>
      <p:sp>
        <p:nvSpPr>
          <p:cNvPr id="7" name="Slide Number Placeholder 6"/>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3C4D4-0070-428F-B590-8D744E699335}" type="datetime1">
              <a:rPr lang="en-US" smtClean="0"/>
              <a:t>3/16/2017</a:t>
            </a:fld>
            <a:endParaRPr lang="en-US"/>
          </a:p>
        </p:txBody>
      </p:sp>
      <p:sp>
        <p:nvSpPr>
          <p:cNvPr id="8" name="Footer Placeholder 7"/>
          <p:cNvSpPr>
            <a:spLocks noGrp="1"/>
          </p:cNvSpPr>
          <p:nvPr>
            <p:ph type="ftr" sz="quarter" idx="11"/>
          </p:nvPr>
        </p:nvSpPr>
        <p:spPr/>
        <p:txBody>
          <a:bodyPr/>
          <a:lstStyle/>
          <a:p>
            <a:r>
              <a:rPr lang="en-US" smtClean="0"/>
              <a:t>CSC410</a:t>
            </a:r>
            <a:endParaRPr lang="en-US"/>
          </a:p>
        </p:txBody>
      </p:sp>
      <p:sp>
        <p:nvSpPr>
          <p:cNvPr id="9" name="Slide Number Placeholder 8"/>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86B8D9-5FA7-49AD-ACBA-07AC18640FCE}" type="datetime1">
              <a:rPr lang="en-US" smtClean="0"/>
              <a:t>3/16/2017</a:t>
            </a:fld>
            <a:endParaRPr lang="en-US"/>
          </a:p>
        </p:txBody>
      </p:sp>
      <p:sp>
        <p:nvSpPr>
          <p:cNvPr id="4" name="Footer Placeholder 3"/>
          <p:cNvSpPr>
            <a:spLocks noGrp="1"/>
          </p:cNvSpPr>
          <p:nvPr>
            <p:ph type="ftr" sz="quarter" idx="11"/>
          </p:nvPr>
        </p:nvSpPr>
        <p:spPr/>
        <p:txBody>
          <a:bodyPr/>
          <a:lstStyle/>
          <a:p>
            <a:r>
              <a:rPr lang="en-US" smtClean="0"/>
              <a:t>CSC410</a:t>
            </a:r>
            <a:endParaRPr lang="en-US"/>
          </a:p>
        </p:txBody>
      </p:sp>
      <p:sp>
        <p:nvSpPr>
          <p:cNvPr id="5" name="Slide Number Placeholder 4"/>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419B0-2FD7-42C3-9832-520360823258}" type="datetime1">
              <a:rPr lang="en-US" smtClean="0"/>
              <a:t>3/16/2017</a:t>
            </a:fld>
            <a:endParaRPr lang="en-US"/>
          </a:p>
        </p:txBody>
      </p:sp>
      <p:sp>
        <p:nvSpPr>
          <p:cNvPr id="3" name="Footer Placeholder 2"/>
          <p:cNvSpPr>
            <a:spLocks noGrp="1"/>
          </p:cNvSpPr>
          <p:nvPr>
            <p:ph type="ftr" sz="quarter" idx="11"/>
          </p:nvPr>
        </p:nvSpPr>
        <p:spPr/>
        <p:txBody>
          <a:bodyPr/>
          <a:lstStyle/>
          <a:p>
            <a:r>
              <a:rPr lang="en-US" smtClean="0"/>
              <a:t>CSC410</a:t>
            </a:r>
            <a:endParaRPr lang="en-US"/>
          </a:p>
        </p:txBody>
      </p:sp>
      <p:sp>
        <p:nvSpPr>
          <p:cNvPr id="4" name="Slide Number Placeholder 3"/>
          <p:cNvSpPr>
            <a:spLocks noGrp="1"/>
          </p:cNvSpPr>
          <p:nvPr>
            <p:ph type="sldNum" sz="quarter" idx="12"/>
          </p:nvPr>
        </p:nvSpPr>
        <p:spPr/>
        <p:txBody>
          <a:bodyPr/>
          <a:lstStyle/>
          <a:p>
            <a:fld id="{CB59AB7A-7D8F-4FF4-AED6-1BF101981E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EEBE3-0C13-4BC3-AB46-45B8D5177B98}"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CSC410</a:t>
            </a:r>
            <a:endParaRPr lang="en-US"/>
          </a:p>
        </p:txBody>
      </p:sp>
      <p:sp>
        <p:nvSpPr>
          <p:cNvPr id="7" name="Slide Number Placeholder 6"/>
          <p:cNvSpPr>
            <a:spLocks noGrp="1"/>
          </p:cNvSpPr>
          <p:nvPr>
            <p:ph type="sldNum" sz="quarter" idx="12"/>
          </p:nvPr>
        </p:nvSpPr>
        <p:spPr/>
        <p:txBody>
          <a:bodyPr/>
          <a:lstStyle/>
          <a:p>
            <a:fld id="{CB59AB7A-7D8F-4FF4-AED6-1BF101981E2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760BEC2-65C5-481C-8406-975DD140061E}" type="datetime1">
              <a:rPr lang="en-US" smtClean="0"/>
              <a:t>3/16/2017</a:t>
            </a:fld>
            <a:endParaRPr lang="en-US"/>
          </a:p>
        </p:txBody>
      </p:sp>
      <p:sp>
        <p:nvSpPr>
          <p:cNvPr id="9" name="Slide Number Placeholder 8"/>
          <p:cNvSpPr>
            <a:spLocks noGrp="1"/>
          </p:cNvSpPr>
          <p:nvPr>
            <p:ph type="sldNum" sz="quarter" idx="11"/>
          </p:nvPr>
        </p:nvSpPr>
        <p:spPr/>
        <p:txBody>
          <a:bodyPr/>
          <a:lstStyle/>
          <a:p>
            <a:fld id="{CB59AB7A-7D8F-4FF4-AED6-1BF101981E28}" type="slidenum">
              <a:rPr lang="en-US" smtClean="0"/>
              <a:t>‹#›</a:t>
            </a:fld>
            <a:endParaRPr lang="en-US"/>
          </a:p>
        </p:txBody>
      </p:sp>
      <p:sp>
        <p:nvSpPr>
          <p:cNvPr id="10" name="Footer Placeholder 9"/>
          <p:cNvSpPr>
            <a:spLocks noGrp="1"/>
          </p:cNvSpPr>
          <p:nvPr>
            <p:ph type="ftr" sz="quarter" idx="12"/>
          </p:nvPr>
        </p:nvSpPr>
        <p:spPr/>
        <p:txBody>
          <a:bodyPr/>
          <a:lstStyle/>
          <a:p>
            <a:r>
              <a:rPr lang="en-US" smtClean="0"/>
              <a:t>CSC410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B59AB7A-7D8F-4FF4-AED6-1BF101981E2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CSC410</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3E5AB86-6971-49CA-A56E-C3BFF1E19416}" type="datetime1">
              <a:rPr lang="en-US" smtClean="0"/>
              <a:t>3/16/2017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077200" cy="2593975"/>
          </a:xfrm>
        </p:spPr>
        <p:txBody>
          <a:bodyPr/>
          <a:lstStyle/>
          <a:p>
            <a:r>
              <a:rPr lang="en-US" dirty="0" smtClean="0"/>
              <a:t>Syntax Analysis-Part 1</a:t>
            </a:r>
            <a:endParaRPr lang="en-US" dirty="0"/>
          </a:p>
        </p:txBody>
      </p:sp>
      <p:sp>
        <p:nvSpPr>
          <p:cNvPr id="3" name="Subtitle 2"/>
          <p:cNvSpPr>
            <a:spLocks noGrp="1"/>
          </p:cNvSpPr>
          <p:nvPr>
            <p:ph type="subTitle" idx="1"/>
          </p:nvPr>
        </p:nvSpPr>
        <p:spPr/>
        <p:txBody>
          <a:bodyPr/>
          <a:lstStyle/>
          <a:p>
            <a:r>
              <a:rPr lang="en-US" dirty="0" smtClean="0"/>
              <a:t> By </a:t>
            </a:r>
          </a:p>
          <a:p>
            <a:r>
              <a:rPr lang="en-US" dirty="0" err="1" smtClean="0"/>
              <a:t>Dr</a:t>
            </a:r>
            <a:r>
              <a:rPr lang="en-US" dirty="0" smtClean="0"/>
              <a:t> </a:t>
            </a:r>
            <a:r>
              <a:rPr lang="en-US" dirty="0" err="1" smtClean="0"/>
              <a:t>C.Namrata</a:t>
            </a:r>
            <a:r>
              <a:rPr lang="en-US" dirty="0" smtClean="0"/>
              <a:t> </a:t>
            </a:r>
            <a:r>
              <a:rPr lang="en-US" dirty="0" err="1" smtClean="0"/>
              <a:t>Mahender</a:t>
            </a:r>
            <a:endParaRPr lang="en-US" dirty="0"/>
          </a:p>
        </p:txBody>
      </p:sp>
    </p:spTree>
    <p:extLst>
      <p:ext uri="{BB962C8B-B14F-4D97-AF65-F5344CB8AC3E}">
        <p14:creationId xmlns:p14="http://schemas.microsoft.com/office/powerpoint/2010/main" val="3967367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Error-recovery strategies </a:t>
            </a:r>
            <a:endParaRPr lang="en-US" dirty="0"/>
          </a:p>
        </p:txBody>
      </p:sp>
      <p:sp>
        <p:nvSpPr>
          <p:cNvPr id="3" name="Content Placeholder 2"/>
          <p:cNvSpPr>
            <a:spLocks noGrp="1"/>
          </p:cNvSpPr>
          <p:nvPr>
            <p:ph idx="1"/>
          </p:nvPr>
        </p:nvSpPr>
        <p:spPr/>
        <p:txBody>
          <a:bodyPr/>
          <a:lstStyle/>
          <a:p>
            <a:r>
              <a:rPr lang="en-US" b="1" dirty="0"/>
              <a:t>Panic mode</a:t>
            </a:r>
          </a:p>
          <a:p>
            <a:r>
              <a:rPr lang="en-US" dirty="0"/>
              <a:t>When a parser encounters an error anywhere in the statement, it ignores the rest of the statement by not processing input from erroneous input to delimiter, such as semi-colon. This is the easiest way of error-recovery and also, it prevents the parser from developing infinite loops.</a:t>
            </a:r>
          </a:p>
          <a:p>
            <a:r>
              <a:rPr lang="en-US" b="1" dirty="0"/>
              <a:t>Statement mode</a:t>
            </a:r>
          </a:p>
          <a:p>
            <a:r>
              <a:rPr lang="en-US" dirty="0"/>
              <a:t>When a parser encounters an error, it tries to take corrective measures so that the rest of inputs of statement allow the parser to parse ahead. For example, inserting a missing semicolon, replacing comma with a semicolon etc. Parser designers have to be careful here because one wrong correction may lead to an infinite loop.</a:t>
            </a:r>
          </a:p>
          <a:p>
            <a:endParaRPr lang="en-US" dirty="0"/>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10</a:t>
            </a:fld>
            <a:endParaRPr lang="en-US"/>
          </a:p>
        </p:txBody>
      </p:sp>
    </p:spTree>
    <p:extLst>
      <p:ext uri="{BB962C8B-B14F-4D97-AF65-F5344CB8AC3E}">
        <p14:creationId xmlns:p14="http://schemas.microsoft.com/office/powerpoint/2010/main" val="365837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Error-recovery strategies </a:t>
            </a:r>
            <a:endParaRPr lang="en-US" dirty="0"/>
          </a:p>
        </p:txBody>
      </p:sp>
      <p:sp>
        <p:nvSpPr>
          <p:cNvPr id="3" name="Content Placeholder 2"/>
          <p:cNvSpPr>
            <a:spLocks noGrp="1"/>
          </p:cNvSpPr>
          <p:nvPr>
            <p:ph idx="1"/>
          </p:nvPr>
        </p:nvSpPr>
        <p:spPr/>
        <p:txBody>
          <a:bodyPr>
            <a:normAutofit fontScale="92500"/>
          </a:bodyPr>
          <a:lstStyle/>
          <a:p>
            <a:r>
              <a:rPr lang="en-US" b="1" dirty="0"/>
              <a:t>Error productions</a:t>
            </a:r>
          </a:p>
          <a:p>
            <a:r>
              <a:rPr lang="en-US" dirty="0"/>
              <a:t>Some common errors are known to the compiler designers that may occur in the code. In addition, the designers can create augmented grammar to be used, as productions that generate erroneous constructs when these errors are encountered.</a:t>
            </a:r>
          </a:p>
          <a:p>
            <a:r>
              <a:rPr lang="en-US" b="1" dirty="0"/>
              <a:t>Global correction</a:t>
            </a:r>
          </a:p>
          <a:p>
            <a:r>
              <a:rPr lang="en-US" dirty="0"/>
              <a:t>The parser considers the program in hand as a whole and tries to figure out what the program is intended to do and tries to find out a closest match for it, which is error-free. When an erroneous input (statement) X is fed, it creates a parse tree for some closest error-free statement Y. This may allow the parser to make minimal changes in the source code, but due to the complexity (time and space) of this strategy, it has not been implemented in practice yet.</a:t>
            </a:r>
          </a:p>
          <a:p>
            <a:endParaRPr lang="en-US" dirty="0"/>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11</a:t>
            </a:fld>
            <a:endParaRPr lang="en-US"/>
          </a:p>
        </p:txBody>
      </p:sp>
    </p:spTree>
    <p:extLst>
      <p:ext uri="{BB962C8B-B14F-4D97-AF65-F5344CB8AC3E}">
        <p14:creationId xmlns:p14="http://schemas.microsoft.com/office/powerpoint/2010/main" val="211237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12</a:t>
            </a:fld>
            <a:endParaRPr lang="en-US"/>
          </a:p>
        </p:txBody>
      </p:sp>
      <p:sp>
        <p:nvSpPr>
          <p:cNvPr id="6" name="AutoShape 2" descr="Image result for Thank you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976" y="1752600"/>
            <a:ext cx="7824034" cy="455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69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z="4000" dirty="0" smtClean="0"/>
              <a:t>Analysis</a:t>
            </a:r>
            <a:endParaRPr lang="en-US" sz="4000" dirty="0" smtClean="0"/>
          </a:p>
        </p:txBody>
      </p:sp>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dirty="0" smtClean="0"/>
              <a:t>CSC410</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eaLnBrk="1" hangingPunct="1"/>
            <a:fld id="{5225BE3F-9616-419E-83B6-A79F48623BC7}" type="slidenum">
              <a:rPr lang="en-US" sz="1400" smtClean="0"/>
              <a:pPr eaLnBrk="1" hangingPunct="1"/>
              <a:t>2</a:t>
            </a:fld>
            <a:endParaRPr lang="en-US" sz="1400" smtClean="0"/>
          </a:p>
        </p:txBody>
      </p:sp>
      <p:sp>
        <p:nvSpPr>
          <p:cNvPr id="3" name="Rectangle 2"/>
          <p:cNvSpPr/>
          <p:nvPr/>
        </p:nvSpPr>
        <p:spPr>
          <a:xfrm>
            <a:off x="381000" y="1371600"/>
            <a:ext cx="7467600" cy="5724644"/>
          </a:xfrm>
          <a:prstGeom prst="rect">
            <a:avLst/>
          </a:prstGeom>
        </p:spPr>
        <p:txBody>
          <a:bodyPr wrap="square">
            <a:spAutoFit/>
          </a:bodyPr>
          <a:lstStyle/>
          <a:p>
            <a:pPr marL="285750" indent="-285750">
              <a:buFont typeface="Arial" pitchFamily="34" charset="0"/>
              <a:buChar char="•"/>
            </a:pPr>
            <a:r>
              <a:rPr lang="en-US" sz="2400" dirty="0"/>
              <a:t>The analysis phase of a compiler breaks up a source program into </a:t>
            </a:r>
            <a:r>
              <a:rPr lang="en-US" sz="2400" dirty="0" smtClean="0"/>
              <a:t>constituent pieces </a:t>
            </a:r>
            <a:r>
              <a:rPr lang="en-US" sz="2400" dirty="0"/>
              <a:t>and produces an internal representation for it, called </a:t>
            </a:r>
            <a:r>
              <a:rPr lang="en-US" sz="2400" b="1" dirty="0"/>
              <a:t>intermediate code</a:t>
            </a:r>
            <a:r>
              <a:rPr lang="en-US" sz="2400" b="1" dirty="0" smtClean="0"/>
              <a:t>.</a:t>
            </a:r>
          </a:p>
          <a:p>
            <a:pPr marL="342900" indent="-342900">
              <a:buFont typeface="Arial" pitchFamily="34" charset="0"/>
              <a:buChar char="•"/>
            </a:pPr>
            <a:r>
              <a:rPr lang="en-US" sz="2400" dirty="0" smtClean="0"/>
              <a:t>The </a:t>
            </a:r>
            <a:r>
              <a:rPr lang="en-US" sz="2400" dirty="0"/>
              <a:t>synthesis phase translates the intermediate code into the target program.</a:t>
            </a:r>
          </a:p>
          <a:p>
            <a:r>
              <a:rPr lang="en-US" sz="2400" dirty="0">
                <a:solidFill>
                  <a:srgbClr val="00B0F0"/>
                </a:solidFill>
              </a:rPr>
              <a:t>Analysis is organized around the "syntax" of the language to be compiled</a:t>
            </a:r>
            <a:r>
              <a:rPr lang="en-US" sz="2400" dirty="0"/>
              <a:t>.</a:t>
            </a:r>
          </a:p>
          <a:p>
            <a:pPr marL="342900" indent="-342900">
              <a:buFont typeface="Wingdings" pitchFamily="2" charset="2"/>
              <a:buChar char="Ø"/>
            </a:pPr>
            <a:r>
              <a:rPr lang="en-US" sz="2400" dirty="0"/>
              <a:t>The syntax of a programming language describes the proper form of its </a:t>
            </a:r>
            <a:r>
              <a:rPr lang="en-US" sz="2400" dirty="0" smtClean="0"/>
              <a:t>programs,</a:t>
            </a:r>
          </a:p>
          <a:p>
            <a:pPr marL="342900" indent="-342900">
              <a:buFont typeface="Wingdings" pitchFamily="2" charset="2"/>
              <a:buChar char="Ø"/>
            </a:pPr>
            <a:r>
              <a:rPr lang="en-US" sz="2400" dirty="0" smtClean="0"/>
              <a:t>The </a:t>
            </a:r>
            <a:r>
              <a:rPr lang="en-US" sz="2400" dirty="0"/>
              <a:t>semantics of the language defines what its programs mean; </a:t>
            </a:r>
            <a:r>
              <a:rPr lang="en-US" sz="2400" dirty="0" smtClean="0"/>
              <a:t>[what </a:t>
            </a:r>
            <a:r>
              <a:rPr lang="en-US" sz="2400" dirty="0"/>
              <a:t>each program does when it </a:t>
            </a:r>
            <a:r>
              <a:rPr lang="en-US" sz="2400" dirty="0" smtClean="0"/>
              <a:t>executes].</a:t>
            </a:r>
            <a:endParaRPr lang="en-US" sz="2400" dirty="0"/>
          </a:p>
          <a:p>
            <a:endParaRPr lang="en-US" sz="2400" dirty="0" smtClean="0"/>
          </a:p>
          <a:p>
            <a:endParaRPr lang="en-US" dirty="0"/>
          </a:p>
          <a:p>
            <a:endParaRPr lang="en-US" dirty="0" smtClean="0"/>
          </a:p>
          <a:p>
            <a:endParaRPr lang="en-US" dirty="0"/>
          </a:p>
        </p:txBody>
      </p:sp>
    </p:spTree>
    <p:extLst>
      <p:ext uri="{BB962C8B-B14F-4D97-AF65-F5344CB8AC3E}">
        <p14:creationId xmlns:p14="http://schemas.microsoft.com/office/powerpoint/2010/main" val="4197870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924800" cy="4800600"/>
          </a:xfrm>
        </p:spPr>
        <p:txBody>
          <a:bodyPr>
            <a:noAutofit/>
          </a:bodyPr>
          <a:lstStyle/>
          <a:p>
            <a:r>
              <a:rPr lang="en-US" sz="2400" dirty="0">
                <a:latin typeface="Arial Narrow" pitchFamily="34" charset="0"/>
              </a:rPr>
              <a:t>Every programming language has rules that prescribe the syntactic structure </a:t>
            </a:r>
            <a:r>
              <a:rPr lang="en-US" sz="2400" dirty="0" smtClean="0">
                <a:latin typeface="Arial Narrow" pitchFamily="34" charset="0"/>
              </a:rPr>
              <a:t>of well-formed </a:t>
            </a:r>
            <a:r>
              <a:rPr lang="en-US" sz="2400" dirty="0">
                <a:latin typeface="Arial Narrow" pitchFamily="34" charset="0"/>
              </a:rPr>
              <a:t>programs</a:t>
            </a:r>
          </a:p>
          <a:p>
            <a:r>
              <a:rPr lang="en-US" sz="2400" dirty="0">
                <a:latin typeface="Arial Narrow" pitchFamily="34" charset="0"/>
              </a:rPr>
              <a:t>The syntax of programming language </a:t>
            </a:r>
            <a:r>
              <a:rPr lang="en-US" sz="2400" dirty="0" smtClean="0">
                <a:latin typeface="Arial Narrow" pitchFamily="34" charset="0"/>
              </a:rPr>
              <a:t>constructs can </a:t>
            </a:r>
            <a:r>
              <a:rPr lang="en-US" sz="2400" dirty="0">
                <a:latin typeface="Arial Narrow" pitchFamily="34" charset="0"/>
              </a:rPr>
              <a:t>be described by context-free grammars</a:t>
            </a:r>
          </a:p>
          <a:p>
            <a:r>
              <a:rPr lang="en-US" sz="2400" dirty="0" smtClean="0">
                <a:latin typeface="Arial Narrow" pitchFamily="34" charset="0"/>
              </a:rPr>
              <a:t>Grammars </a:t>
            </a:r>
            <a:r>
              <a:rPr lang="en-US" sz="2400" dirty="0">
                <a:latin typeface="Arial Narrow" pitchFamily="34" charset="0"/>
              </a:rPr>
              <a:t>offer significant </a:t>
            </a:r>
            <a:r>
              <a:rPr lang="en-US" sz="2400" dirty="0" smtClean="0">
                <a:latin typeface="Arial Narrow" pitchFamily="34" charset="0"/>
              </a:rPr>
              <a:t>advantages  to both language </a:t>
            </a:r>
            <a:r>
              <a:rPr lang="en-US" sz="2400" dirty="0">
                <a:latin typeface="Arial Narrow" pitchFamily="34" charset="0"/>
              </a:rPr>
              <a:t>designers and compiler writers.</a:t>
            </a:r>
          </a:p>
          <a:p>
            <a:pPr>
              <a:buFont typeface="Wingdings" pitchFamily="2" charset="2"/>
              <a:buChar char="Ø"/>
            </a:pPr>
            <a:r>
              <a:rPr lang="en-US" sz="2400" dirty="0" smtClean="0">
                <a:latin typeface="Arial Narrow" pitchFamily="34" charset="0"/>
              </a:rPr>
              <a:t>A </a:t>
            </a:r>
            <a:r>
              <a:rPr lang="en-US" sz="2400" dirty="0">
                <a:latin typeface="Arial Narrow" pitchFamily="34" charset="0"/>
              </a:rPr>
              <a:t>grammar gives a precise, yet easy-to-understand, syntactic </a:t>
            </a:r>
            <a:r>
              <a:rPr lang="en-US" sz="2400" dirty="0" smtClean="0">
                <a:latin typeface="Arial Narrow" pitchFamily="34" charset="0"/>
              </a:rPr>
              <a:t>specification of </a:t>
            </a:r>
            <a:r>
              <a:rPr lang="en-US" sz="2400" dirty="0">
                <a:latin typeface="Arial Narrow" pitchFamily="34" charset="0"/>
              </a:rPr>
              <a:t>a programming language</a:t>
            </a:r>
            <a:r>
              <a:rPr lang="en-US" sz="2400" dirty="0" smtClean="0">
                <a:latin typeface="Arial Narrow" pitchFamily="34" charset="0"/>
              </a:rPr>
              <a:t>.</a:t>
            </a:r>
          </a:p>
          <a:p>
            <a:pPr>
              <a:buFont typeface="Wingdings" pitchFamily="2" charset="2"/>
              <a:buChar char="Ø"/>
            </a:pPr>
            <a:r>
              <a:rPr lang="en-US" sz="2400" dirty="0">
                <a:latin typeface="Arial Narrow" pitchFamily="34" charset="0"/>
              </a:rPr>
              <a:t>From certain classes of grammars   construction of  an efficient parser can be easy and </a:t>
            </a:r>
            <a:r>
              <a:rPr lang="en-US" sz="2400" dirty="0" smtClean="0">
                <a:latin typeface="Arial Narrow" pitchFamily="34" charset="0"/>
              </a:rPr>
              <a:t>automated </a:t>
            </a:r>
            <a:r>
              <a:rPr lang="en-US" sz="2400" dirty="0">
                <a:latin typeface="Arial Narrow" pitchFamily="34" charset="0"/>
              </a:rPr>
              <a:t>(if a source program is syntactically well Formed). </a:t>
            </a:r>
          </a:p>
          <a:p>
            <a:pPr>
              <a:buFont typeface="Wingdings" pitchFamily="2" charset="2"/>
              <a:buChar char="Ø"/>
            </a:pPr>
            <a:endParaRPr lang="en-US" sz="2400" dirty="0">
              <a:latin typeface="Arial Narrow" pitchFamily="34" charset="0"/>
            </a:endParaRPr>
          </a:p>
          <a:p>
            <a:pPr>
              <a:buFont typeface="Wingdings" pitchFamily="2" charset="2"/>
              <a:buChar char="Ø"/>
            </a:pPr>
            <a:endParaRPr lang="en-US" sz="2400" dirty="0" smtClean="0">
              <a:latin typeface="Arial Narrow" pitchFamily="34" charset="0"/>
            </a:endParaRPr>
          </a:p>
          <a:p>
            <a:pPr>
              <a:buFont typeface="Wingdings" pitchFamily="2" charset="2"/>
              <a:buChar char="Ø"/>
            </a:pPr>
            <a:endParaRPr lang="en-US" sz="2400" dirty="0">
              <a:latin typeface="Arial Narrow" pitchFamily="34" charset="0"/>
            </a:endParaRPr>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3</a:t>
            </a:fld>
            <a:endParaRPr lang="en-US"/>
          </a:p>
        </p:txBody>
      </p:sp>
    </p:spTree>
    <p:extLst>
      <p:ext uri="{BB962C8B-B14F-4D97-AF65-F5344CB8AC3E}">
        <p14:creationId xmlns:p14="http://schemas.microsoft.com/office/powerpoint/2010/main" val="93128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924800" cy="4800600"/>
          </a:xfrm>
        </p:spPr>
        <p:txBody>
          <a:bodyPr>
            <a:noAutofit/>
          </a:bodyPr>
          <a:lstStyle/>
          <a:p>
            <a:pPr>
              <a:buFont typeface="Wingdings" pitchFamily="2" charset="2"/>
              <a:buChar char="Ø"/>
            </a:pPr>
            <a:r>
              <a:rPr lang="en-US" sz="2400" dirty="0" smtClean="0">
                <a:latin typeface="Arial Narrow" pitchFamily="34" charset="0"/>
              </a:rPr>
              <a:t>As </a:t>
            </a:r>
            <a:r>
              <a:rPr lang="en-US" sz="2400" dirty="0">
                <a:latin typeface="Arial Narrow" pitchFamily="34" charset="0"/>
              </a:rPr>
              <a:t>an additional benefit, the parser construction process can reveal syntactic ambiguities and other difficult-to-parse constructs that might otherwise go </a:t>
            </a:r>
            <a:r>
              <a:rPr lang="en-US" sz="2400" dirty="0" smtClean="0">
                <a:latin typeface="Arial Narrow" pitchFamily="34" charset="0"/>
              </a:rPr>
              <a:t>undetected </a:t>
            </a:r>
            <a:r>
              <a:rPr lang="en-US" sz="2400" dirty="0">
                <a:latin typeface="Arial Narrow" pitchFamily="34" charset="0"/>
              </a:rPr>
              <a:t>in the initial design phase of a language and its compiler.</a:t>
            </a:r>
          </a:p>
          <a:p>
            <a:pPr>
              <a:buFont typeface="Wingdings" pitchFamily="2" charset="2"/>
              <a:buChar char="Ø"/>
            </a:pPr>
            <a:r>
              <a:rPr lang="en-US" sz="2400" dirty="0" smtClean="0">
                <a:latin typeface="Arial Narrow" pitchFamily="34" charset="0"/>
              </a:rPr>
              <a:t>A </a:t>
            </a:r>
            <a:r>
              <a:rPr lang="en-US" sz="2400" dirty="0">
                <a:latin typeface="Arial Narrow" pitchFamily="34" charset="0"/>
              </a:rPr>
              <a:t>properly designed grammar imparts a structure to a programming language (that is useful for the translation of source programs into correct object code and for the detection of errors)</a:t>
            </a:r>
          </a:p>
          <a:p>
            <a:pPr>
              <a:buFont typeface="Wingdings" pitchFamily="2" charset="2"/>
              <a:buChar char="Ø"/>
            </a:pPr>
            <a:r>
              <a:rPr lang="en-US" sz="2400" dirty="0">
                <a:latin typeface="Arial Narrow" pitchFamily="34" charset="0"/>
              </a:rPr>
              <a:t>Languages evolve over a period of time, acquiring new constructs and performing additional tasks. These new constructs can be added to a language more easily when there is an existing implementation based on a  grammatical description of the language.</a:t>
            </a:r>
          </a:p>
          <a:p>
            <a:endParaRPr lang="en-US" sz="2400" dirty="0"/>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4</a:t>
            </a:fld>
            <a:endParaRPr lang="en-US"/>
          </a:p>
        </p:txBody>
      </p:sp>
    </p:spTree>
    <p:extLst>
      <p:ext uri="{BB962C8B-B14F-4D97-AF65-F5344CB8AC3E}">
        <p14:creationId xmlns:p14="http://schemas.microsoft.com/office/powerpoint/2010/main" val="1363360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5</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0587" y="2209800"/>
            <a:ext cx="675322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549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Error Handler </a:t>
            </a:r>
            <a:endParaRPr lang="en-US" sz="4000" dirty="0"/>
          </a:p>
        </p:txBody>
      </p:sp>
      <p:sp>
        <p:nvSpPr>
          <p:cNvPr id="3" name="Content Placeholder 2"/>
          <p:cNvSpPr>
            <a:spLocks noGrp="1"/>
          </p:cNvSpPr>
          <p:nvPr>
            <p:ph idx="1"/>
          </p:nvPr>
        </p:nvSpPr>
        <p:spPr/>
        <p:txBody>
          <a:bodyPr>
            <a:normAutofit lnSpcReduction="10000"/>
          </a:bodyPr>
          <a:lstStyle/>
          <a:p>
            <a:pPr marL="114300" indent="0">
              <a:buNone/>
            </a:pPr>
            <a:r>
              <a:rPr lang="en-US" sz="2400" dirty="0"/>
              <a:t>The error handler in </a:t>
            </a:r>
            <a:r>
              <a:rPr lang="en-US" sz="2400" dirty="0" smtClean="0"/>
              <a:t>a </a:t>
            </a:r>
            <a:r>
              <a:rPr lang="en-US" sz="2400" dirty="0"/>
              <a:t>parser has simple-to-state goals:</a:t>
            </a:r>
          </a:p>
          <a:p>
            <a:pPr>
              <a:buFont typeface="Wingdings" pitchFamily="2" charset="2"/>
              <a:buChar char="Ø"/>
            </a:pPr>
            <a:r>
              <a:rPr lang="en-US" sz="2400" dirty="0"/>
              <a:t>It should ,report the presence of </a:t>
            </a:r>
            <a:r>
              <a:rPr lang="en-US" sz="2400" dirty="0" smtClean="0"/>
              <a:t>errors </a:t>
            </a:r>
            <a:r>
              <a:rPr lang="en-US" sz="2400" dirty="0"/>
              <a:t>clearly and accurately.</a:t>
            </a:r>
          </a:p>
          <a:p>
            <a:pPr>
              <a:buFont typeface="Wingdings" pitchFamily="2" charset="2"/>
              <a:buChar char="Ø"/>
            </a:pPr>
            <a:r>
              <a:rPr lang="en-US" sz="2400" dirty="0"/>
              <a:t>It should recover from each error quickly enough to be able to detect </a:t>
            </a:r>
            <a:r>
              <a:rPr lang="en-US" sz="2400" dirty="0" smtClean="0"/>
              <a:t>subsequent errors</a:t>
            </a:r>
            <a:r>
              <a:rPr lang="en-US" sz="2400" dirty="0"/>
              <a:t>.</a:t>
            </a:r>
          </a:p>
          <a:p>
            <a:pPr>
              <a:buFont typeface="Wingdings" pitchFamily="2" charset="2"/>
              <a:buChar char="Ø"/>
            </a:pPr>
            <a:r>
              <a:rPr lang="en-US" sz="2400" dirty="0"/>
              <a:t>It should not significantly </a:t>
            </a:r>
            <a:r>
              <a:rPr lang="en-US" sz="2400" dirty="0" smtClean="0"/>
              <a:t>slow </a:t>
            </a:r>
            <a:r>
              <a:rPr lang="en-US" sz="2400" dirty="0"/>
              <a:t>down the processing of correct programs</a:t>
            </a:r>
            <a:r>
              <a:rPr lang="en-US" sz="2400" dirty="0" smtClean="0"/>
              <a:t>,</a:t>
            </a:r>
          </a:p>
          <a:p>
            <a:pPr>
              <a:buFont typeface="Wingdings" pitchFamily="2" charset="2"/>
              <a:buChar char="Ø"/>
            </a:pPr>
            <a:endParaRPr lang="en-US" sz="2400" dirty="0"/>
          </a:p>
          <a:p>
            <a:pPr>
              <a:buFont typeface="Wingdings" pitchFamily="2" charset="2"/>
              <a:buChar char="Ø"/>
            </a:pPr>
            <a:r>
              <a:rPr lang="en-US" sz="2400" dirty="0" smtClean="0"/>
              <a:t>In short: </a:t>
            </a:r>
          </a:p>
          <a:p>
            <a:pPr lvl="1">
              <a:buFont typeface="Wingdings" pitchFamily="2" charset="2"/>
              <a:buChar char="Ø"/>
            </a:pPr>
            <a:r>
              <a:rPr lang="en-US" dirty="0" smtClean="0"/>
              <a:t>Find the error</a:t>
            </a:r>
          </a:p>
          <a:p>
            <a:pPr lvl="1">
              <a:buFont typeface="Wingdings" pitchFamily="2" charset="2"/>
              <a:buChar char="Ø"/>
            </a:pPr>
            <a:r>
              <a:rPr lang="en-US" dirty="0" smtClean="0"/>
              <a:t>Diagnosis </a:t>
            </a:r>
          </a:p>
          <a:p>
            <a:pPr lvl="1">
              <a:buFont typeface="Wingdings" pitchFamily="2" charset="2"/>
              <a:buChar char="Ø"/>
            </a:pPr>
            <a:r>
              <a:rPr lang="en-US" dirty="0" smtClean="0"/>
              <a:t>Error recovery</a:t>
            </a:r>
            <a:endParaRPr lang="en-US" dirty="0"/>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6</a:t>
            </a:fld>
            <a:endParaRPr lang="en-US"/>
          </a:p>
        </p:txBody>
      </p:sp>
    </p:spTree>
    <p:extLst>
      <p:ext uri="{BB962C8B-B14F-4D97-AF65-F5344CB8AC3E}">
        <p14:creationId xmlns:p14="http://schemas.microsoft.com/office/powerpoint/2010/main" val="158872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ERROR RECOVERY</a:t>
            </a:r>
            <a:br>
              <a:rPr lang="en-US" sz="4000" dirty="0"/>
            </a:br>
            <a:endParaRPr lang="en-US" sz="4000" dirty="0"/>
          </a:p>
        </p:txBody>
      </p:sp>
      <p:sp>
        <p:nvSpPr>
          <p:cNvPr id="3" name="Content Placeholder 2"/>
          <p:cNvSpPr>
            <a:spLocks noGrp="1"/>
          </p:cNvSpPr>
          <p:nvPr>
            <p:ph idx="1"/>
          </p:nvPr>
        </p:nvSpPr>
        <p:spPr/>
        <p:txBody>
          <a:bodyPr>
            <a:normAutofit/>
          </a:bodyPr>
          <a:lstStyle/>
          <a:p>
            <a:endParaRPr lang="en-US" sz="2400" dirty="0"/>
          </a:p>
          <a:p>
            <a:r>
              <a:rPr lang="en-US" sz="2800" b="1" dirty="0" smtClean="0"/>
              <a:t>What </a:t>
            </a:r>
            <a:r>
              <a:rPr lang="en-US" sz="2800" b="1" dirty="0"/>
              <a:t>should happen when your parser finds an error in the user’s input?</a:t>
            </a:r>
          </a:p>
          <a:p>
            <a:pPr lvl="1">
              <a:buFont typeface="Wingdings" pitchFamily="2" charset="2"/>
              <a:buChar char="Ø"/>
            </a:pPr>
            <a:r>
              <a:rPr lang="en-US" sz="2800" dirty="0"/>
              <a:t>stop immediately  and signal  an error</a:t>
            </a:r>
          </a:p>
          <a:p>
            <a:pPr lvl="1">
              <a:buFont typeface="Wingdings" pitchFamily="2" charset="2"/>
              <a:buChar char="Ø"/>
            </a:pPr>
            <a:r>
              <a:rPr lang="en-US" sz="2800" dirty="0"/>
              <a:t>record the error but try to continue</a:t>
            </a:r>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7</a:t>
            </a:fld>
            <a:endParaRPr lang="en-US"/>
          </a:p>
        </p:txBody>
      </p:sp>
    </p:spTree>
    <p:extLst>
      <p:ext uri="{BB962C8B-B14F-4D97-AF65-F5344CB8AC3E}">
        <p14:creationId xmlns:p14="http://schemas.microsoft.com/office/powerpoint/2010/main" val="312271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4000" dirty="0"/>
              <a:t>Error recovery:</a:t>
            </a:r>
            <a:br>
              <a:rPr lang="en-US" sz="4000" dirty="0"/>
            </a:br>
            <a:endParaRPr lang="en-US" sz="4000" dirty="0"/>
          </a:p>
        </p:txBody>
      </p:sp>
      <p:sp>
        <p:nvSpPr>
          <p:cNvPr id="3" name="Content Placeholder 2"/>
          <p:cNvSpPr>
            <a:spLocks noGrp="1"/>
          </p:cNvSpPr>
          <p:nvPr>
            <p:ph idx="1"/>
          </p:nvPr>
        </p:nvSpPr>
        <p:spPr>
          <a:xfrm>
            <a:off x="457200" y="838200"/>
            <a:ext cx="7620000" cy="5562600"/>
          </a:xfrm>
        </p:spPr>
        <p:txBody>
          <a:bodyPr>
            <a:noAutofit/>
          </a:bodyPr>
          <a:lstStyle/>
          <a:p>
            <a:r>
              <a:rPr lang="en-US" sz="2400" dirty="0"/>
              <a:t>Error recovery</a:t>
            </a:r>
            <a:r>
              <a:rPr lang="en-US" sz="2400" dirty="0" smtClean="0"/>
              <a:t>: process </a:t>
            </a:r>
            <a:r>
              <a:rPr lang="en-US" sz="2400" dirty="0"/>
              <a:t>of adjusting input stream so that the parser can </a:t>
            </a:r>
          </a:p>
          <a:p>
            <a:pPr marL="114300" indent="0">
              <a:buNone/>
            </a:pPr>
            <a:r>
              <a:rPr lang="en-US" sz="2400" dirty="0" smtClean="0"/>
              <a:t>   continue </a:t>
            </a:r>
            <a:r>
              <a:rPr lang="en-US" sz="2400" dirty="0"/>
              <a:t>after unexpected input</a:t>
            </a:r>
          </a:p>
          <a:p>
            <a:r>
              <a:rPr lang="en-US" sz="2400" dirty="0" smtClean="0"/>
              <a:t>Possible </a:t>
            </a:r>
            <a:r>
              <a:rPr lang="en-US" sz="2400" dirty="0"/>
              <a:t>adjustments:</a:t>
            </a:r>
          </a:p>
          <a:p>
            <a:pPr lvl="1">
              <a:buFont typeface="Wingdings" pitchFamily="2" charset="2"/>
              <a:buChar char="Ø"/>
            </a:pPr>
            <a:r>
              <a:rPr lang="en-US" sz="2400" dirty="0" smtClean="0"/>
              <a:t>delete tokens</a:t>
            </a:r>
            <a:endParaRPr lang="en-US" sz="2400" dirty="0"/>
          </a:p>
          <a:p>
            <a:pPr lvl="1">
              <a:buFont typeface="Wingdings" pitchFamily="2" charset="2"/>
              <a:buChar char="Ø"/>
            </a:pPr>
            <a:r>
              <a:rPr lang="en-US" sz="2400" dirty="0"/>
              <a:t>insert </a:t>
            </a:r>
            <a:r>
              <a:rPr lang="en-US" sz="2400" dirty="0" smtClean="0"/>
              <a:t>tokens</a:t>
            </a:r>
            <a:endParaRPr lang="en-US" sz="2400" dirty="0"/>
          </a:p>
          <a:p>
            <a:pPr lvl="1">
              <a:buFont typeface="Wingdings" pitchFamily="2" charset="2"/>
              <a:buChar char="Ø"/>
            </a:pPr>
            <a:r>
              <a:rPr lang="en-US" sz="2400" dirty="0"/>
              <a:t>substitute tokens</a:t>
            </a:r>
          </a:p>
          <a:p>
            <a:r>
              <a:rPr lang="en-US" sz="2400" dirty="0" smtClean="0"/>
              <a:t>Classes </a:t>
            </a:r>
            <a:r>
              <a:rPr lang="en-US" sz="2400" dirty="0"/>
              <a:t>of recovery:</a:t>
            </a:r>
          </a:p>
          <a:p>
            <a:pPr>
              <a:buFont typeface="Wingdings" pitchFamily="2" charset="2"/>
              <a:buChar char="Ø"/>
            </a:pPr>
            <a:r>
              <a:rPr lang="en-US" sz="2400" dirty="0" smtClean="0"/>
              <a:t>local </a:t>
            </a:r>
            <a:r>
              <a:rPr lang="en-US" sz="2400" dirty="0"/>
              <a:t>recovery:  adjust input at the point where error was detected (and also possibly immediately after)</a:t>
            </a:r>
          </a:p>
          <a:p>
            <a:pPr>
              <a:buFont typeface="Wingdings" pitchFamily="2" charset="2"/>
              <a:buChar char="Ø"/>
            </a:pPr>
            <a:r>
              <a:rPr lang="en-US" sz="2400" dirty="0" smtClean="0"/>
              <a:t>global </a:t>
            </a:r>
            <a:r>
              <a:rPr lang="en-US" sz="2400" dirty="0"/>
              <a:t>recovery: adjust input before point where error was detected. </a:t>
            </a:r>
          </a:p>
          <a:p>
            <a:pPr marL="114300" indent="0">
              <a:buNone/>
            </a:pPr>
            <a:r>
              <a:rPr lang="en-US" sz="2400" dirty="0" smtClean="0"/>
              <a:t>*</a:t>
            </a:r>
            <a:r>
              <a:rPr lang="en-US" sz="2400" b="1" dirty="0" smtClean="0"/>
              <a:t>Error </a:t>
            </a:r>
            <a:r>
              <a:rPr lang="en-US" sz="2400" b="1" dirty="0"/>
              <a:t>recovery is possible in both top down and bottom-up </a:t>
            </a:r>
            <a:r>
              <a:rPr lang="en-US" sz="2400" b="1" dirty="0" smtClean="0"/>
              <a:t>parsers </a:t>
            </a:r>
            <a:endParaRPr lang="en-US" sz="2400" b="1" dirty="0"/>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8</a:t>
            </a:fld>
            <a:endParaRPr lang="en-US"/>
          </a:p>
        </p:txBody>
      </p:sp>
    </p:spTree>
    <p:extLst>
      <p:ext uri="{BB962C8B-B14F-4D97-AF65-F5344CB8AC3E}">
        <p14:creationId xmlns:p14="http://schemas.microsoft.com/office/powerpoint/2010/main" val="297937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Error-recovery </a:t>
            </a:r>
            <a:r>
              <a:rPr lang="en-US" sz="4000" dirty="0"/>
              <a:t>strategies </a:t>
            </a:r>
          </a:p>
        </p:txBody>
      </p:sp>
      <p:sp>
        <p:nvSpPr>
          <p:cNvPr id="3" name="Content Placeholder 2"/>
          <p:cNvSpPr>
            <a:spLocks noGrp="1"/>
          </p:cNvSpPr>
          <p:nvPr>
            <p:ph idx="1"/>
          </p:nvPr>
        </p:nvSpPr>
        <p:spPr/>
        <p:txBody>
          <a:bodyPr/>
          <a:lstStyle/>
          <a:p>
            <a:pPr>
              <a:buFont typeface="Wingdings" pitchFamily="2" charset="2"/>
              <a:buChar char="q"/>
            </a:pPr>
            <a:r>
              <a:rPr lang="en-US" dirty="0" smtClean="0"/>
              <a:t>Panic </a:t>
            </a:r>
            <a:r>
              <a:rPr lang="en-US" dirty="0"/>
              <a:t>mode</a:t>
            </a:r>
          </a:p>
          <a:p>
            <a:pPr>
              <a:buFont typeface="Wingdings" pitchFamily="2" charset="2"/>
              <a:buChar char="q"/>
            </a:pPr>
            <a:r>
              <a:rPr lang="en-US" dirty="0" smtClean="0"/>
              <a:t>Phrase level/Statement mode</a:t>
            </a:r>
            <a:endParaRPr lang="en-US" dirty="0"/>
          </a:p>
          <a:p>
            <a:pPr>
              <a:buFont typeface="Wingdings" pitchFamily="2" charset="2"/>
              <a:buChar char="q"/>
            </a:pPr>
            <a:r>
              <a:rPr lang="en-US" dirty="0" smtClean="0"/>
              <a:t>Error </a:t>
            </a:r>
            <a:r>
              <a:rPr lang="en-US" dirty="0"/>
              <a:t>productions</a:t>
            </a:r>
          </a:p>
          <a:p>
            <a:pPr>
              <a:buFont typeface="Wingdings" pitchFamily="2" charset="2"/>
              <a:buChar char="q"/>
            </a:pPr>
            <a:r>
              <a:rPr lang="en-US" dirty="0" smtClean="0"/>
              <a:t>Global </a:t>
            </a:r>
            <a:r>
              <a:rPr lang="en-US" dirty="0"/>
              <a:t>correction</a:t>
            </a:r>
          </a:p>
        </p:txBody>
      </p:sp>
      <p:sp>
        <p:nvSpPr>
          <p:cNvPr id="4" name="Footer Placeholder 3"/>
          <p:cNvSpPr>
            <a:spLocks noGrp="1"/>
          </p:cNvSpPr>
          <p:nvPr>
            <p:ph type="ftr" sz="quarter" idx="11"/>
          </p:nvPr>
        </p:nvSpPr>
        <p:spPr/>
        <p:txBody>
          <a:bodyPr/>
          <a:lstStyle/>
          <a:p>
            <a:r>
              <a:rPr lang="en-US" smtClean="0"/>
              <a:t>CSC410</a:t>
            </a:r>
            <a:endParaRPr lang="en-US" dirty="0"/>
          </a:p>
        </p:txBody>
      </p:sp>
      <p:sp>
        <p:nvSpPr>
          <p:cNvPr id="5" name="Slide Number Placeholder 4"/>
          <p:cNvSpPr>
            <a:spLocks noGrp="1"/>
          </p:cNvSpPr>
          <p:nvPr>
            <p:ph type="sldNum" sz="quarter" idx="12"/>
          </p:nvPr>
        </p:nvSpPr>
        <p:spPr/>
        <p:txBody>
          <a:bodyPr/>
          <a:lstStyle/>
          <a:p>
            <a:fld id="{CB59AB7A-7D8F-4FF4-AED6-1BF101981E28}" type="slidenum">
              <a:rPr lang="en-US" smtClean="0"/>
              <a:t>9</a:t>
            </a:fld>
            <a:endParaRPr lang="en-US"/>
          </a:p>
        </p:txBody>
      </p:sp>
    </p:spTree>
    <p:extLst>
      <p:ext uri="{BB962C8B-B14F-4D97-AF65-F5344CB8AC3E}">
        <p14:creationId xmlns:p14="http://schemas.microsoft.com/office/powerpoint/2010/main" val="973467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417</TotalTime>
  <Words>745</Words>
  <Application>Microsoft Office PowerPoint</Application>
  <PresentationFormat>On-screen Show (4:3)</PresentationFormat>
  <Paragraphs>84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Syntax Analysis-Part 1</vt:lpstr>
      <vt:lpstr>Analysis</vt:lpstr>
      <vt:lpstr>PowerPoint Presentation</vt:lpstr>
      <vt:lpstr>PowerPoint Presentation</vt:lpstr>
      <vt:lpstr>PowerPoint Presentation</vt:lpstr>
      <vt:lpstr>Error Handler </vt:lpstr>
      <vt:lpstr>ERROR RECOVERY </vt:lpstr>
      <vt:lpstr>Error recovery: </vt:lpstr>
      <vt:lpstr>Error-recovery strategies </vt:lpstr>
      <vt:lpstr>Error-recovery strategies </vt:lpstr>
      <vt:lpstr>Error-recovery strategies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Compiler</dc:title>
  <dc:creator>omsai</dc:creator>
  <cp:lastModifiedBy>omsai</cp:lastModifiedBy>
  <cp:revision>12</cp:revision>
  <dcterms:created xsi:type="dcterms:W3CDTF">2017-01-11T07:35:49Z</dcterms:created>
  <dcterms:modified xsi:type="dcterms:W3CDTF">2017-03-16T09:44:14Z</dcterms:modified>
</cp:coreProperties>
</file>