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3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657BB-996F-4D8C-88DE-65DA70EDEF4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70BF8-45A8-4FF2-9CA2-7DCFB6C28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90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05EF701-BF07-427F-A3FB-93BD4AB7FBE0}" type="slidenum">
              <a:rPr lang="en-US" b="0" smtClean="0">
                <a:latin typeface="Times New Roman" pitchFamily="18" charset="0"/>
              </a:rPr>
              <a:pPr/>
              <a:t>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10100" cy="3457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72" y="4359349"/>
            <a:ext cx="5011615" cy="413262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0" tIns="45549" rIns="91100" bIns="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868A95-0D99-45B7-B5C2-B913224901A3}" type="slidenum">
              <a:rPr lang="en-US" b="0" smtClean="0">
                <a:latin typeface="Times New Roman" pitchFamily="18" charset="0"/>
              </a:rPr>
              <a:pPr/>
              <a:t>16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1B5954-1904-486F-A198-D22C078CF655}" type="slidenum">
              <a:rPr lang="en-US" b="0" smtClean="0">
                <a:latin typeface="Times New Roman" pitchFamily="18" charset="0"/>
              </a:rPr>
              <a:pPr/>
              <a:t>17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EFB8C7-B173-42EE-A0B4-95C1108F2557}" type="slidenum">
              <a:rPr lang="en-US" b="0" smtClean="0">
                <a:latin typeface="Times New Roman" pitchFamily="18" charset="0"/>
              </a:rPr>
              <a:pPr/>
              <a:t>18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10100" cy="34575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72" y="4359349"/>
            <a:ext cx="5011615" cy="413262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0" tIns="45549" rIns="91100" bIns="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AE062DA-1613-4726-9D10-55B96E4DFFB7}" type="slidenum">
              <a:rPr lang="en-US" b="0" smtClean="0">
                <a:latin typeface="Times New Roman" pitchFamily="18" charset="0"/>
              </a:rPr>
              <a:pPr/>
              <a:t>19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09FB553-31BF-4F6C-9F58-504B305E68CE}" type="slidenum">
              <a:rPr lang="en-US" b="0" smtClean="0">
                <a:latin typeface="Times New Roman" pitchFamily="18" charset="0"/>
              </a:rPr>
              <a:pPr/>
              <a:t>20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0844200-E0D1-4D3C-A0B0-3F46AD4B5BAB}" type="slidenum">
              <a:rPr lang="en-US" b="0" smtClean="0">
                <a:latin typeface="Times New Roman" pitchFamily="18" charset="0"/>
              </a:rPr>
              <a:pPr/>
              <a:t>21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1376129-4866-4456-B1BC-2B58F9815805}" type="slidenum">
              <a:rPr lang="en-US" b="0" smtClean="0">
                <a:latin typeface="Times New Roman" pitchFamily="18" charset="0"/>
              </a:rPr>
              <a:pPr/>
              <a:t>22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865924-8501-4D04-BF61-23DC7956060D}" type="slidenum">
              <a:rPr lang="en-US" b="0" smtClean="0">
                <a:latin typeface="Times New Roman" pitchFamily="18" charset="0"/>
              </a:rPr>
              <a:pPr/>
              <a:t>23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F51975-7FCF-4AD3-ADAA-01BF82C9547D}" type="slidenum">
              <a:rPr lang="en-US" b="0" smtClean="0">
                <a:latin typeface="Times New Roman" pitchFamily="18" charset="0"/>
              </a:rPr>
              <a:pPr/>
              <a:t>24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839FC4-FF80-4D32-A0CB-7261112D7941}" type="slidenum">
              <a:rPr lang="en-US" b="0" smtClean="0">
                <a:latin typeface="Times New Roman" pitchFamily="18" charset="0"/>
              </a:rPr>
              <a:pPr/>
              <a:t>25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4794F1-4E9B-49B3-8657-83EAC28734D2}" type="slidenum">
              <a:rPr lang="en-US" b="0" smtClean="0">
                <a:latin typeface="Times New Roman" pitchFamily="18" charset="0"/>
              </a:rPr>
              <a:pPr/>
              <a:t>8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45BBE6-9D54-4CA5-9A37-EA11ABB782A2}" type="slidenum">
              <a:rPr lang="en-US" b="0" smtClean="0">
                <a:latin typeface="Times New Roman" pitchFamily="18" charset="0"/>
              </a:rPr>
              <a:pPr/>
              <a:t>26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2B5B19-60CD-455C-8B0B-036D5A7CDB33}" type="slidenum">
              <a:rPr lang="en-US" b="0" smtClean="0">
                <a:latin typeface="Times New Roman" pitchFamily="18" charset="0"/>
              </a:rPr>
              <a:pPr/>
              <a:t>27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140832F-5103-4EFF-BB7D-115EF7673410}" type="slidenum">
              <a:rPr lang="en-US" b="0" smtClean="0">
                <a:latin typeface="Times New Roman" pitchFamily="18" charset="0"/>
              </a:rPr>
              <a:pPr/>
              <a:t>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300F44-C6F5-4A01-AB76-43BF96B6ABF4}" type="slidenum">
              <a:rPr lang="en-US" b="0" smtClean="0">
                <a:latin typeface="Times New Roman" pitchFamily="18" charset="0"/>
              </a:rPr>
              <a:pPr/>
              <a:t>10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618" y="677044"/>
            <a:ext cx="4628522" cy="345714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72" y="4359349"/>
            <a:ext cx="5011615" cy="413262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0" tIns="45549" rIns="91100" bIns="45549"/>
          <a:lstStyle/>
          <a:p>
            <a:pPr eaLnBrk="1" hangingPunct="1"/>
            <a:r>
              <a:rPr lang="en-US" smtClean="0"/>
              <a:t>It turns out that if you were to go out and sample many, many times, most sample statistics that you could calculate would follow a normal distribution.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the 2 parameters (from last time) that define any normal distribution?</a:t>
            </a:r>
          </a:p>
          <a:p>
            <a:pPr eaLnBrk="1" hangingPunct="1"/>
            <a:r>
              <a:rPr lang="en-US" smtClean="0"/>
              <a:t>Remember that a normal curve is characterized by two parameters, a mean and a variability (SD)</a:t>
            </a:r>
          </a:p>
          <a:p>
            <a:pPr eaLnBrk="1" hangingPunct="1"/>
            <a:r>
              <a:rPr lang="en-US" smtClean="0"/>
              <a:t>What do you think the mean value of a sample statistic would be?  The standard deviation?</a:t>
            </a:r>
          </a:p>
          <a:p>
            <a:pPr eaLnBrk="1" hangingPunct="1"/>
            <a:r>
              <a:rPr lang="en-US" smtClean="0"/>
              <a:t>Remember standard deviation is natural variability of the population</a:t>
            </a:r>
          </a:p>
          <a:p>
            <a:pPr eaLnBrk="1" hangingPunct="1"/>
            <a:r>
              <a:rPr lang="en-US" smtClean="0"/>
              <a:t>Standard error can be standard error of the mean or standard error of the odds ratio or standard error of the difference of 2 means, etc.  The standard error of any sample statistic.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417524-0ABD-433A-9415-F7E5945A68F7}" type="slidenum">
              <a:rPr lang="en-US" b="0" smtClean="0">
                <a:latin typeface="Times New Roman" pitchFamily="18" charset="0"/>
              </a:rPr>
              <a:pPr/>
              <a:t>11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96E3AD-62A4-4C3E-B382-A840BEA0F2B2}" type="slidenum">
              <a:rPr lang="en-US" b="0" smtClean="0">
                <a:latin typeface="Times New Roman" pitchFamily="18" charset="0"/>
              </a:rPr>
              <a:pPr/>
              <a:t>12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79E75C-6619-442E-8ACC-E068F76106A5}" type="slidenum">
              <a:rPr lang="en-US" b="0" smtClean="0">
                <a:latin typeface="Times New Roman" pitchFamily="18" charset="0"/>
              </a:rPr>
              <a:pPr/>
              <a:t>13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F4A62A-1B82-4856-9E08-D19CECAE50D1}" type="slidenum">
              <a:rPr lang="en-US" b="0" smtClean="0">
                <a:latin typeface="Times New Roman" pitchFamily="18" charset="0"/>
              </a:rPr>
              <a:pPr/>
              <a:t>14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580" y="686426"/>
            <a:ext cx="4590841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2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32994" indent="-281921" defTabSz="908412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27684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578757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29831" indent="-225537" defTabSz="908412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480904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31978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383051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34125" indent="-225537" defTabSz="90841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868A95-0D99-45B7-B5C2-B913224901A3}" type="slidenum">
              <a:rPr lang="en-US" b="0" smtClean="0">
                <a:latin typeface="Times New Roman" pitchFamily="18" charset="0"/>
              </a:rPr>
              <a:pPr/>
              <a:t>15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3"/>
            <a:ext cx="5030456" cy="41138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A90718-7D0F-40CD-9804-1547564FD287}" type="datetimeFigureOut">
              <a:rPr lang="en-US" smtClean="0"/>
              <a:pPr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C7C53E-9CC7-4B57-8C2D-586814953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Dr.C.Namrata</a:t>
            </a:r>
            <a:r>
              <a:rPr lang="en-US" dirty="0" smtClean="0"/>
              <a:t> </a:t>
            </a:r>
            <a:r>
              <a:rPr lang="en-US" dirty="0" err="1" smtClean="0"/>
              <a:t>mahender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046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304800"/>
            <a:ext cx="7793037" cy="1462088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Probability functions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sz="2800" smtClean="0">
                <a:cs typeface="Times New Roman" pitchFamily="18" charset="0"/>
              </a:rPr>
              <a:t>A probability function maps the possible values of </a:t>
            </a:r>
            <a:r>
              <a:rPr lang="en-US" sz="2800" i="1" smtClean="0">
                <a:cs typeface="Times New Roman" pitchFamily="18" charset="0"/>
              </a:rPr>
              <a:t>x</a:t>
            </a:r>
            <a:r>
              <a:rPr lang="en-US" sz="2800" smtClean="0">
                <a:cs typeface="Times New Roman" pitchFamily="18" charset="0"/>
              </a:rPr>
              <a:t> against their respective probabilities of occurrence, </a:t>
            </a:r>
            <a:r>
              <a:rPr lang="en-US" sz="2800" i="1" smtClean="0">
                <a:cs typeface="Times New Roman" pitchFamily="18" charset="0"/>
              </a:rPr>
              <a:t>p(x)</a:t>
            </a:r>
            <a:r>
              <a:rPr lang="en-US" sz="2800" smtClean="0">
                <a:cs typeface="Times New Roman" pitchFamily="18" charset="0"/>
              </a:rPr>
              <a:t> </a:t>
            </a:r>
          </a:p>
          <a:p>
            <a:r>
              <a:rPr lang="en-US" sz="2800" i="1" smtClean="0">
                <a:cs typeface="Times New Roman" pitchFamily="18" charset="0"/>
              </a:rPr>
              <a:t>p(x)</a:t>
            </a:r>
            <a:r>
              <a:rPr lang="en-US" sz="2800" smtClean="0">
                <a:cs typeface="Times New Roman" pitchFamily="18" charset="0"/>
              </a:rPr>
              <a:t> is a number from 0 to 1.0.</a:t>
            </a:r>
          </a:p>
          <a:p>
            <a:r>
              <a:rPr lang="en-US" sz="2800" smtClean="0">
                <a:cs typeface="Times New Roman" pitchFamily="18" charset="0"/>
              </a:rPr>
              <a:t>The area under a probability function is always 1.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233863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3733800"/>
            <a:ext cx="3048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34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5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175" y="6513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endParaRPr lang="en-US"/>
          </a:p>
        </p:txBody>
      </p:sp>
      <p:sp>
        <p:nvSpPr>
          <p:cNvPr id="11161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Discrete example: roll of a die</a:t>
            </a:r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914400" y="2362200"/>
            <a:ext cx="7315200" cy="4191000"/>
            <a:chOff x="576" y="1488"/>
            <a:chExt cx="4608" cy="2640"/>
          </a:xfrm>
        </p:grpSpPr>
        <p:grpSp>
          <p:nvGrpSpPr>
            <p:cNvPr id="1030" name="Group 5"/>
            <p:cNvGrpSpPr>
              <a:grpSpLocks/>
            </p:cNvGrpSpPr>
            <p:nvPr/>
          </p:nvGrpSpPr>
          <p:grpSpPr bwMode="auto">
            <a:xfrm>
              <a:off x="576" y="1488"/>
              <a:ext cx="4608" cy="1968"/>
              <a:chOff x="576" y="1488"/>
              <a:chExt cx="4608" cy="1968"/>
            </a:xfrm>
          </p:grpSpPr>
          <p:sp>
            <p:nvSpPr>
              <p:cNvPr id="1033" name="Line 6"/>
              <p:cNvSpPr>
                <a:spLocks noChangeShapeType="1"/>
              </p:cNvSpPr>
              <p:nvPr/>
            </p:nvSpPr>
            <p:spPr bwMode="auto">
              <a:xfrm>
                <a:off x="2894" y="2760"/>
                <a:ext cx="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7"/>
              <p:cNvSpPr>
                <a:spLocks noChangeShapeType="1"/>
              </p:cNvSpPr>
              <p:nvPr/>
            </p:nvSpPr>
            <p:spPr bwMode="auto">
              <a:xfrm>
                <a:off x="3184" y="2760"/>
                <a:ext cx="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8"/>
              <p:cNvSpPr>
                <a:spLocks noChangeShapeType="1"/>
              </p:cNvSpPr>
              <p:nvPr/>
            </p:nvSpPr>
            <p:spPr bwMode="auto">
              <a:xfrm>
                <a:off x="3473" y="2760"/>
                <a:ext cx="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9"/>
              <p:cNvSpPr>
                <a:spLocks noChangeShapeType="1"/>
              </p:cNvSpPr>
              <p:nvPr/>
            </p:nvSpPr>
            <p:spPr bwMode="auto">
              <a:xfrm>
                <a:off x="3763" y="2760"/>
                <a:ext cx="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Line 10"/>
              <p:cNvSpPr>
                <a:spLocks noChangeShapeType="1"/>
              </p:cNvSpPr>
              <p:nvPr/>
            </p:nvSpPr>
            <p:spPr bwMode="auto">
              <a:xfrm>
                <a:off x="4053" y="2760"/>
                <a:ext cx="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11"/>
              <p:cNvSpPr>
                <a:spLocks noChangeShapeType="1"/>
              </p:cNvSpPr>
              <p:nvPr/>
            </p:nvSpPr>
            <p:spPr bwMode="auto">
              <a:xfrm>
                <a:off x="4343" y="2760"/>
                <a:ext cx="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9" name="Group 12"/>
              <p:cNvGrpSpPr>
                <a:grpSpLocks/>
              </p:cNvGrpSpPr>
              <p:nvPr/>
            </p:nvGrpSpPr>
            <p:grpSpPr bwMode="auto">
              <a:xfrm>
                <a:off x="576" y="1488"/>
                <a:ext cx="4608" cy="1968"/>
                <a:chOff x="576" y="1488"/>
                <a:chExt cx="4608" cy="1968"/>
              </a:xfrm>
            </p:grpSpPr>
            <p:sp>
              <p:nvSpPr>
                <p:cNvPr id="1052" name="Line 13"/>
                <p:cNvSpPr>
                  <a:spLocks noChangeShapeType="1"/>
                </p:cNvSpPr>
                <p:nvPr/>
              </p:nvSpPr>
              <p:spPr bwMode="auto">
                <a:xfrm>
                  <a:off x="2604" y="1488"/>
                  <a:ext cx="0" cy="19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Line 14"/>
                <p:cNvSpPr>
                  <a:spLocks noChangeShapeType="1"/>
                </p:cNvSpPr>
                <p:nvPr/>
              </p:nvSpPr>
              <p:spPr bwMode="auto">
                <a:xfrm>
                  <a:off x="576" y="2909"/>
                  <a:ext cx="41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777" y="2909"/>
                  <a:ext cx="407" cy="3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Times New Roman" pitchFamily="18" charset="0"/>
                      <a:cs typeface="Times New Roman" pitchFamily="18" charset="0"/>
                    </a:rPr>
                    <a:t>x</a:t>
                  </a:r>
                </a:p>
                <a:p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105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749" y="1488"/>
                  <a:ext cx="686" cy="3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p(x)</a:t>
                  </a:r>
                  <a:endPara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1056" name="Line 17"/>
                <p:cNvSpPr>
                  <a:spLocks noChangeShapeType="1"/>
                </p:cNvSpPr>
                <p:nvPr/>
              </p:nvSpPr>
              <p:spPr bwMode="auto">
                <a:xfrm>
                  <a:off x="2459" y="2610"/>
                  <a:ext cx="23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70" y="2461"/>
                  <a:ext cx="302" cy="1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20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1/6</a:t>
                  </a:r>
                </a:p>
                <a:p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040" name="Text Box 19"/>
              <p:cNvSpPr txBox="1">
                <a:spLocks noChangeArrowheads="1"/>
              </p:cNvSpPr>
              <p:nvPr/>
            </p:nvSpPr>
            <p:spPr bwMode="auto">
              <a:xfrm>
                <a:off x="2894" y="3058"/>
                <a:ext cx="11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</a:t>
                </a:r>
              </a:p>
              <a:p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1" name="Text Box 20"/>
              <p:cNvSpPr txBox="1">
                <a:spLocks noChangeArrowheads="1"/>
              </p:cNvSpPr>
              <p:nvPr/>
            </p:nvSpPr>
            <p:spPr bwMode="auto">
              <a:xfrm>
                <a:off x="3763" y="3058"/>
                <a:ext cx="105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4</a:t>
                </a:r>
              </a:p>
              <a:p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2" name="Text Box 21"/>
              <p:cNvSpPr txBox="1">
                <a:spLocks noChangeArrowheads="1"/>
              </p:cNvSpPr>
              <p:nvPr/>
            </p:nvSpPr>
            <p:spPr bwMode="auto">
              <a:xfrm>
                <a:off x="4053" y="3058"/>
                <a:ext cx="116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5</a:t>
                </a:r>
              </a:p>
              <a:p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3" name="Text Box 22"/>
              <p:cNvSpPr txBox="1">
                <a:spLocks noChangeArrowheads="1"/>
              </p:cNvSpPr>
              <p:nvPr/>
            </p:nvSpPr>
            <p:spPr bwMode="auto">
              <a:xfrm>
                <a:off x="4343" y="3058"/>
                <a:ext cx="151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6</a:t>
                </a:r>
              </a:p>
              <a:p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4" name="Text Box 23"/>
              <p:cNvSpPr txBox="1">
                <a:spLocks noChangeArrowheads="1"/>
              </p:cNvSpPr>
              <p:nvPr/>
            </p:nvSpPr>
            <p:spPr bwMode="auto">
              <a:xfrm>
                <a:off x="3184" y="3058"/>
                <a:ext cx="12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</a:t>
                </a:r>
              </a:p>
              <a:p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5" name="Text Box 24"/>
              <p:cNvSpPr txBox="1">
                <a:spLocks noChangeArrowheads="1"/>
              </p:cNvSpPr>
              <p:nvPr/>
            </p:nvSpPr>
            <p:spPr bwMode="auto">
              <a:xfrm>
                <a:off x="3473" y="3058"/>
                <a:ext cx="12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3</a:t>
                </a:r>
              </a:p>
              <a:p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2871" y="2544"/>
                <a:ext cx="92" cy="35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Rectangle 26"/>
              <p:cNvSpPr>
                <a:spLocks noChangeArrowheads="1"/>
              </p:cNvSpPr>
              <p:nvPr/>
            </p:nvSpPr>
            <p:spPr bwMode="auto">
              <a:xfrm>
                <a:off x="3160" y="2544"/>
                <a:ext cx="104" cy="35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Rectangle 27"/>
              <p:cNvSpPr>
                <a:spLocks noChangeArrowheads="1"/>
              </p:cNvSpPr>
              <p:nvPr/>
            </p:nvSpPr>
            <p:spPr bwMode="auto">
              <a:xfrm>
                <a:off x="3450" y="2544"/>
                <a:ext cx="92" cy="35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Rectangle 28"/>
              <p:cNvSpPr>
                <a:spLocks noChangeArrowheads="1"/>
              </p:cNvSpPr>
              <p:nvPr/>
            </p:nvSpPr>
            <p:spPr bwMode="auto">
              <a:xfrm>
                <a:off x="3728" y="2544"/>
                <a:ext cx="93" cy="35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Rectangle 29"/>
              <p:cNvSpPr>
                <a:spLocks noChangeArrowheads="1"/>
              </p:cNvSpPr>
              <p:nvPr/>
            </p:nvSpPr>
            <p:spPr bwMode="auto">
              <a:xfrm>
                <a:off x="4018" y="2544"/>
                <a:ext cx="92" cy="35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Rectangle 30"/>
              <p:cNvSpPr>
                <a:spLocks noChangeArrowheads="1"/>
              </p:cNvSpPr>
              <p:nvPr/>
            </p:nvSpPr>
            <p:spPr bwMode="auto">
              <a:xfrm>
                <a:off x="4308" y="2544"/>
                <a:ext cx="92" cy="358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" name="Group 31"/>
            <p:cNvGrpSpPr>
              <a:grpSpLocks/>
            </p:cNvGrpSpPr>
            <p:nvPr/>
          </p:nvGrpSpPr>
          <p:grpSpPr bwMode="auto">
            <a:xfrm>
              <a:off x="3408" y="3456"/>
              <a:ext cx="1584" cy="672"/>
              <a:chOff x="2112" y="2688"/>
              <a:chExt cx="1584" cy="672"/>
            </a:xfrm>
          </p:grpSpPr>
          <p:sp>
            <p:nvSpPr>
              <p:cNvPr id="1032" name="Rectangle 3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584" cy="6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bIns="0" anchor="ctr"/>
              <a:lstStyle/>
              <a:p>
                <a:endParaRPr lang="en-US"/>
              </a:p>
            </p:txBody>
          </p:sp>
          <p:graphicFrame>
            <p:nvGraphicFramePr>
              <p:cNvPr id="1026" name="Object 33"/>
              <p:cNvGraphicFramePr>
                <a:graphicFrameLocks noChangeAspect="1"/>
              </p:cNvGraphicFramePr>
              <p:nvPr/>
            </p:nvGraphicFramePr>
            <p:xfrm>
              <a:off x="2256" y="2784"/>
              <a:ext cx="1100" cy="568"/>
            </p:xfrm>
            <a:graphic>
              <a:graphicData uri="http://schemas.openxmlformats.org/presentationml/2006/ole">
                <p:oleObj spid="_x0000_s1027" name="Equation" r:id="rId4" imgW="660113" imgH="342751" progId="Equation.3">
                  <p:embed/>
                </p:oleObj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xmlns="" val="8535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175" y="6513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334375" cy="1462088"/>
          </a:xfrm>
        </p:spPr>
        <p:txBody>
          <a:bodyPr/>
          <a:lstStyle/>
          <a:p>
            <a:pPr eaLnBrk="1" hangingPunct="1"/>
            <a:r>
              <a:rPr lang="en-US" smtClean="0"/>
              <a:t>Probability mass function (pmf)</a:t>
            </a:r>
            <a:endParaRPr lang="en-U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2362200" y="1981200"/>
            <a:ext cx="4098925" cy="4876800"/>
            <a:chOff x="1488" y="1248"/>
            <a:chExt cx="2582" cy="3072"/>
          </a:xfrm>
        </p:grpSpPr>
        <p:grpSp>
          <p:nvGrpSpPr>
            <p:cNvPr id="31749" name="Group 5"/>
            <p:cNvGrpSpPr>
              <a:grpSpLocks/>
            </p:cNvGrpSpPr>
            <p:nvPr/>
          </p:nvGrpSpPr>
          <p:grpSpPr bwMode="auto">
            <a:xfrm>
              <a:off x="1488" y="1248"/>
              <a:ext cx="2582" cy="2905"/>
              <a:chOff x="-3" y="-3"/>
              <a:chExt cx="941" cy="3314"/>
            </a:xfrm>
          </p:grpSpPr>
          <p:grpSp>
            <p:nvGrpSpPr>
              <p:cNvPr id="31751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935" cy="3308"/>
                <a:chOff x="0" y="0"/>
                <a:chExt cx="935" cy="3308"/>
              </a:xfrm>
            </p:grpSpPr>
            <p:grpSp>
              <p:nvGrpSpPr>
                <p:cNvPr id="31753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53" cy="374"/>
                  <a:chOff x="0" y="0"/>
                  <a:chExt cx="453" cy="374"/>
                </a:xfrm>
              </p:grpSpPr>
              <p:sp>
                <p:nvSpPr>
                  <p:cNvPr id="3179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367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x</a:t>
                    </a:r>
                    <a:endPara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94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53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54" name="Group 10"/>
                <p:cNvGrpSpPr>
                  <a:grpSpLocks/>
                </p:cNvGrpSpPr>
                <p:nvPr/>
              </p:nvGrpSpPr>
              <p:grpSpPr bwMode="auto">
                <a:xfrm>
                  <a:off x="453" y="0"/>
                  <a:ext cx="482" cy="374"/>
                  <a:chOff x="453" y="0"/>
                  <a:chExt cx="482" cy="374"/>
                </a:xfrm>
              </p:grpSpPr>
              <p:sp>
                <p:nvSpPr>
                  <p:cNvPr id="3179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0"/>
                    <a:ext cx="396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p(x)</a:t>
                    </a:r>
                    <a:endPara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9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0"/>
                    <a:ext cx="482" cy="37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55" name="Group 13"/>
                <p:cNvGrpSpPr>
                  <a:grpSpLocks/>
                </p:cNvGrpSpPr>
                <p:nvPr/>
              </p:nvGrpSpPr>
              <p:grpSpPr bwMode="auto">
                <a:xfrm>
                  <a:off x="0" y="374"/>
                  <a:ext cx="453" cy="489"/>
                  <a:chOff x="0" y="374"/>
                  <a:chExt cx="453" cy="489"/>
                </a:xfrm>
              </p:grpSpPr>
              <p:sp>
                <p:nvSpPr>
                  <p:cNvPr id="3178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74"/>
                    <a:ext cx="367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1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9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74"/>
                    <a:ext cx="453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56" name="Group 16"/>
                <p:cNvGrpSpPr>
                  <a:grpSpLocks/>
                </p:cNvGrpSpPr>
                <p:nvPr/>
              </p:nvGrpSpPr>
              <p:grpSpPr bwMode="auto">
                <a:xfrm>
                  <a:off x="453" y="374"/>
                  <a:ext cx="482" cy="489"/>
                  <a:chOff x="453" y="374"/>
                  <a:chExt cx="482" cy="489"/>
                </a:xfrm>
              </p:grpSpPr>
              <p:sp>
                <p:nvSpPr>
                  <p:cNvPr id="3178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374"/>
                    <a:ext cx="396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p(x=1)</a:t>
                    </a:r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=1/6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8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374"/>
                    <a:ext cx="482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57" name="Group 19"/>
                <p:cNvGrpSpPr>
                  <a:grpSpLocks/>
                </p:cNvGrpSpPr>
                <p:nvPr/>
              </p:nvGrpSpPr>
              <p:grpSpPr bwMode="auto">
                <a:xfrm>
                  <a:off x="0" y="863"/>
                  <a:ext cx="453" cy="489"/>
                  <a:chOff x="0" y="863"/>
                  <a:chExt cx="453" cy="489"/>
                </a:xfrm>
              </p:grpSpPr>
              <p:sp>
                <p:nvSpPr>
                  <p:cNvPr id="3178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63"/>
                    <a:ext cx="367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8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3"/>
                    <a:ext cx="453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58" name="Group 22"/>
                <p:cNvGrpSpPr>
                  <a:grpSpLocks/>
                </p:cNvGrpSpPr>
                <p:nvPr/>
              </p:nvGrpSpPr>
              <p:grpSpPr bwMode="auto">
                <a:xfrm>
                  <a:off x="453" y="863"/>
                  <a:ext cx="482" cy="489"/>
                  <a:chOff x="453" y="863"/>
                  <a:chExt cx="482" cy="489"/>
                </a:xfrm>
              </p:grpSpPr>
              <p:sp>
                <p:nvSpPr>
                  <p:cNvPr id="3178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863"/>
                    <a:ext cx="396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p(x=2)</a:t>
                    </a:r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=1/6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8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863"/>
                    <a:ext cx="482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59" name="Group 25"/>
                <p:cNvGrpSpPr>
                  <a:grpSpLocks/>
                </p:cNvGrpSpPr>
                <p:nvPr/>
              </p:nvGrpSpPr>
              <p:grpSpPr bwMode="auto">
                <a:xfrm>
                  <a:off x="0" y="1352"/>
                  <a:ext cx="453" cy="489"/>
                  <a:chOff x="0" y="1352"/>
                  <a:chExt cx="453" cy="489"/>
                </a:xfrm>
              </p:grpSpPr>
              <p:sp>
                <p:nvSpPr>
                  <p:cNvPr id="3178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352"/>
                    <a:ext cx="367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3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8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352"/>
                    <a:ext cx="453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0" name="Group 28"/>
                <p:cNvGrpSpPr>
                  <a:grpSpLocks/>
                </p:cNvGrpSpPr>
                <p:nvPr/>
              </p:nvGrpSpPr>
              <p:grpSpPr bwMode="auto">
                <a:xfrm>
                  <a:off x="453" y="1352"/>
                  <a:ext cx="482" cy="489"/>
                  <a:chOff x="453" y="1352"/>
                  <a:chExt cx="482" cy="489"/>
                </a:xfrm>
              </p:grpSpPr>
              <p:sp>
                <p:nvSpPr>
                  <p:cNvPr id="3177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352"/>
                    <a:ext cx="396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p(x=3)</a:t>
                    </a:r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=1/6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8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1352"/>
                    <a:ext cx="482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1" name="Group 31"/>
                <p:cNvGrpSpPr>
                  <a:grpSpLocks/>
                </p:cNvGrpSpPr>
                <p:nvPr/>
              </p:nvGrpSpPr>
              <p:grpSpPr bwMode="auto">
                <a:xfrm>
                  <a:off x="0" y="1841"/>
                  <a:ext cx="453" cy="489"/>
                  <a:chOff x="0" y="1841"/>
                  <a:chExt cx="453" cy="489"/>
                </a:xfrm>
              </p:grpSpPr>
              <p:sp>
                <p:nvSpPr>
                  <p:cNvPr id="3177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841"/>
                    <a:ext cx="367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4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78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841"/>
                    <a:ext cx="453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2" name="Group 34"/>
                <p:cNvGrpSpPr>
                  <a:grpSpLocks/>
                </p:cNvGrpSpPr>
                <p:nvPr/>
              </p:nvGrpSpPr>
              <p:grpSpPr bwMode="auto">
                <a:xfrm>
                  <a:off x="453" y="1841"/>
                  <a:ext cx="482" cy="489"/>
                  <a:chOff x="453" y="1841"/>
                  <a:chExt cx="482" cy="489"/>
                </a:xfrm>
              </p:grpSpPr>
              <p:sp>
                <p:nvSpPr>
                  <p:cNvPr id="3177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1841"/>
                    <a:ext cx="396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p(x=4)</a:t>
                    </a:r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=1/6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7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1841"/>
                    <a:ext cx="482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3" name="Group 37"/>
                <p:cNvGrpSpPr>
                  <a:grpSpLocks/>
                </p:cNvGrpSpPr>
                <p:nvPr/>
              </p:nvGrpSpPr>
              <p:grpSpPr bwMode="auto">
                <a:xfrm>
                  <a:off x="0" y="2330"/>
                  <a:ext cx="453" cy="489"/>
                  <a:chOff x="0" y="2330"/>
                  <a:chExt cx="453" cy="489"/>
                </a:xfrm>
              </p:grpSpPr>
              <p:sp>
                <p:nvSpPr>
                  <p:cNvPr id="3177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330"/>
                    <a:ext cx="367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5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7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330"/>
                    <a:ext cx="453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4" name="Group 40"/>
                <p:cNvGrpSpPr>
                  <a:grpSpLocks/>
                </p:cNvGrpSpPr>
                <p:nvPr/>
              </p:nvGrpSpPr>
              <p:grpSpPr bwMode="auto">
                <a:xfrm>
                  <a:off x="453" y="2330"/>
                  <a:ext cx="482" cy="489"/>
                  <a:chOff x="453" y="2330"/>
                  <a:chExt cx="482" cy="489"/>
                </a:xfrm>
              </p:grpSpPr>
              <p:sp>
                <p:nvSpPr>
                  <p:cNvPr id="3177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2330"/>
                    <a:ext cx="396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p(x=5)</a:t>
                    </a:r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=1/6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7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2330"/>
                    <a:ext cx="482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5" name="Group 43"/>
                <p:cNvGrpSpPr>
                  <a:grpSpLocks/>
                </p:cNvGrpSpPr>
                <p:nvPr/>
              </p:nvGrpSpPr>
              <p:grpSpPr bwMode="auto">
                <a:xfrm>
                  <a:off x="0" y="2819"/>
                  <a:ext cx="453" cy="489"/>
                  <a:chOff x="0" y="2819"/>
                  <a:chExt cx="453" cy="489"/>
                </a:xfrm>
              </p:grpSpPr>
              <p:sp>
                <p:nvSpPr>
                  <p:cNvPr id="3176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819"/>
                    <a:ext cx="367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6</a:t>
                    </a: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7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819"/>
                    <a:ext cx="453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766" name="Group 46"/>
                <p:cNvGrpSpPr>
                  <a:grpSpLocks/>
                </p:cNvGrpSpPr>
                <p:nvPr/>
              </p:nvGrpSpPr>
              <p:grpSpPr bwMode="auto">
                <a:xfrm>
                  <a:off x="453" y="2819"/>
                  <a:ext cx="482" cy="489"/>
                  <a:chOff x="453" y="2819"/>
                  <a:chExt cx="482" cy="489"/>
                </a:xfrm>
              </p:grpSpPr>
              <p:sp>
                <p:nvSpPr>
                  <p:cNvPr id="3176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96" y="2819"/>
                    <a:ext cx="396" cy="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/>
                  <a:lstStyle/>
                  <a:p>
                    <a:pPr algn="ctr" eaLnBrk="1" hangingPunct="1"/>
                    <a:r>
                      <a:rPr lang="en-US" sz="2400" b="0" i="1" u="sng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p(x=6)</a:t>
                    </a:r>
                    <a:r>
                      <a:rPr lang="en-US" sz="2400" b="0" u="sng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=1/6</a:t>
                    </a:r>
                    <a:endPara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/>
                    <a:endParaRPr lang="en-US" sz="24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76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53" y="2819"/>
                    <a:ext cx="482" cy="48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bIns="0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1752" name="Rectangle 49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941" cy="3314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bIns="0"/>
              <a:lstStyle/>
              <a:p>
                <a:endParaRPr lang="en-US"/>
              </a:p>
            </p:txBody>
          </p:sp>
        </p:grpSp>
        <p:sp>
          <p:nvSpPr>
            <p:cNvPr id="31750" name="Text Box 50"/>
            <p:cNvSpPr txBox="1">
              <a:spLocks noChangeArrowheads="1"/>
            </p:cNvSpPr>
            <p:nvPr/>
          </p:nvSpPr>
          <p:spPr bwMode="auto">
            <a:xfrm>
              <a:off x="3072" y="4080"/>
              <a:ext cx="576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>
              <a:lvl1pPr>
                <a:defRPr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400" b="0">
                  <a:solidFill>
                    <a:srgbClr val="000000"/>
                  </a:solidFill>
                  <a:latin typeface="Times New Roman" pitchFamily="18" charset="0"/>
                </a:rPr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9706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8486775" cy="1462088"/>
          </a:xfrm>
        </p:spPr>
        <p:txBody>
          <a:bodyPr/>
          <a:lstStyle/>
          <a:p>
            <a:pPr eaLnBrk="1" hangingPunct="1"/>
            <a:r>
              <a:rPr lang="en-US" smtClean="0"/>
              <a:t>Cumulative distribution function (CDF)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600200" y="2701925"/>
            <a:ext cx="6096000" cy="2840038"/>
            <a:chOff x="1008" y="1702"/>
            <a:chExt cx="3840" cy="1789"/>
          </a:xfrm>
        </p:grpSpPr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738" y="1885"/>
              <a:ext cx="1448" cy="1171"/>
              <a:chOff x="2450" y="1933"/>
              <a:chExt cx="1448" cy="1171"/>
            </a:xfrm>
          </p:grpSpPr>
          <p:sp>
            <p:nvSpPr>
              <p:cNvPr id="32798" name="Rectangle 5"/>
              <p:cNvSpPr>
                <a:spLocks noChangeArrowheads="1"/>
              </p:cNvSpPr>
              <p:nvPr/>
            </p:nvSpPr>
            <p:spPr bwMode="auto">
              <a:xfrm>
                <a:off x="2450" y="2960"/>
                <a:ext cx="241" cy="14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9" name="Rectangle 6"/>
              <p:cNvSpPr>
                <a:spLocks noChangeArrowheads="1"/>
              </p:cNvSpPr>
              <p:nvPr/>
            </p:nvSpPr>
            <p:spPr bwMode="auto">
              <a:xfrm>
                <a:off x="2691" y="2755"/>
                <a:ext cx="241" cy="3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Rectangle 7"/>
              <p:cNvSpPr>
                <a:spLocks noChangeArrowheads="1"/>
              </p:cNvSpPr>
              <p:nvPr/>
            </p:nvSpPr>
            <p:spPr bwMode="auto">
              <a:xfrm>
                <a:off x="2932" y="2550"/>
                <a:ext cx="242" cy="5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Rectangle 8"/>
              <p:cNvSpPr>
                <a:spLocks noChangeArrowheads="1"/>
              </p:cNvSpPr>
              <p:nvPr/>
            </p:nvSpPr>
            <p:spPr bwMode="auto">
              <a:xfrm>
                <a:off x="3174" y="2349"/>
                <a:ext cx="323" cy="7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Rectangle 9"/>
              <p:cNvSpPr>
                <a:spLocks noChangeArrowheads="1"/>
              </p:cNvSpPr>
              <p:nvPr/>
            </p:nvSpPr>
            <p:spPr bwMode="auto">
              <a:xfrm>
                <a:off x="3415" y="2139"/>
                <a:ext cx="242" cy="96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3" name="Rectangle 10"/>
              <p:cNvSpPr>
                <a:spLocks noChangeArrowheads="1"/>
              </p:cNvSpPr>
              <p:nvPr/>
            </p:nvSpPr>
            <p:spPr bwMode="auto">
              <a:xfrm>
                <a:off x="3657" y="1933"/>
                <a:ext cx="241" cy="11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73" name="Group 11"/>
            <p:cNvGrpSpPr>
              <a:grpSpLocks/>
            </p:cNvGrpSpPr>
            <p:nvPr/>
          </p:nvGrpSpPr>
          <p:grpSpPr bwMode="auto">
            <a:xfrm>
              <a:off x="1008" y="1702"/>
              <a:ext cx="3840" cy="1789"/>
              <a:chOff x="1008" y="1702"/>
              <a:chExt cx="3840" cy="1789"/>
            </a:xfrm>
          </p:grpSpPr>
          <p:grpSp>
            <p:nvGrpSpPr>
              <p:cNvPr id="32774" name="Group 12"/>
              <p:cNvGrpSpPr>
                <a:grpSpLocks/>
              </p:cNvGrpSpPr>
              <p:nvPr/>
            </p:nvGrpSpPr>
            <p:grpSpPr bwMode="auto">
              <a:xfrm>
                <a:off x="1008" y="1702"/>
                <a:ext cx="3840" cy="1789"/>
                <a:chOff x="1008" y="1702"/>
                <a:chExt cx="3840" cy="1789"/>
              </a:xfrm>
            </p:grpSpPr>
            <p:sp>
              <p:nvSpPr>
                <p:cNvPr id="32780" name="Line 13"/>
                <p:cNvSpPr>
                  <a:spLocks noChangeShapeType="1"/>
                </p:cNvSpPr>
                <p:nvPr/>
              </p:nvSpPr>
              <p:spPr bwMode="auto">
                <a:xfrm>
                  <a:off x="2617" y="2912"/>
                  <a:ext cx="1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781" name="Group 14"/>
                <p:cNvGrpSpPr>
                  <a:grpSpLocks/>
                </p:cNvGrpSpPr>
                <p:nvPr/>
              </p:nvGrpSpPr>
              <p:grpSpPr bwMode="auto">
                <a:xfrm>
                  <a:off x="1008" y="1702"/>
                  <a:ext cx="3840" cy="1789"/>
                  <a:chOff x="1008" y="1702"/>
                  <a:chExt cx="3840" cy="1789"/>
                </a:xfrm>
              </p:grpSpPr>
              <p:sp>
                <p:nvSpPr>
                  <p:cNvPr id="3278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872"/>
                    <a:ext cx="0" cy="161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3058"/>
                    <a:ext cx="3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9" y="3080"/>
                    <a:ext cx="339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 i="1">
                        <a:latin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3278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9" y="1702"/>
                    <a:ext cx="57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 i="1">
                        <a:latin typeface="Times New Roman" pitchFamily="18" charset="0"/>
                      </a:rPr>
                      <a:t>P(x)</a:t>
                    </a:r>
                    <a:endParaRPr lang="en-US" sz="2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78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2832"/>
                    <a:ext cx="252" cy="1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1/6</a:t>
                    </a:r>
                  </a:p>
                </p:txBody>
              </p:sp>
              <p:sp>
                <p:nvSpPr>
                  <p:cNvPr id="3278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9" y="3140"/>
                    <a:ext cx="97" cy="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3278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3" y="3140"/>
                    <a:ext cx="88" cy="1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3278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45" y="3140"/>
                    <a:ext cx="97" cy="1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3279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86" y="3140"/>
                    <a:ext cx="126" cy="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3279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0" y="3140"/>
                    <a:ext cx="107" cy="12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32792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62" y="3140"/>
                    <a:ext cx="106" cy="12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r>
                      <a:rPr lang="en-US" sz="2000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279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617" y="2091"/>
                    <a:ext cx="1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9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17" y="2707"/>
                    <a:ext cx="1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9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617" y="2296"/>
                    <a:ext cx="1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9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617" y="1885"/>
                    <a:ext cx="1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9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617" y="2502"/>
                    <a:ext cx="1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2775" name="Text Box 31"/>
              <p:cNvSpPr txBox="1">
                <a:spLocks noChangeArrowheads="1"/>
              </p:cNvSpPr>
              <p:nvPr/>
            </p:nvSpPr>
            <p:spPr bwMode="auto">
              <a:xfrm>
                <a:off x="2336" y="2604"/>
                <a:ext cx="252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1/3</a:t>
                </a:r>
              </a:p>
            </p:txBody>
          </p:sp>
          <p:sp>
            <p:nvSpPr>
              <p:cNvPr id="32776" name="Text Box 32"/>
              <p:cNvSpPr txBox="1">
                <a:spLocks noChangeArrowheads="1"/>
              </p:cNvSpPr>
              <p:nvPr/>
            </p:nvSpPr>
            <p:spPr bwMode="auto">
              <a:xfrm>
                <a:off x="2336" y="2399"/>
                <a:ext cx="252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1/2</a:t>
                </a:r>
              </a:p>
            </p:txBody>
          </p:sp>
          <p:sp>
            <p:nvSpPr>
              <p:cNvPr id="32777" name="Text Box 33"/>
              <p:cNvSpPr txBox="1">
                <a:spLocks noChangeArrowheads="1"/>
              </p:cNvSpPr>
              <p:nvPr/>
            </p:nvSpPr>
            <p:spPr bwMode="auto">
              <a:xfrm>
                <a:off x="2336" y="2194"/>
                <a:ext cx="25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2/3</a:t>
                </a:r>
              </a:p>
            </p:txBody>
          </p:sp>
          <p:sp>
            <p:nvSpPr>
              <p:cNvPr id="32778" name="Text Box 34"/>
              <p:cNvSpPr txBox="1">
                <a:spLocks noChangeArrowheads="1"/>
              </p:cNvSpPr>
              <p:nvPr/>
            </p:nvSpPr>
            <p:spPr bwMode="auto">
              <a:xfrm>
                <a:off x="2336" y="1988"/>
                <a:ext cx="252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5/6</a:t>
                </a:r>
              </a:p>
            </p:txBody>
          </p:sp>
          <p:sp>
            <p:nvSpPr>
              <p:cNvPr id="32779" name="Text Box 35"/>
              <p:cNvSpPr txBox="1">
                <a:spLocks noChangeArrowheads="1"/>
              </p:cNvSpPr>
              <p:nvPr/>
            </p:nvSpPr>
            <p:spPr bwMode="auto">
              <a:xfrm>
                <a:off x="2336" y="1783"/>
                <a:ext cx="252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1.0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319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Cumulative distribution function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2209800" y="1828800"/>
            <a:ext cx="4953000" cy="4572000"/>
            <a:chOff x="-3" y="-3"/>
            <a:chExt cx="1074" cy="3314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0" y="0"/>
              <a:ext cx="1068" cy="3308"/>
              <a:chOff x="0" y="0"/>
              <a:chExt cx="1068" cy="3308"/>
            </a:xfrm>
          </p:grpSpPr>
          <p:grpSp>
            <p:nvGrpSpPr>
              <p:cNvPr id="33798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453" cy="374"/>
                <a:chOff x="0" y="0"/>
                <a:chExt cx="453" cy="374"/>
              </a:xfrm>
            </p:grpSpPr>
            <p:sp>
              <p:nvSpPr>
                <p:cNvPr id="33838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67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  <a:endParaRPr lang="en-US" sz="2400" b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3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799" name="Group 8"/>
              <p:cNvGrpSpPr>
                <a:grpSpLocks/>
              </p:cNvGrpSpPr>
              <p:nvPr/>
            </p:nvGrpSpPr>
            <p:grpSpPr bwMode="auto">
              <a:xfrm>
                <a:off x="453" y="0"/>
                <a:ext cx="615" cy="374"/>
                <a:chOff x="453" y="0"/>
                <a:chExt cx="615" cy="374"/>
              </a:xfrm>
            </p:grpSpPr>
            <p:sp>
              <p:nvSpPr>
                <p:cNvPr id="33836" name="Rectangle 9"/>
                <p:cNvSpPr>
                  <a:spLocks noChangeArrowheads="1"/>
                </p:cNvSpPr>
                <p:nvPr/>
              </p:nvSpPr>
              <p:spPr bwMode="auto">
                <a:xfrm>
                  <a:off x="496" y="0"/>
                  <a:ext cx="52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P(x≤A)</a:t>
                  </a:r>
                  <a:endParaRPr lang="en-US" sz="2400" b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37" name="Rectangle 10"/>
                <p:cNvSpPr>
                  <a:spLocks noChangeArrowheads="1"/>
                </p:cNvSpPr>
                <p:nvPr/>
              </p:nvSpPr>
              <p:spPr bwMode="auto">
                <a:xfrm>
                  <a:off x="453" y="0"/>
                  <a:ext cx="61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0" name="Group 11"/>
              <p:cNvGrpSpPr>
                <a:grpSpLocks/>
              </p:cNvGrpSpPr>
              <p:nvPr/>
            </p:nvGrpSpPr>
            <p:grpSpPr bwMode="auto">
              <a:xfrm>
                <a:off x="0" y="374"/>
                <a:ext cx="453" cy="489"/>
                <a:chOff x="0" y="374"/>
                <a:chExt cx="453" cy="489"/>
              </a:xfrm>
            </p:grpSpPr>
            <p:sp>
              <p:nvSpPr>
                <p:cNvPr id="33834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374"/>
                  <a:ext cx="367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35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374"/>
                  <a:ext cx="453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1" name="Group 14"/>
              <p:cNvGrpSpPr>
                <a:grpSpLocks/>
              </p:cNvGrpSpPr>
              <p:nvPr/>
            </p:nvGrpSpPr>
            <p:grpSpPr bwMode="auto">
              <a:xfrm>
                <a:off x="453" y="374"/>
                <a:ext cx="615" cy="489"/>
                <a:chOff x="453" y="374"/>
                <a:chExt cx="615" cy="489"/>
              </a:xfrm>
            </p:grpSpPr>
            <p:sp>
              <p:nvSpPr>
                <p:cNvPr id="33832" name="Rectangle 15"/>
                <p:cNvSpPr>
                  <a:spLocks noChangeArrowheads="1"/>
                </p:cNvSpPr>
                <p:nvPr/>
              </p:nvSpPr>
              <p:spPr bwMode="auto">
                <a:xfrm>
                  <a:off x="496" y="374"/>
                  <a:ext cx="529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P(x≤1)</a:t>
                  </a:r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=1/6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33" name="Rectangle 16"/>
                <p:cNvSpPr>
                  <a:spLocks noChangeArrowheads="1"/>
                </p:cNvSpPr>
                <p:nvPr/>
              </p:nvSpPr>
              <p:spPr bwMode="auto">
                <a:xfrm>
                  <a:off x="453" y="374"/>
                  <a:ext cx="615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2" name="Group 17"/>
              <p:cNvGrpSpPr>
                <a:grpSpLocks/>
              </p:cNvGrpSpPr>
              <p:nvPr/>
            </p:nvGrpSpPr>
            <p:grpSpPr bwMode="auto">
              <a:xfrm>
                <a:off x="0" y="863"/>
                <a:ext cx="453" cy="489"/>
                <a:chOff x="0" y="863"/>
                <a:chExt cx="453" cy="489"/>
              </a:xfrm>
            </p:grpSpPr>
            <p:sp>
              <p:nvSpPr>
                <p:cNvPr id="33830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863"/>
                  <a:ext cx="367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31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863"/>
                  <a:ext cx="453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3" name="Group 20"/>
              <p:cNvGrpSpPr>
                <a:grpSpLocks/>
              </p:cNvGrpSpPr>
              <p:nvPr/>
            </p:nvGrpSpPr>
            <p:grpSpPr bwMode="auto">
              <a:xfrm>
                <a:off x="453" y="863"/>
                <a:ext cx="615" cy="489"/>
                <a:chOff x="453" y="863"/>
                <a:chExt cx="615" cy="489"/>
              </a:xfrm>
            </p:grpSpPr>
            <p:sp>
              <p:nvSpPr>
                <p:cNvPr id="33828" name="Rectangle 21"/>
                <p:cNvSpPr>
                  <a:spLocks noChangeArrowheads="1"/>
                </p:cNvSpPr>
                <p:nvPr/>
              </p:nvSpPr>
              <p:spPr bwMode="auto">
                <a:xfrm>
                  <a:off x="496" y="863"/>
                  <a:ext cx="529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P(x≤2)</a:t>
                  </a:r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=2/6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29" name="Rectangle 22"/>
                <p:cNvSpPr>
                  <a:spLocks noChangeArrowheads="1"/>
                </p:cNvSpPr>
                <p:nvPr/>
              </p:nvSpPr>
              <p:spPr bwMode="auto">
                <a:xfrm>
                  <a:off x="453" y="863"/>
                  <a:ext cx="615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4" name="Group 23"/>
              <p:cNvGrpSpPr>
                <a:grpSpLocks/>
              </p:cNvGrpSpPr>
              <p:nvPr/>
            </p:nvGrpSpPr>
            <p:grpSpPr bwMode="auto">
              <a:xfrm>
                <a:off x="0" y="1352"/>
                <a:ext cx="453" cy="489"/>
                <a:chOff x="0" y="1352"/>
                <a:chExt cx="453" cy="489"/>
              </a:xfrm>
            </p:grpSpPr>
            <p:sp>
              <p:nvSpPr>
                <p:cNvPr id="33826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1352"/>
                  <a:ext cx="367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2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352"/>
                  <a:ext cx="453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5" name="Group 26"/>
              <p:cNvGrpSpPr>
                <a:grpSpLocks/>
              </p:cNvGrpSpPr>
              <p:nvPr/>
            </p:nvGrpSpPr>
            <p:grpSpPr bwMode="auto">
              <a:xfrm>
                <a:off x="453" y="1352"/>
                <a:ext cx="615" cy="489"/>
                <a:chOff x="453" y="1352"/>
                <a:chExt cx="615" cy="489"/>
              </a:xfrm>
            </p:grpSpPr>
            <p:sp>
              <p:nvSpPr>
                <p:cNvPr id="33824" name="Rectangle 27"/>
                <p:cNvSpPr>
                  <a:spLocks noChangeArrowheads="1"/>
                </p:cNvSpPr>
                <p:nvPr/>
              </p:nvSpPr>
              <p:spPr bwMode="auto">
                <a:xfrm>
                  <a:off x="496" y="1352"/>
                  <a:ext cx="529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P(x≤3)</a:t>
                  </a:r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=3/6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25" name="Rectangle 28"/>
                <p:cNvSpPr>
                  <a:spLocks noChangeArrowheads="1"/>
                </p:cNvSpPr>
                <p:nvPr/>
              </p:nvSpPr>
              <p:spPr bwMode="auto">
                <a:xfrm>
                  <a:off x="453" y="1352"/>
                  <a:ext cx="615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6" name="Group 29"/>
              <p:cNvGrpSpPr>
                <a:grpSpLocks/>
              </p:cNvGrpSpPr>
              <p:nvPr/>
            </p:nvGrpSpPr>
            <p:grpSpPr bwMode="auto">
              <a:xfrm>
                <a:off x="0" y="1841"/>
                <a:ext cx="453" cy="489"/>
                <a:chOff x="0" y="1841"/>
                <a:chExt cx="453" cy="489"/>
              </a:xfrm>
            </p:grpSpPr>
            <p:sp>
              <p:nvSpPr>
                <p:cNvPr id="33822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1841"/>
                  <a:ext cx="367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23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1841"/>
                  <a:ext cx="453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7" name="Group 32"/>
              <p:cNvGrpSpPr>
                <a:grpSpLocks/>
              </p:cNvGrpSpPr>
              <p:nvPr/>
            </p:nvGrpSpPr>
            <p:grpSpPr bwMode="auto">
              <a:xfrm>
                <a:off x="453" y="1841"/>
                <a:ext cx="615" cy="489"/>
                <a:chOff x="453" y="1841"/>
                <a:chExt cx="615" cy="489"/>
              </a:xfrm>
            </p:grpSpPr>
            <p:sp>
              <p:nvSpPr>
                <p:cNvPr id="33820" name="Rectangle 33"/>
                <p:cNvSpPr>
                  <a:spLocks noChangeArrowheads="1"/>
                </p:cNvSpPr>
                <p:nvPr/>
              </p:nvSpPr>
              <p:spPr bwMode="auto">
                <a:xfrm>
                  <a:off x="496" y="1841"/>
                  <a:ext cx="529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P(x≤4)</a:t>
                  </a:r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=4/6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21" name="Rectangle 34"/>
                <p:cNvSpPr>
                  <a:spLocks noChangeArrowheads="1"/>
                </p:cNvSpPr>
                <p:nvPr/>
              </p:nvSpPr>
              <p:spPr bwMode="auto">
                <a:xfrm>
                  <a:off x="453" y="1841"/>
                  <a:ext cx="615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8" name="Group 35"/>
              <p:cNvGrpSpPr>
                <a:grpSpLocks/>
              </p:cNvGrpSpPr>
              <p:nvPr/>
            </p:nvGrpSpPr>
            <p:grpSpPr bwMode="auto">
              <a:xfrm>
                <a:off x="0" y="2330"/>
                <a:ext cx="453" cy="489"/>
                <a:chOff x="0" y="2330"/>
                <a:chExt cx="453" cy="489"/>
              </a:xfrm>
            </p:grpSpPr>
            <p:sp>
              <p:nvSpPr>
                <p:cNvPr id="33818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2330"/>
                  <a:ext cx="367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19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2330"/>
                  <a:ext cx="453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09" name="Group 38"/>
              <p:cNvGrpSpPr>
                <a:grpSpLocks/>
              </p:cNvGrpSpPr>
              <p:nvPr/>
            </p:nvGrpSpPr>
            <p:grpSpPr bwMode="auto">
              <a:xfrm>
                <a:off x="453" y="2330"/>
                <a:ext cx="615" cy="489"/>
                <a:chOff x="453" y="2330"/>
                <a:chExt cx="615" cy="489"/>
              </a:xfrm>
            </p:grpSpPr>
            <p:sp>
              <p:nvSpPr>
                <p:cNvPr id="33816" name="Rectangle 39"/>
                <p:cNvSpPr>
                  <a:spLocks noChangeArrowheads="1"/>
                </p:cNvSpPr>
                <p:nvPr/>
              </p:nvSpPr>
              <p:spPr bwMode="auto">
                <a:xfrm>
                  <a:off x="496" y="2330"/>
                  <a:ext cx="529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P(x≤5)</a:t>
                  </a:r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=5/6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17" name="Rectangle 40"/>
                <p:cNvSpPr>
                  <a:spLocks noChangeArrowheads="1"/>
                </p:cNvSpPr>
                <p:nvPr/>
              </p:nvSpPr>
              <p:spPr bwMode="auto">
                <a:xfrm>
                  <a:off x="453" y="2330"/>
                  <a:ext cx="615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10" name="Group 41"/>
              <p:cNvGrpSpPr>
                <a:grpSpLocks/>
              </p:cNvGrpSpPr>
              <p:nvPr/>
            </p:nvGrpSpPr>
            <p:grpSpPr bwMode="auto">
              <a:xfrm>
                <a:off x="0" y="2819"/>
                <a:ext cx="453" cy="489"/>
                <a:chOff x="0" y="2819"/>
                <a:chExt cx="453" cy="489"/>
              </a:xfrm>
            </p:grpSpPr>
            <p:sp>
              <p:nvSpPr>
                <p:cNvPr id="33814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2819"/>
                  <a:ext cx="367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1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819"/>
                  <a:ext cx="453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3811" name="Group 44"/>
              <p:cNvGrpSpPr>
                <a:grpSpLocks/>
              </p:cNvGrpSpPr>
              <p:nvPr/>
            </p:nvGrpSpPr>
            <p:grpSpPr bwMode="auto">
              <a:xfrm>
                <a:off x="453" y="2819"/>
                <a:ext cx="615" cy="489"/>
                <a:chOff x="453" y="2819"/>
                <a:chExt cx="615" cy="489"/>
              </a:xfrm>
            </p:grpSpPr>
            <p:sp>
              <p:nvSpPr>
                <p:cNvPr id="33812" name="Rectangle 45"/>
                <p:cNvSpPr>
                  <a:spLocks noChangeArrowheads="1"/>
                </p:cNvSpPr>
                <p:nvPr/>
              </p:nvSpPr>
              <p:spPr bwMode="auto">
                <a:xfrm>
                  <a:off x="496" y="2819"/>
                  <a:ext cx="529" cy="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algn="ctr" eaLnBrk="1" hangingPunct="1"/>
                  <a:r>
                    <a:rPr lang="en-US" sz="2400" b="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P(x≤6)</a:t>
                  </a:r>
                  <a:r>
                    <a:rPr lang="en-US" sz="2400" b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=6/6</a:t>
                  </a:r>
                </a:p>
                <a:p>
                  <a:pPr algn="ctr"/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33813" name="Rectangle 46"/>
                <p:cNvSpPr>
                  <a:spLocks noChangeArrowheads="1"/>
                </p:cNvSpPr>
                <p:nvPr/>
              </p:nvSpPr>
              <p:spPr bwMode="auto">
                <a:xfrm>
                  <a:off x="453" y="2819"/>
                  <a:ext cx="615" cy="4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33797" name="Rectangle 47"/>
            <p:cNvSpPr>
              <a:spLocks noChangeArrowheads="1"/>
            </p:cNvSpPr>
            <p:nvPr/>
          </p:nvSpPr>
          <p:spPr bwMode="auto">
            <a:xfrm>
              <a:off x="-3" y="-3"/>
              <a:ext cx="1074" cy="331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774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Practice Problem: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7772400" cy="4343400"/>
          </a:xfrm>
        </p:spPr>
        <p:txBody>
          <a:bodyPr/>
          <a:lstStyle/>
          <a:p>
            <a:pPr eaLnBrk="1" hangingPunct="1"/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The number of patients seen in the ER in any given hour is a random variable represented by </a:t>
            </a:r>
            <a:r>
              <a:rPr lang="en-US" sz="2000" i="1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. The probability distribution for </a:t>
            </a:r>
            <a:r>
              <a:rPr lang="en-US" sz="2000" i="1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 is:</a:t>
            </a:r>
          </a:p>
          <a:p>
            <a:pPr eaLnBrk="1" hangingPunct="1"/>
            <a:endParaRPr lang="en-US" sz="200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000" smtClean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524000" y="2362200"/>
            <a:ext cx="5791200" cy="838200"/>
            <a:chOff x="-3" y="-3"/>
            <a:chExt cx="2230" cy="754"/>
          </a:xfrm>
        </p:grpSpPr>
        <p:grpSp>
          <p:nvGrpSpPr>
            <p:cNvPr id="34826" name="Group 5"/>
            <p:cNvGrpSpPr>
              <a:grpSpLocks/>
            </p:cNvGrpSpPr>
            <p:nvPr/>
          </p:nvGrpSpPr>
          <p:grpSpPr bwMode="auto">
            <a:xfrm>
              <a:off x="0" y="0"/>
              <a:ext cx="2224" cy="748"/>
              <a:chOff x="0" y="0"/>
              <a:chExt cx="2224" cy="748"/>
            </a:xfrm>
          </p:grpSpPr>
          <p:grpSp>
            <p:nvGrpSpPr>
              <p:cNvPr id="3482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399" cy="374"/>
                <a:chOff x="0" y="0"/>
                <a:chExt cx="399" cy="374"/>
              </a:xfrm>
            </p:grpSpPr>
            <p:sp>
              <p:nvSpPr>
                <p:cNvPr id="34862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13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  <a:endParaRPr lang="en-US" sz="24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63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9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29" name="Group 9"/>
              <p:cNvGrpSpPr>
                <a:grpSpLocks/>
              </p:cNvGrpSpPr>
              <p:nvPr/>
            </p:nvGrpSpPr>
            <p:grpSpPr bwMode="auto">
              <a:xfrm>
                <a:off x="399" y="0"/>
                <a:ext cx="365" cy="374"/>
                <a:chOff x="399" y="0"/>
                <a:chExt cx="365" cy="374"/>
              </a:xfrm>
            </p:grpSpPr>
            <p:sp>
              <p:nvSpPr>
                <p:cNvPr id="34860" name="Rectangle 10"/>
                <p:cNvSpPr>
                  <a:spLocks noChangeArrowheads="1"/>
                </p:cNvSpPr>
                <p:nvPr/>
              </p:nvSpPr>
              <p:spPr bwMode="auto">
                <a:xfrm>
                  <a:off x="44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10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61" name="Rectangle 11"/>
                <p:cNvSpPr>
                  <a:spLocks noChangeArrowheads="1"/>
                </p:cNvSpPr>
                <p:nvPr/>
              </p:nvSpPr>
              <p:spPr bwMode="auto">
                <a:xfrm>
                  <a:off x="39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0" name="Group 12"/>
              <p:cNvGrpSpPr>
                <a:grpSpLocks/>
              </p:cNvGrpSpPr>
              <p:nvPr/>
            </p:nvGrpSpPr>
            <p:grpSpPr bwMode="auto">
              <a:xfrm>
                <a:off x="764" y="0"/>
                <a:ext cx="365" cy="374"/>
                <a:chOff x="764" y="0"/>
                <a:chExt cx="365" cy="374"/>
              </a:xfrm>
            </p:grpSpPr>
            <p:sp>
              <p:nvSpPr>
                <p:cNvPr id="34858" name="Rectangle 13"/>
                <p:cNvSpPr>
                  <a:spLocks noChangeArrowheads="1"/>
                </p:cNvSpPr>
                <p:nvPr/>
              </p:nvSpPr>
              <p:spPr bwMode="auto">
                <a:xfrm>
                  <a:off x="807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9" name="Rectangle 14"/>
                <p:cNvSpPr>
                  <a:spLocks noChangeArrowheads="1"/>
                </p:cNvSpPr>
                <p:nvPr/>
              </p:nvSpPr>
              <p:spPr bwMode="auto">
                <a:xfrm>
                  <a:off x="764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1" name="Group 15"/>
              <p:cNvGrpSpPr>
                <a:grpSpLocks/>
              </p:cNvGrpSpPr>
              <p:nvPr/>
            </p:nvGrpSpPr>
            <p:grpSpPr bwMode="auto">
              <a:xfrm>
                <a:off x="1129" y="0"/>
                <a:ext cx="365" cy="374"/>
                <a:chOff x="1129" y="0"/>
                <a:chExt cx="365" cy="374"/>
              </a:xfrm>
            </p:grpSpPr>
            <p:sp>
              <p:nvSpPr>
                <p:cNvPr id="34856" name="Rectangle 16"/>
                <p:cNvSpPr>
                  <a:spLocks noChangeArrowheads="1"/>
                </p:cNvSpPr>
                <p:nvPr/>
              </p:nvSpPr>
              <p:spPr bwMode="auto">
                <a:xfrm>
                  <a:off x="117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7" name="Rectangle 17"/>
                <p:cNvSpPr>
                  <a:spLocks noChangeArrowheads="1"/>
                </p:cNvSpPr>
                <p:nvPr/>
              </p:nvSpPr>
              <p:spPr bwMode="auto">
                <a:xfrm>
                  <a:off x="112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2" name="Group 18"/>
              <p:cNvGrpSpPr>
                <a:grpSpLocks/>
              </p:cNvGrpSpPr>
              <p:nvPr/>
            </p:nvGrpSpPr>
            <p:grpSpPr bwMode="auto">
              <a:xfrm>
                <a:off x="1494" y="0"/>
                <a:ext cx="365" cy="374"/>
                <a:chOff x="1494" y="0"/>
                <a:chExt cx="365" cy="374"/>
              </a:xfrm>
            </p:grpSpPr>
            <p:sp>
              <p:nvSpPr>
                <p:cNvPr id="34854" name="Rectangle 19"/>
                <p:cNvSpPr>
                  <a:spLocks noChangeArrowheads="1"/>
                </p:cNvSpPr>
                <p:nvPr/>
              </p:nvSpPr>
              <p:spPr bwMode="auto">
                <a:xfrm>
                  <a:off x="1537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13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5" name="Rectangle 20"/>
                <p:cNvSpPr>
                  <a:spLocks noChangeArrowheads="1"/>
                </p:cNvSpPr>
                <p:nvPr/>
              </p:nvSpPr>
              <p:spPr bwMode="auto">
                <a:xfrm>
                  <a:off x="1494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3" name="Group 21"/>
              <p:cNvGrpSpPr>
                <a:grpSpLocks/>
              </p:cNvGrpSpPr>
              <p:nvPr/>
            </p:nvGrpSpPr>
            <p:grpSpPr bwMode="auto">
              <a:xfrm>
                <a:off x="1859" y="0"/>
                <a:ext cx="365" cy="374"/>
                <a:chOff x="1859" y="0"/>
                <a:chExt cx="365" cy="374"/>
              </a:xfrm>
            </p:grpSpPr>
            <p:sp>
              <p:nvSpPr>
                <p:cNvPr id="34852" name="Rectangle 22"/>
                <p:cNvSpPr>
                  <a:spLocks noChangeArrowheads="1"/>
                </p:cNvSpPr>
                <p:nvPr/>
              </p:nvSpPr>
              <p:spPr bwMode="auto">
                <a:xfrm>
                  <a:off x="190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14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3" name="Rectangle 23"/>
                <p:cNvSpPr>
                  <a:spLocks noChangeArrowheads="1"/>
                </p:cNvSpPr>
                <p:nvPr/>
              </p:nvSpPr>
              <p:spPr bwMode="auto">
                <a:xfrm>
                  <a:off x="185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4" name="Group 24"/>
              <p:cNvGrpSpPr>
                <a:grpSpLocks/>
              </p:cNvGrpSpPr>
              <p:nvPr/>
            </p:nvGrpSpPr>
            <p:grpSpPr bwMode="auto">
              <a:xfrm>
                <a:off x="0" y="374"/>
                <a:ext cx="399" cy="374"/>
                <a:chOff x="0" y="374"/>
                <a:chExt cx="399" cy="374"/>
              </a:xfrm>
            </p:grpSpPr>
            <p:sp>
              <p:nvSpPr>
                <p:cNvPr id="34850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374"/>
                  <a:ext cx="313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P(x)</a:t>
                  </a:r>
                  <a:endParaRPr lang="en-US" sz="24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1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374"/>
                  <a:ext cx="399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5" name="Group 27"/>
              <p:cNvGrpSpPr>
                <a:grpSpLocks/>
              </p:cNvGrpSpPr>
              <p:nvPr/>
            </p:nvGrpSpPr>
            <p:grpSpPr bwMode="auto">
              <a:xfrm>
                <a:off x="399" y="374"/>
                <a:ext cx="365" cy="374"/>
                <a:chOff x="399" y="374"/>
                <a:chExt cx="365" cy="374"/>
              </a:xfrm>
            </p:grpSpPr>
            <p:sp>
              <p:nvSpPr>
                <p:cNvPr id="34848" name="Rectangle 28"/>
                <p:cNvSpPr>
                  <a:spLocks noChangeArrowheads="1"/>
                </p:cNvSpPr>
                <p:nvPr/>
              </p:nvSpPr>
              <p:spPr bwMode="auto">
                <a:xfrm>
                  <a:off x="44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.4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9" name="Rectangle 29"/>
                <p:cNvSpPr>
                  <a:spLocks noChangeArrowheads="1"/>
                </p:cNvSpPr>
                <p:nvPr/>
              </p:nvSpPr>
              <p:spPr bwMode="auto">
                <a:xfrm>
                  <a:off x="39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6" name="Group 30"/>
              <p:cNvGrpSpPr>
                <a:grpSpLocks/>
              </p:cNvGrpSpPr>
              <p:nvPr/>
            </p:nvGrpSpPr>
            <p:grpSpPr bwMode="auto">
              <a:xfrm>
                <a:off x="764" y="374"/>
                <a:ext cx="365" cy="374"/>
                <a:chOff x="764" y="374"/>
                <a:chExt cx="365" cy="374"/>
              </a:xfrm>
            </p:grpSpPr>
            <p:sp>
              <p:nvSpPr>
                <p:cNvPr id="34846" name="Rectangle 31"/>
                <p:cNvSpPr>
                  <a:spLocks noChangeArrowheads="1"/>
                </p:cNvSpPr>
                <p:nvPr/>
              </p:nvSpPr>
              <p:spPr bwMode="auto">
                <a:xfrm>
                  <a:off x="807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7" name="Rectangle 32"/>
                <p:cNvSpPr>
                  <a:spLocks noChangeArrowheads="1"/>
                </p:cNvSpPr>
                <p:nvPr/>
              </p:nvSpPr>
              <p:spPr bwMode="auto">
                <a:xfrm>
                  <a:off x="764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7" name="Group 33"/>
              <p:cNvGrpSpPr>
                <a:grpSpLocks/>
              </p:cNvGrpSpPr>
              <p:nvPr/>
            </p:nvGrpSpPr>
            <p:grpSpPr bwMode="auto">
              <a:xfrm>
                <a:off x="1129" y="374"/>
                <a:ext cx="365" cy="374"/>
                <a:chOff x="1129" y="374"/>
                <a:chExt cx="365" cy="374"/>
              </a:xfrm>
            </p:grpSpPr>
            <p:sp>
              <p:nvSpPr>
                <p:cNvPr id="348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17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12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8" name="Group 36"/>
              <p:cNvGrpSpPr>
                <a:grpSpLocks/>
              </p:cNvGrpSpPr>
              <p:nvPr/>
            </p:nvGrpSpPr>
            <p:grpSpPr bwMode="auto">
              <a:xfrm>
                <a:off x="1494" y="374"/>
                <a:ext cx="365" cy="374"/>
                <a:chOff x="1494" y="374"/>
                <a:chExt cx="365" cy="374"/>
              </a:xfrm>
            </p:grpSpPr>
            <p:sp>
              <p:nvSpPr>
                <p:cNvPr id="34842" name="Rectangle 37"/>
                <p:cNvSpPr>
                  <a:spLocks noChangeArrowheads="1"/>
                </p:cNvSpPr>
                <p:nvPr/>
              </p:nvSpPr>
              <p:spPr bwMode="auto">
                <a:xfrm>
                  <a:off x="1537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3" name="Rectangle 38"/>
                <p:cNvSpPr>
                  <a:spLocks noChangeArrowheads="1"/>
                </p:cNvSpPr>
                <p:nvPr/>
              </p:nvSpPr>
              <p:spPr bwMode="auto">
                <a:xfrm>
                  <a:off x="1494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9" name="Group 39"/>
              <p:cNvGrpSpPr>
                <a:grpSpLocks/>
              </p:cNvGrpSpPr>
              <p:nvPr/>
            </p:nvGrpSpPr>
            <p:grpSpPr bwMode="auto">
              <a:xfrm>
                <a:off x="1859" y="374"/>
                <a:ext cx="365" cy="374"/>
                <a:chOff x="1859" y="374"/>
                <a:chExt cx="365" cy="374"/>
              </a:xfrm>
            </p:grpSpPr>
            <p:sp>
              <p:nvSpPr>
                <p:cNvPr id="34840" name="Rectangle 40"/>
                <p:cNvSpPr>
                  <a:spLocks noChangeArrowheads="1"/>
                </p:cNvSpPr>
                <p:nvPr/>
              </p:nvSpPr>
              <p:spPr bwMode="auto">
                <a:xfrm>
                  <a:off x="190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1" name="Rectangle 41"/>
                <p:cNvSpPr>
                  <a:spLocks noChangeArrowheads="1"/>
                </p:cNvSpPr>
                <p:nvPr/>
              </p:nvSpPr>
              <p:spPr bwMode="auto">
                <a:xfrm>
                  <a:off x="185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34827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2230" cy="75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bIns="0"/>
            <a:lstStyle/>
            <a:p>
              <a:endParaRPr lang="en-US"/>
            </a:p>
          </p:txBody>
        </p:sp>
      </p:grpSp>
      <p:sp>
        <p:nvSpPr>
          <p:cNvPr id="34822" name="Rectangle 43"/>
          <p:cNvSpPr>
            <a:spLocks noChangeArrowheads="1"/>
          </p:cNvSpPr>
          <p:nvPr/>
        </p:nvSpPr>
        <p:spPr bwMode="auto">
          <a:xfrm>
            <a:off x="304800" y="3581400"/>
            <a:ext cx="7467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0" dirty="0">
                <a:ea typeface="Arial Unicode MS" pitchFamily="34" charset="-128"/>
                <a:cs typeface="Arial Unicode MS" pitchFamily="34" charset="-128"/>
              </a:rPr>
              <a:t>Find the probability that in a given hour: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0" dirty="0">
                <a:ea typeface="Arial Unicode MS" pitchFamily="34" charset="-128"/>
                <a:cs typeface="Arial Unicode MS" pitchFamily="34" charset="-128"/>
              </a:rPr>
              <a:t>a.</a:t>
            </a:r>
            <a:r>
              <a:rPr lang="en-US" sz="2800" b="0" dirty="0">
                <a:cs typeface="Times New Roman" pitchFamily="18" charset="0"/>
              </a:rPr>
              <a:t>    </a:t>
            </a: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exactly 14 patients arrive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0" dirty="0">
                <a:ea typeface="Arial Unicode MS" pitchFamily="34" charset="-128"/>
                <a:cs typeface="Arial Unicode MS" pitchFamily="34" charset="-128"/>
              </a:rPr>
              <a:t>b.</a:t>
            </a:r>
            <a:r>
              <a:rPr lang="en-US" sz="2800" b="0" dirty="0">
                <a:cs typeface="Times New Roman" pitchFamily="18" charset="0"/>
              </a:rPr>
              <a:t>    </a:t>
            </a: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At least 12 patients arrive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0" dirty="0">
                <a:ea typeface="Arial Unicode MS" pitchFamily="34" charset="-128"/>
                <a:cs typeface="Arial Unicode MS" pitchFamily="34" charset="-128"/>
              </a:rPr>
              <a:t>c.</a:t>
            </a:r>
            <a:r>
              <a:rPr lang="en-US" sz="2800" b="0" dirty="0">
                <a:cs typeface="Times New Roman" pitchFamily="18" charset="0"/>
              </a:rPr>
              <a:t>    </a:t>
            </a:r>
            <a:r>
              <a:rPr lang="en-US" sz="2400" b="0" dirty="0">
                <a:ea typeface="Arial Unicode MS" pitchFamily="34" charset="-128"/>
                <a:cs typeface="Arial Unicode MS" pitchFamily="34" charset="-128"/>
              </a:rPr>
              <a:t>At most 11 patients arrive </a:t>
            </a:r>
          </a:p>
        </p:txBody>
      </p:sp>
    </p:spTree>
    <p:extLst>
      <p:ext uri="{BB962C8B-B14F-4D97-AF65-F5344CB8AC3E}">
        <p14:creationId xmlns:p14="http://schemas.microsoft.com/office/powerpoint/2010/main" xmlns="" val="16278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Practice Problem: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7772400" cy="4343400"/>
          </a:xfrm>
        </p:spPr>
        <p:txBody>
          <a:bodyPr/>
          <a:lstStyle/>
          <a:p>
            <a:pPr eaLnBrk="1" hangingPunct="1"/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The number of patients seen in the ER in any given hour is a random variable represented by </a:t>
            </a:r>
            <a:r>
              <a:rPr lang="en-US" sz="2000" i="1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. The probability distribution for </a:t>
            </a:r>
            <a:r>
              <a:rPr lang="en-US" sz="2000" i="1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 is:</a:t>
            </a:r>
          </a:p>
          <a:p>
            <a:pPr eaLnBrk="1" hangingPunct="1"/>
            <a:endParaRPr lang="en-US" sz="200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000" smtClean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524000" y="2362200"/>
            <a:ext cx="5791200" cy="838200"/>
            <a:chOff x="-3" y="-3"/>
            <a:chExt cx="2230" cy="754"/>
          </a:xfrm>
        </p:grpSpPr>
        <p:grpSp>
          <p:nvGrpSpPr>
            <p:cNvPr id="34826" name="Group 5"/>
            <p:cNvGrpSpPr>
              <a:grpSpLocks/>
            </p:cNvGrpSpPr>
            <p:nvPr/>
          </p:nvGrpSpPr>
          <p:grpSpPr bwMode="auto">
            <a:xfrm>
              <a:off x="0" y="0"/>
              <a:ext cx="2224" cy="748"/>
              <a:chOff x="0" y="0"/>
              <a:chExt cx="2224" cy="748"/>
            </a:xfrm>
          </p:grpSpPr>
          <p:grpSp>
            <p:nvGrpSpPr>
              <p:cNvPr id="3482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399" cy="374"/>
                <a:chOff x="0" y="0"/>
                <a:chExt cx="399" cy="374"/>
              </a:xfrm>
            </p:grpSpPr>
            <p:sp>
              <p:nvSpPr>
                <p:cNvPr id="34862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13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  <a:endParaRPr lang="en-US" sz="24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63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9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29" name="Group 9"/>
              <p:cNvGrpSpPr>
                <a:grpSpLocks/>
              </p:cNvGrpSpPr>
              <p:nvPr/>
            </p:nvGrpSpPr>
            <p:grpSpPr bwMode="auto">
              <a:xfrm>
                <a:off x="399" y="0"/>
                <a:ext cx="365" cy="374"/>
                <a:chOff x="399" y="0"/>
                <a:chExt cx="365" cy="374"/>
              </a:xfrm>
            </p:grpSpPr>
            <p:sp>
              <p:nvSpPr>
                <p:cNvPr id="34860" name="Rectangle 10"/>
                <p:cNvSpPr>
                  <a:spLocks noChangeArrowheads="1"/>
                </p:cNvSpPr>
                <p:nvPr/>
              </p:nvSpPr>
              <p:spPr bwMode="auto">
                <a:xfrm>
                  <a:off x="44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10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61" name="Rectangle 11"/>
                <p:cNvSpPr>
                  <a:spLocks noChangeArrowheads="1"/>
                </p:cNvSpPr>
                <p:nvPr/>
              </p:nvSpPr>
              <p:spPr bwMode="auto">
                <a:xfrm>
                  <a:off x="39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0" name="Group 12"/>
              <p:cNvGrpSpPr>
                <a:grpSpLocks/>
              </p:cNvGrpSpPr>
              <p:nvPr/>
            </p:nvGrpSpPr>
            <p:grpSpPr bwMode="auto">
              <a:xfrm>
                <a:off x="764" y="0"/>
                <a:ext cx="365" cy="374"/>
                <a:chOff x="764" y="0"/>
                <a:chExt cx="365" cy="374"/>
              </a:xfrm>
            </p:grpSpPr>
            <p:sp>
              <p:nvSpPr>
                <p:cNvPr id="34858" name="Rectangle 13"/>
                <p:cNvSpPr>
                  <a:spLocks noChangeArrowheads="1"/>
                </p:cNvSpPr>
                <p:nvPr/>
              </p:nvSpPr>
              <p:spPr bwMode="auto">
                <a:xfrm>
                  <a:off x="807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9" name="Rectangle 14"/>
                <p:cNvSpPr>
                  <a:spLocks noChangeArrowheads="1"/>
                </p:cNvSpPr>
                <p:nvPr/>
              </p:nvSpPr>
              <p:spPr bwMode="auto">
                <a:xfrm>
                  <a:off x="764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1" name="Group 15"/>
              <p:cNvGrpSpPr>
                <a:grpSpLocks/>
              </p:cNvGrpSpPr>
              <p:nvPr/>
            </p:nvGrpSpPr>
            <p:grpSpPr bwMode="auto">
              <a:xfrm>
                <a:off x="1129" y="0"/>
                <a:ext cx="365" cy="374"/>
                <a:chOff x="1129" y="0"/>
                <a:chExt cx="365" cy="374"/>
              </a:xfrm>
            </p:grpSpPr>
            <p:sp>
              <p:nvSpPr>
                <p:cNvPr id="34856" name="Rectangle 16"/>
                <p:cNvSpPr>
                  <a:spLocks noChangeArrowheads="1"/>
                </p:cNvSpPr>
                <p:nvPr/>
              </p:nvSpPr>
              <p:spPr bwMode="auto">
                <a:xfrm>
                  <a:off x="117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7" name="Rectangle 17"/>
                <p:cNvSpPr>
                  <a:spLocks noChangeArrowheads="1"/>
                </p:cNvSpPr>
                <p:nvPr/>
              </p:nvSpPr>
              <p:spPr bwMode="auto">
                <a:xfrm>
                  <a:off x="112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2" name="Group 18"/>
              <p:cNvGrpSpPr>
                <a:grpSpLocks/>
              </p:cNvGrpSpPr>
              <p:nvPr/>
            </p:nvGrpSpPr>
            <p:grpSpPr bwMode="auto">
              <a:xfrm>
                <a:off x="1494" y="0"/>
                <a:ext cx="365" cy="374"/>
                <a:chOff x="1494" y="0"/>
                <a:chExt cx="365" cy="374"/>
              </a:xfrm>
            </p:grpSpPr>
            <p:sp>
              <p:nvSpPr>
                <p:cNvPr id="34854" name="Rectangle 19"/>
                <p:cNvSpPr>
                  <a:spLocks noChangeArrowheads="1"/>
                </p:cNvSpPr>
                <p:nvPr/>
              </p:nvSpPr>
              <p:spPr bwMode="auto">
                <a:xfrm>
                  <a:off x="1537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13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5" name="Rectangle 20"/>
                <p:cNvSpPr>
                  <a:spLocks noChangeArrowheads="1"/>
                </p:cNvSpPr>
                <p:nvPr/>
              </p:nvSpPr>
              <p:spPr bwMode="auto">
                <a:xfrm>
                  <a:off x="1494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3" name="Group 21"/>
              <p:cNvGrpSpPr>
                <a:grpSpLocks/>
              </p:cNvGrpSpPr>
              <p:nvPr/>
            </p:nvGrpSpPr>
            <p:grpSpPr bwMode="auto">
              <a:xfrm>
                <a:off x="1859" y="0"/>
                <a:ext cx="365" cy="374"/>
                <a:chOff x="1859" y="0"/>
                <a:chExt cx="365" cy="374"/>
              </a:xfrm>
            </p:grpSpPr>
            <p:sp>
              <p:nvSpPr>
                <p:cNvPr id="34852" name="Rectangle 22"/>
                <p:cNvSpPr>
                  <a:spLocks noChangeArrowheads="1"/>
                </p:cNvSpPr>
                <p:nvPr/>
              </p:nvSpPr>
              <p:spPr bwMode="auto">
                <a:xfrm>
                  <a:off x="190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14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3" name="Rectangle 23"/>
                <p:cNvSpPr>
                  <a:spLocks noChangeArrowheads="1"/>
                </p:cNvSpPr>
                <p:nvPr/>
              </p:nvSpPr>
              <p:spPr bwMode="auto">
                <a:xfrm>
                  <a:off x="185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4" name="Group 24"/>
              <p:cNvGrpSpPr>
                <a:grpSpLocks/>
              </p:cNvGrpSpPr>
              <p:nvPr/>
            </p:nvGrpSpPr>
            <p:grpSpPr bwMode="auto">
              <a:xfrm>
                <a:off x="0" y="374"/>
                <a:ext cx="399" cy="374"/>
                <a:chOff x="0" y="374"/>
                <a:chExt cx="399" cy="374"/>
              </a:xfrm>
            </p:grpSpPr>
            <p:sp>
              <p:nvSpPr>
                <p:cNvPr id="34850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374"/>
                  <a:ext cx="313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P(x)</a:t>
                  </a:r>
                  <a:endParaRPr lang="en-US" sz="24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51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374"/>
                  <a:ext cx="399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5" name="Group 27"/>
              <p:cNvGrpSpPr>
                <a:grpSpLocks/>
              </p:cNvGrpSpPr>
              <p:nvPr/>
            </p:nvGrpSpPr>
            <p:grpSpPr bwMode="auto">
              <a:xfrm>
                <a:off x="399" y="374"/>
                <a:ext cx="365" cy="374"/>
                <a:chOff x="399" y="374"/>
                <a:chExt cx="365" cy="374"/>
              </a:xfrm>
            </p:grpSpPr>
            <p:sp>
              <p:nvSpPr>
                <p:cNvPr id="34848" name="Rectangle 28"/>
                <p:cNvSpPr>
                  <a:spLocks noChangeArrowheads="1"/>
                </p:cNvSpPr>
                <p:nvPr/>
              </p:nvSpPr>
              <p:spPr bwMode="auto">
                <a:xfrm>
                  <a:off x="44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.4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9" name="Rectangle 29"/>
                <p:cNvSpPr>
                  <a:spLocks noChangeArrowheads="1"/>
                </p:cNvSpPr>
                <p:nvPr/>
              </p:nvSpPr>
              <p:spPr bwMode="auto">
                <a:xfrm>
                  <a:off x="39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6" name="Group 30"/>
              <p:cNvGrpSpPr>
                <a:grpSpLocks/>
              </p:cNvGrpSpPr>
              <p:nvPr/>
            </p:nvGrpSpPr>
            <p:grpSpPr bwMode="auto">
              <a:xfrm>
                <a:off x="764" y="374"/>
                <a:ext cx="365" cy="374"/>
                <a:chOff x="764" y="374"/>
                <a:chExt cx="365" cy="374"/>
              </a:xfrm>
            </p:grpSpPr>
            <p:sp>
              <p:nvSpPr>
                <p:cNvPr id="34846" name="Rectangle 31"/>
                <p:cNvSpPr>
                  <a:spLocks noChangeArrowheads="1"/>
                </p:cNvSpPr>
                <p:nvPr/>
              </p:nvSpPr>
              <p:spPr bwMode="auto">
                <a:xfrm>
                  <a:off x="807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7" name="Rectangle 32"/>
                <p:cNvSpPr>
                  <a:spLocks noChangeArrowheads="1"/>
                </p:cNvSpPr>
                <p:nvPr/>
              </p:nvSpPr>
              <p:spPr bwMode="auto">
                <a:xfrm>
                  <a:off x="764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7" name="Group 33"/>
              <p:cNvGrpSpPr>
                <a:grpSpLocks/>
              </p:cNvGrpSpPr>
              <p:nvPr/>
            </p:nvGrpSpPr>
            <p:grpSpPr bwMode="auto">
              <a:xfrm>
                <a:off x="1129" y="374"/>
                <a:ext cx="365" cy="374"/>
                <a:chOff x="1129" y="374"/>
                <a:chExt cx="365" cy="374"/>
              </a:xfrm>
            </p:grpSpPr>
            <p:sp>
              <p:nvSpPr>
                <p:cNvPr id="348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17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12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8" name="Group 36"/>
              <p:cNvGrpSpPr>
                <a:grpSpLocks/>
              </p:cNvGrpSpPr>
              <p:nvPr/>
            </p:nvGrpSpPr>
            <p:grpSpPr bwMode="auto">
              <a:xfrm>
                <a:off x="1494" y="374"/>
                <a:ext cx="365" cy="374"/>
                <a:chOff x="1494" y="374"/>
                <a:chExt cx="365" cy="374"/>
              </a:xfrm>
            </p:grpSpPr>
            <p:sp>
              <p:nvSpPr>
                <p:cNvPr id="34842" name="Rectangle 37"/>
                <p:cNvSpPr>
                  <a:spLocks noChangeArrowheads="1"/>
                </p:cNvSpPr>
                <p:nvPr/>
              </p:nvSpPr>
              <p:spPr bwMode="auto">
                <a:xfrm>
                  <a:off x="1537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3" name="Rectangle 38"/>
                <p:cNvSpPr>
                  <a:spLocks noChangeArrowheads="1"/>
                </p:cNvSpPr>
                <p:nvPr/>
              </p:nvSpPr>
              <p:spPr bwMode="auto">
                <a:xfrm>
                  <a:off x="1494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34839" name="Group 39"/>
              <p:cNvGrpSpPr>
                <a:grpSpLocks/>
              </p:cNvGrpSpPr>
              <p:nvPr/>
            </p:nvGrpSpPr>
            <p:grpSpPr bwMode="auto">
              <a:xfrm>
                <a:off x="1859" y="374"/>
                <a:ext cx="365" cy="374"/>
                <a:chOff x="1859" y="374"/>
                <a:chExt cx="365" cy="374"/>
              </a:xfrm>
            </p:grpSpPr>
            <p:sp>
              <p:nvSpPr>
                <p:cNvPr id="34840" name="Rectangle 40"/>
                <p:cNvSpPr>
                  <a:spLocks noChangeArrowheads="1"/>
                </p:cNvSpPr>
                <p:nvPr/>
              </p:nvSpPr>
              <p:spPr bwMode="auto">
                <a:xfrm>
                  <a:off x="190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4841" name="Rectangle 41"/>
                <p:cNvSpPr>
                  <a:spLocks noChangeArrowheads="1"/>
                </p:cNvSpPr>
                <p:nvPr/>
              </p:nvSpPr>
              <p:spPr bwMode="auto">
                <a:xfrm>
                  <a:off x="185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34827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2230" cy="75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bIns="0"/>
            <a:lstStyle/>
            <a:p>
              <a:endParaRPr lang="en-US"/>
            </a:p>
          </p:txBody>
        </p:sp>
      </p:grpSp>
      <p:grpSp>
        <p:nvGrpSpPr>
          <p:cNvPr id="34821" name="Group 48"/>
          <p:cNvGrpSpPr>
            <a:grpSpLocks/>
          </p:cNvGrpSpPr>
          <p:nvPr/>
        </p:nvGrpSpPr>
        <p:grpSpPr bwMode="auto">
          <a:xfrm>
            <a:off x="304800" y="3581400"/>
            <a:ext cx="8610600" cy="2225675"/>
            <a:chOff x="533400" y="4632325"/>
            <a:chExt cx="8610600" cy="2225675"/>
          </a:xfrm>
        </p:grpSpPr>
        <p:sp>
          <p:nvSpPr>
            <p:cNvPr id="34822" name="Rectangle 43"/>
            <p:cNvSpPr>
              <a:spLocks noChangeArrowheads="1"/>
            </p:cNvSpPr>
            <p:nvPr/>
          </p:nvSpPr>
          <p:spPr bwMode="auto">
            <a:xfrm>
              <a:off x="533400" y="4632325"/>
              <a:ext cx="7467600" cy="2225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 b="0" dirty="0">
                  <a:ea typeface="Arial Unicode MS" pitchFamily="34" charset="-128"/>
                  <a:cs typeface="Arial Unicode MS" pitchFamily="34" charset="-128"/>
                </a:rPr>
                <a:t>Find the probability that in a given hour: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 b="0" dirty="0">
                  <a:ea typeface="Arial Unicode MS" pitchFamily="34" charset="-128"/>
                  <a:cs typeface="Arial Unicode MS" pitchFamily="34" charset="-128"/>
                </a:rPr>
                <a:t>a.</a:t>
              </a:r>
              <a:r>
                <a:rPr lang="en-US" sz="2800" b="0" dirty="0">
                  <a:cs typeface="Times New Roman" pitchFamily="18" charset="0"/>
                </a:rPr>
                <a:t>    </a:t>
              </a:r>
              <a:r>
                <a:rPr lang="en-US" sz="2400" b="0" dirty="0">
                  <a:ea typeface="Arial Unicode MS" pitchFamily="34" charset="-128"/>
                  <a:cs typeface="Arial Unicode MS" pitchFamily="34" charset="-128"/>
                </a:rPr>
                <a:t>exactly 14 patients arrive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 b="0" dirty="0">
                  <a:ea typeface="Arial Unicode MS" pitchFamily="34" charset="-128"/>
                  <a:cs typeface="Arial Unicode MS" pitchFamily="34" charset="-128"/>
                </a:rPr>
                <a:t>b.</a:t>
              </a:r>
              <a:r>
                <a:rPr lang="en-US" sz="2800" b="0" dirty="0">
                  <a:cs typeface="Times New Roman" pitchFamily="18" charset="0"/>
                </a:rPr>
                <a:t>    </a:t>
              </a:r>
              <a:r>
                <a:rPr lang="en-US" sz="2400" b="0" dirty="0">
                  <a:ea typeface="Arial Unicode MS" pitchFamily="34" charset="-128"/>
                  <a:cs typeface="Arial Unicode MS" pitchFamily="34" charset="-128"/>
                </a:rPr>
                <a:t>At least 12 patients arrive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 b="0" dirty="0">
                  <a:ea typeface="Arial Unicode MS" pitchFamily="34" charset="-128"/>
                  <a:cs typeface="Arial Unicode MS" pitchFamily="34" charset="-128"/>
                </a:rPr>
                <a:t>c.</a:t>
              </a:r>
              <a:r>
                <a:rPr lang="en-US" sz="2800" b="0" dirty="0">
                  <a:cs typeface="Times New Roman" pitchFamily="18" charset="0"/>
                </a:rPr>
                <a:t>    </a:t>
              </a:r>
              <a:r>
                <a:rPr lang="en-US" sz="2400" b="0" dirty="0">
                  <a:ea typeface="Arial Unicode MS" pitchFamily="34" charset="-128"/>
                  <a:cs typeface="Arial Unicode MS" pitchFamily="34" charset="-128"/>
                </a:rPr>
                <a:t>At most 11 patients arrive </a:t>
              </a:r>
            </a:p>
          </p:txBody>
        </p:sp>
        <p:sp>
          <p:nvSpPr>
            <p:cNvPr id="34823" name="Text Box 44"/>
            <p:cNvSpPr txBox="1">
              <a:spLocks noChangeArrowheads="1"/>
            </p:cNvSpPr>
            <p:nvPr/>
          </p:nvSpPr>
          <p:spPr bwMode="auto">
            <a:xfrm>
              <a:off x="5181600" y="5257800"/>
              <a:ext cx="25908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 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p(x=14)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= .1</a:t>
              </a:r>
              <a:r>
                <a:rPr lang="en-US" sz="24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4824" name="Text Box 45"/>
            <p:cNvSpPr txBox="1">
              <a:spLocks noChangeArrowheads="1"/>
            </p:cNvSpPr>
            <p:nvPr/>
          </p:nvSpPr>
          <p:spPr bwMode="auto">
            <a:xfrm>
              <a:off x="5410200" y="5791200"/>
              <a:ext cx="37338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p(x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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12)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= (.2 + .1 +.1) = .4</a:t>
              </a:r>
              <a:r>
                <a:rPr lang="en-US" sz="2400">
                  <a:solidFill>
                    <a:srgbClr val="9999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34825" name="Text Box 46"/>
            <p:cNvSpPr txBox="1">
              <a:spLocks noChangeArrowheads="1"/>
            </p:cNvSpPr>
            <p:nvPr/>
          </p:nvSpPr>
          <p:spPr bwMode="auto">
            <a:xfrm>
              <a:off x="5334000" y="6446838"/>
              <a:ext cx="3048000" cy="41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p(x≤11)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= (.4 +.2) = .6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4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Continuous case 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433" y="990600"/>
            <a:ext cx="8458200" cy="4191000"/>
          </a:xfrm>
        </p:spPr>
        <p:txBody>
          <a:bodyPr>
            <a:normAutofit/>
          </a:bodyPr>
          <a:lstStyle/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probability function that accompanies a continuous random variable is a continuous mathematical function that integrates to 1.  </a:t>
            </a:r>
          </a:p>
          <a:p>
            <a:pPr marL="914400" lvl="1" indent="-457200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example, recall the negative exponential function (in probability, this is called an “exponential distribution”): </a:t>
            </a:r>
          </a:p>
          <a:p>
            <a:pPr marL="914400" lvl="1" indent="-457200" eaLnBrk="1" hangingPunct="1">
              <a:buFont typeface="Wingdings" pitchFamily="2" charset="2"/>
              <a:buChar char="§"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eaLnBrk="1" hangingPunct="1">
              <a:buFont typeface="Wingdings" pitchFamily="2" charset="2"/>
              <a:buChar char="§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eaLnBrk="1" hangingPunct="1">
              <a:buFont typeface="Wingdings" pitchFamily="2" charset="2"/>
              <a:buChar char="§"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eaLnBrk="1" hangingPunct="1">
              <a:buFont typeface="Wingdings" pitchFamily="2" charset="2"/>
              <a:buNone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eaLnBrk="1" hangingPunct="1">
              <a:buFont typeface="Wingdings" pitchFamily="2" charset="2"/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eaLnBrk="1" hangingPunct="1">
              <a:buFont typeface="Wingdings" pitchFamily="2" charset="2"/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24400" y="3002973"/>
            <a:ext cx="1828800" cy="685800"/>
            <a:chOff x="4080" y="3312"/>
            <a:chExt cx="1152" cy="432"/>
          </a:xfrm>
        </p:grpSpPr>
        <p:sp>
          <p:nvSpPr>
            <p:cNvPr id="2058" name="Rectangle 5"/>
            <p:cNvSpPr>
              <a:spLocks noChangeArrowheads="1"/>
            </p:cNvSpPr>
            <p:nvPr/>
          </p:nvSpPr>
          <p:spPr bwMode="auto">
            <a:xfrm>
              <a:off x="4080" y="3312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bIns="0" anchor="ctr"/>
            <a:lstStyle/>
            <a:p>
              <a:endParaRPr lang="en-US"/>
            </a:p>
          </p:txBody>
        </p:sp>
        <p:graphicFrame>
          <p:nvGraphicFramePr>
            <p:cNvPr id="2051" name="Object 6"/>
            <p:cNvGraphicFramePr>
              <a:graphicFrameLocks noChangeAspect="1"/>
            </p:cNvGraphicFramePr>
            <p:nvPr/>
          </p:nvGraphicFramePr>
          <p:xfrm>
            <a:off x="4224" y="3360"/>
            <a:ext cx="866" cy="318"/>
          </p:xfrm>
          <a:graphic>
            <a:graphicData uri="http://schemas.openxmlformats.org/presentationml/2006/ole">
              <p:oleObj spid="_x0000_s2052" name="Equation" r:id="rId4" imgW="622030" imgH="228501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64024" y="3974524"/>
            <a:ext cx="3962400" cy="1036638"/>
            <a:chOff x="1488" y="3667"/>
            <a:chExt cx="2496" cy="653"/>
          </a:xfrm>
        </p:grpSpPr>
        <p:sp>
          <p:nvSpPr>
            <p:cNvPr id="2057" name="Rectangle 8"/>
            <p:cNvSpPr>
              <a:spLocks noChangeArrowheads="1"/>
            </p:cNvSpPr>
            <p:nvPr/>
          </p:nvSpPr>
          <p:spPr bwMode="auto">
            <a:xfrm>
              <a:off x="1488" y="3744"/>
              <a:ext cx="249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bIns="0" anchor="ctr"/>
            <a:lstStyle/>
            <a:p>
              <a:endParaRPr lang="en-US"/>
            </a:p>
          </p:txBody>
        </p:sp>
        <p:graphicFrame>
          <p:nvGraphicFramePr>
            <p:cNvPr id="2050" name="Object 9"/>
            <p:cNvGraphicFramePr>
              <a:graphicFrameLocks noChangeAspect="1"/>
            </p:cNvGraphicFramePr>
            <p:nvPr/>
          </p:nvGraphicFramePr>
          <p:xfrm>
            <a:off x="1584" y="3667"/>
            <a:ext cx="2173" cy="653"/>
          </p:xfrm>
          <a:graphic>
            <a:graphicData uri="http://schemas.openxmlformats.org/presentationml/2006/ole">
              <p:oleObj spid="_x0000_s2053" name="Equation" r:id="rId5" imgW="1562100" imgH="469900" progId="Equation.3">
                <p:embed/>
              </p:oleObj>
            </a:graphicData>
          </a:graphic>
        </p:graphicFrame>
      </p:grpSp>
      <p:sp>
        <p:nvSpPr>
          <p:cNvPr id="1280010" name="Rectangle 10"/>
          <p:cNvSpPr>
            <a:spLocks noChangeArrowheads="1"/>
          </p:cNvSpPr>
          <p:nvPr/>
        </p:nvSpPr>
        <p:spPr bwMode="auto">
          <a:xfrm>
            <a:off x="377969" y="3862965"/>
            <a:ext cx="4613764" cy="43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This function integrates to 1:</a:t>
            </a:r>
          </a:p>
        </p:txBody>
      </p:sp>
    </p:spTree>
    <p:extLst>
      <p:ext uri="{BB962C8B-B14F-4D97-AF65-F5344CB8AC3E}">
        <p14:creationId xmlns:p14="http://schemas.microsoft.com/office/powerpoint/2010/main" xmlns="" val="415023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3" grpId="0" build="p" bldLvl="3" autoUpdateAnimBg="0"/>
      <p:bldP spid="128001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8001000" cy="1462088"/>
          </a:xfrm>
        </p:spPr>
        <p:txBody>
          <a:bodyPr/>
          <a:lstStyle/>
          <a:p>
            <a:pPr eaLnBrk="1" hangingPunct="1"/>
            <a:r>
              <a:rPr lang="en-US" sz="3200" b="1" smtClean="0">
                <a:ea typeface="Arial Unicode MS" pitchFamily="34" charset="-128"/>
                <a:cs typeface="Arial Unicode MS" pitchFamily="34" charset="-128"/>
              </a:rPr>
              <a:t>Expected Value and Variance</a:t>
            </a:r>
            <a:r>
              <a:rPr lang="en-US" sz="4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endParaRPr lang="en-US" sz="2800" b="1" i="1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520940" cy="357984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All probability distributions are characterized by an expected value (mean) and a variance (standard deviation squared).  </a:t>
            </a:r>
          </a:p>
        </p:txBody>
      </p:sp>
    </p:spTree>
    <p:extLst>
      <p:ext uri="{BB962C8B-B14F-4D97-AF65-F5344CB8AC3E}">
        <p14:creationId xmlns:p14="http://schemas.microsoft.com/office/powerpoint/2010/main" xmlns="" val="28290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9829800" cy="12192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Arial Unicode MS" pitchFamily="34" charset="-128"/>
                <a:cs typeface="Arial Unicode MS" pitchFamily="34" charset="-128"/>
              </a:rPr>
              <a:t>Expected value of a random variable </a:t>
            </a:r>
          </a:p>
        </p:txBody>
      </p:sp>
      <p:sp>
        <p:nvSpPr>
          <p:cNvPr id="1138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34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Expected value is just the average or mean (µ) of random variable </a:t>
            </a:r>
            <a:r>
              <a:rPr lang="en-US" sz="2400" i="1" dirty="0" smtClean="0">
                <a:cs typeface="Times New Roman" pitchFamily="18" charset="0"/>
              </a:rPr>
              <a:t>x</a:t>
            </a:r>
            <a:r>
              <a:rPr lang="en-US" sz="2400" dirty="0" smtClean="0">
                <a:cs typeface="Times New Roman" pitchFamily="18" charset="0"/>
              </a:rPr>
              <a:t>. 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It’s sometimes called a “weighted average” because more frequent values of X are weighted more highly in the average.</a:t>
            </a: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It’s also how we expect X to behave on-average over the long run (“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frequentist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” view again).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6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6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32D08F-6BCE-47FC-AEA6-2EE04D356B89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Mining vs. KDD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i="1" dirty="0" smtClean="0">
                <a:solidFill>
                  <a:schemeClr val="tx2"/>
                </a:solidFill>
              </a:rPr>
              <a:t>Knowledge Discovery in Databases (KDD):</a:t>
            </a:r>
            <a:r>
              <a:rPr lang="en-US" sz="3200" dirty="0" smtClean="0"/>
              <a:t> process of finding useful information and patterns in data.</a:t>
            </a:r>
          </a:p>
          <a:p>
            <a:pPr eaLnBrk="1" hangingPunct="1"/>
            <a:r>
              <a:rPr lang="en-US" sz="3200" b="1" i="1" dirty="0" smtClean="0">
                <a:solidFill>
                  <a:schemeClr val="tx2"/>
                </a:solidFill>
              </a:rPr>
              <a:t>Data Mining:</a:t>
            </a:r>
            <a:r>
              <a:rPr lang="en-US" sz="3200" dirty="0" smtClean="0"/>
              <a:t>  Use of algorithms to extract the information and patterns derived by the KDD process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7148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Expected value, formally</a:t>
            </a:r>
          </a:p>
        </p:txBody>
      </p:sp>
      <p:graphicFrame>
        <p:nvGraphicFramePr>
          <p:cNvPr id="1140745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3581400" y="4567238"/>
          <a:ext cx="4267200" cy="1376362"/>
        </p:xfrm>
        <a:graphic>
          <a:graphicData uri="http://schemas.openxmlformats.org/presentationml/2006/ole">
            <p:oleObj spid="_x0000_s3076" r:id="rId4" imgW="1180588" imgH="380835" progId="Equation.3">
              <p:embed/>
            </p:oleObj>
          </a:graphicData>
        </a:graphic>
      </p:graphicFrame>
      <p:graphicFrame>
        <p:nvGraphicFramePr>
          <p:cNvPr id="1140739" name="Object 3"/>
          <p:cNvGraphicFramePr>
            <a:graphicFrameLocks noChangeAspect="1"/>
          </p:cNvGraphicFramePr>
          <p:nvPr/>
        </p:nvGraphicFramePr>
        <p:xfrm>
          <a:off x="2082800" y="2667000"/>
          <a:ext cx="3937000" cy="1204913"/>
        </p:xfrm>
        <a:graphic>
          <a:graphicData uri="http://schemas.openxmlformats.org/presentationml/2006/ole">
            <p:oleObj spid="_x0000_s3077" name="Equation" r:id="rId5" imgW="1117115" imgH="342751" progId="Equation.3">
              <p:embed/>
            </p:oleObj>
          </a:graphicData>
        </a:graphic>
      </p:graphicFrame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6248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Discrete case:</a:t>
            </a:r>
          </a:p>
        </p:txBody>
      </p:sp>
      <p:sp>
        <p:nvSpPr>
          <p:cNvPr id="1140741" name="Text Box 5"/>
          <p:cNvSpPr txBox="1">
            <a:spLocks noChangeArrowheads="1"/>
          </p:cNvSpPr>
          <p:nvPr/>
        </p:nvSpPr>
        <p:spPr bwMode="auto">
          <a:xfrm>
            <a:off x="609600" y="4572000"/>
            <a:ext cx="6248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Continuous case:</a:t>
            </a:r>
          </a:p>
        </p:txBody>
      </p:sp>
    </p:spTree>
    <p:extLst>
      <p:ext uri="{BB962C8B-B14F-4D97-AF65-F5344CB8AC3E}">
        <p14:creationId xmlns:p14="http://schemas.microsoft.com/office/powerpoint/2010/main" xmlns="" val="334789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40" grpId="0" autoUpdateAnimBg="0"/>
      <p:bldP spid="114074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 Interlude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E(X) = </a:t>
            </a:r>
            <a:r>
              <a:rPr lang="en-US" smtClean="0">
                <a:cs typeface="Tahoma" pitchFamily="34" charset="0"/>
              </a:rPr>
              <a:t>µ </a:t>
            </a:r>
          </a:p>
          <a:p>
            <a:pPr lvl="1" eaLnBrk="1" hangingPunct="1"/>
            <a:r>
              <a:rPr lang="en-US" smtClean="0">
                <a:cs typeface="Tahoma" pitchFamily="34" charset="0"/>
              </a:rPr>
              <a:t>these symbols are used interchangeably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515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Example: expected value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Recall the following probability distribution of ER arrivals:</a:t>
            </a:r>
            <a:endParaRPr lang="en-U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990600" y="2895600"/>
            <a:ext cx="5791200" cy="838200"/>
            <a:chOff x="-3" y="-3"/>
            <a:chExt cx="2230" cy="754"/>
          </a:xfrm>
        </p:grpSpPr>
        <p:grpSp>
          <p:nvGrpSpPr>
            <p:cNvPr id="4103" name="Group 5"/>
            <p:cNvGrpSpPr>
              <a:grpSpLocks/>
            </p:cNvGrpSpPr>
            <p:nvPr/>
          </p:nvGrpSpPr>
          <p:grpSpPr bwMode="auto">
            <a:xfrm>
              <a:off x="0" y="0"/>
              <a:ext cx="2224" cy="748"/>
              <a:chOff x="0" y="0"/>
              <a:chExt cx="2224" cy="748"/>
            </a:xfrm>
          </p:grpSpPr>
          <p:grpSp>
            <p:nvGrpSpPr>
              <p:cNvPr id="4105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399" cy="374"/>
                <a:chOff x="0" y="0"/>
                <a:chExt cx="399" cy="374"/>
              </a:xfrm>
            </p:grpSpPr>
            <p:sp>
              <p:nvSpPr>
                <p:cNvPr id="4139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13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  <a:endParaRPr lang="en-US" sz="24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4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99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06" name="Group 9"/>
              <p:cNvGrpSpPr>
                <a:grpSpLocks/>
              </p:cNvGrpSpPr>
              <p:nvPr/>
            </p:nvGrpSpPr>
            <p:grpSpPr bwMode="auto">
              <a:xfrm>
                <a:off x="399" y="0"/>
                <a:ext cx="365" cy="374"/>
                <a:chOff x="399" y="0"/>
                <a:chExt cx="365" cy="374"/>
              </a:xfrm>
            </p:grpSpPr>
            <p:sp>
              <p:nvSpPr>
                <p:cNvPr id="4137" name="Rectangle 10"/>
                <p:cNvSpPr>
                  <a:spLocks noChangeArrowheads="1"/>
                </p:cNvSpPr>
                <p:nvPr/>
              </p:nvSpPr>
              <p:spPr bwMode="auto">
                <a:xfrm>
                  <a:off x="44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10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38" name="Rectangle 11"/>
                <p:cNvSpPr>
                  <a:spLocks noChangeArrowheads="1"/>
                </p:cNvSpPr>
                <p:nvPr/>
              </p:nvSpPr>
              <p:spPr bwMode="auto">
                <a:xfrm>
                  <a:off x="39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07" name="Group 12"/>
              <p:cNvGrpSpPr>
                <a:grpSpLocks/>
              </p:cNvGrpSpPr>
              <p:nvPr/>
            </p:nvGrpSpPr>
            <p:grpSpPr bwMode="auto">
              <a:xfrm>
                <a:off x="764" y="0"/>
                <a:ext cx="365" cy="374"/>
                <a:chOff x="764" y="0"/>
                <a:chExt cx="365" cy="374"/>
              </a:xfrm>
            </p:grpSpPr>
            <p:sp>
              <p:nvSpPr>
                <p:cNvPr id="4135" name="Rectangle 13"/>
                <p:cNvSpPr>
                  <a:spLocks noChangeArrowheads="1"/>
                </p:cNvSpPr>
                <p:nvPr/>
              </p:nvSpPr>
              <p:spPr bwMode="auto">
                <a:xfrm>
                  <a:off x="807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36" name="Rectangle 14"/>
                <p:cNvSpPr>
                  <a:spLocks noChangeArrowheads="1"/>
                </p:cNvSpPr>
                <p:nvPr/>
              </p:nvSpPr>
              <p:spPr bwMode="auto">
                <a:xfrm>
                  <a:off x="764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08" name="Group 15"/>
              <p:cNvGrpSpPr>
                <a:grpSpLocks/>
              </p:cNvGrpSpPr>
              <p:nvPr/>
            </p:nvGrpSpPr>
            <p:grpSpPr bwMode="auto">
              <a:xfrm>
                <a:off x="1129" y="0"/>
                <a:ext cx="365" cy="374"/>
                <a:chOff x="1129" y="0"/>
                <a:chExt cx="365" cy="374"/>
              </a:xfrm>
            </p:grpSpPr>
            <p:sp>
              <p:nvSpPr>
                <p:cNvPr id="4133" name="Rectangle 16"/>
                <p:cNvSpPr>
                  <a:spLocks noChangeArrowheads="1"/>
                </p:cNvSpPr>
                <p:nvPr/>
              </p:nvSpPr>
              <p:spPr bwMode="auto">
                <a:xfrm>
                  <a:off x="117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34" name="Rectangle 17"/>
                <p:cNvSpPr>
                  <a:spLocks noChangeArrowheads="1"/>
                </p:cNvSpPr>
                <p:nvPr/>
              </p:nvSpPr>
              <p:spPr bwMode="auto">
                <a:xfrm>
                  <a:off x="112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09" name="Group 18"/>
              <p:cNvGrpSpPr>
                <a:grpSpLocks/>
              </p:cNvGrpSpPr>
              <p:nvPr/>
            </p:nvGrpSpPr>
            <p:grpSpPr bwMode="auto">
              <a:xfrm>
                <a:off x="1494" y="0"/>
                <a:ext cx="365" cy="374"/>
                <a:chOff x="1494" y="0"/>
                <a:chExt cx="365" cy="374"/>
              </a:xfrm>
            </p:grpSpPr>
            <p:sp>
              <p:nvSpPr>
                <p:cNvPr id="4131" name="Rectangle 19"/>
                <p:cNvSpPr>
                  <a:spLocks noChangeArrowheads="1"/>
                </p:cNvSpPr>
                <p:nvPr/>
              </p:nvSpPr>
              <p:spPr bwMode="auto">
                <a:xfrm>
                  <a:off x="1537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13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32" name="Rectangle 20"/>
                <p:cNvSpPr>
                  <a:spLocks noChangeArrowheads="1"/>
                </p:cNvSpPr>
                <p:nvPr/>
              </p:nvSpPr>
              <p:spPr bwMode="auto">
                <a:xfrm>
                  <a:off x="1494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0" name="Group 21"/>
              <p:cNvGrpSpPr>
                <a:grpSpLocks/>
              </p:cNvGrpSpPr>
              <p:nvPr/>
            </p:nvGrpSpPr>
            <p:grpSpPr bwMode="auto">
              <a:xfrm>
                <a:off x="1859" y="0"/>
                <a:ext cx="365" cy="374"/>
                <a:chOff x="1859" y="0"/>
                <a:chExt cx="365" cy="374"/>
              </a:xfrm>
            </p:grpSpPr>
            <p:sp>
              <p:nvSpPr>
                <p:cNvPr id="4129" name="Rectangle 22"/>
                <p:cNvSpPr>
                  <a:spLocks noChangeArrowheads="1"/>
                </p:cNvSpPr>
                <p:nvPr/>
              </p:nvSpPr>
              <p:spPr bwMode="auto">
                <a:xfrm>
                  <a:off x="1902" y="0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14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30" name="Rectangle 23"/>
                <p:cNvSpPr>
                  <a:spLocks noChangeArrowheads="1"/>
                </p:cNvSpPr>
                <p:nvPr/>
              </p:nvSpPr>
              <p:spPr bwMode="auto">
                <a:xfrm>
                  <a:off x="1859" y="0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1" name="Group 24"/>
              <p:cNvGrpSpPr>
                <a:grpSpLocks/>
              </p:cNvGrpSpPr>
              <p:nvPr/>
            </p:nvGrpSpPr>
            <p:grpSpPr bwMode="auto">
              <a:xfrm>
                <a:off x="0" y="374"/>
                <a:ext cx="399" cy="374"/>
                <a:chOff x="0" y="374"/>
                <a:chExt cx="399" cy="374"/>
              </a:xfrm>
            </p:grpSpPr>
            <p:sp>
              <p:nvSpPr>
                <p:cNvPr id="4127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374"/>
                  <a:ext cx="313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 i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P(x)</a:t>
                  </a:r>
                  <a:endParaRPr lang="en-US" sz="24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28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374"/>
                  <a:ext cx="399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2" name="Group 27"/>
              <p:cNvGrpSpPr>
                <a:grpSpLocks/>
              </p:cNvGrpSpPr>
              <p:nvPr/>
            </p:nvGrpSpPr>
            <p:grpSpPr bwMode="auto">
              <a:xfrm>
                <a:off x="399" y="374"/>
                <a:ext cx="365" cy="374"/>
                <a:chOff x="399" y="374"/>
                <a:chExt cx="365" cy="374"/>
              </a:xfrm>
            </p:grpSpPr>
            <p:sp>
              <p:nvSpPr>
                <p:cNvPr id="4125" name="Rectangle 28"/>
                <p:cNvSpPr>
                  <a:spLocks noChangeArrowheads="1"/>
                </p:cNvSpPr>
                <p:nvPr/>
              </p:nvSpPr>
              <p:spPr bwMode="auto">
                <a:xfrm>
                  <a:off x="44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.4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26" name="Rectangle 29"/>
                <p:cNvSpPr>
                  <a:spLocks noChangeArrowheads="1"/>
                </p:cNvSpPr>
                <p:nvPr/>
              </p:nvSpPr>
              <p:spPr bwMode="auto">
                <a:xfrm>
                  <a:off x="39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3" name="Group 30"/>
              <p:cNvGrpSpPr>
                <a:grpSpLocks/>
              </p:cNvGrpSpPr>
              <p:nvPr/>
            </p:nvGrpSpPr>
            <p:grpSpPr bwMode="auto">
              <a:xfrm>
                <a:off x="764" y="374"/>
                <a:ext cx="365" cy="374"/>
                <a:chOff x="764" y="374"/>
                <a:chExt cx="365" cy="374"/>
              </a:xfrm>
            </p:grpSpPr>
            <p:sp>
              <p:nvSpPr>
                <p:cNvPr id="4123" name="Rectangle 31"/>
                <p:cNvSpPr>
                  <a:spLocks noChangeArrowheads="1"/>
                </p:cNvSpPr>
                <p:nvPr/>
              </p:nvSpPr>
              <p:spPr bwMode="auto">
                <a:xfrm>
                  <a:off x="807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24" name="Rectangle 32"/>
                <p:cNvSpPr>
                  <a:spLocks noChangeArrowheads="1"/>
                </p:cNvSpPr>
                <p:nvPr/>
              </p:nvSpPr>
              <p:spPr bwMode="auto">
                <a:xfrm>
                  <a:off x="764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4" name="Group 33"/>
              <p:cNvGrpSpPr>
                <a:grpSpLocks/>
              </p:cNvGrpSpPr>
              <p:nvPr/>
            </p:nvGrpSpPr>
            <p:grpSpPr bwMode="auto">
              <a:xfrm>
                <a:off x="1129" y="374"/>
                <a:ext cx="365" cy="374"/>
                <a:chOff x="1129" y="374"/>
                <a:chExt cx="365" cy="374"/>
              </a:xfrm>
            </p:grpSpPr>
            <p:sp>
              <p:nvSpPr>
                <p:cNvPr id="4121" name="Rectangle 34"/>
                <p:cNvSpPr>
                  <a:spLocks noChangeArrowheads="1"/>
                </p:cNvSpPr>
                <p:nvPr/>
              </p:nvSpPr>
              <p:spPr bwMode="auto">
                <a:xfrm>
                  <a:off x="117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.2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22" name="Rectangle 35"/>
                <p:cNvSpPr>
                  <a:spLocks noChangeArrowheads="1"/>
                </p:cNvSpPr>
                <p:nvPr/>
              </p:nvSpPr>
              <p:spPr bwMode="auto">
                <a:xfrm>
                  <a:off x="112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5" name="Group 36"/>
              <p:cNvGrpSpPr>
                <a:grpSpLocks/>
              </p:cNvGrpSpPr>
              <p:nvPr/>
            </p:nvGrpSpPr>
            <p:grpSpPr bwMode="auto">
              <a:xfrm>
                <a:off x="1494" y="374"/>
                <a:ext cx="365" cy="374"/>
                <a:chOff x="1494" y="374"/>
                <a:chExt cx="365" cy="374"/>
              </a:xfrm>
            </p:grpSpPr>
            <p:sp>
              <p:nvSpPr>
                <p:cNvPr id="4119" name="Rectangle 37"/>
                <p:cNvSpPr>
                  <a:spLocks noChangeArrowheads="1"/>
                </p:cNvSpPr>
                <p:nvPr/>
              </p:nvSpPr>
              <p:spPr bwMode="auto">
                <a:xfrm>
                  <a:off x="1537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20" name="Rectangle 38"/>
                <p:cNvSpPr>
                  <a:spLocks noChangeArrowheads="1"/>
                </p:cNvSpPr>
                <p:nvPr/>
              </p:nvSpPr>
              <p:spPr bwMode="auto">
                <a:xfrm>
                  <a:off x="1494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  <p:grpSp>
            <p:nvGrpSpPr>
              <p:cNvPr id="4116" name="Group 39"/>
              <p:cNvGrpSpPr>
                <a:grpSpLocks/>
              </p:cNvGrpSpPr>
              <p:nvPr/>
            </p:nvGrpSpPr>
            <p:grpSpPr bwMode="auto">
              <a:xfrm>
                <a:off x="1859" y="374"/>
                <a:ext cx="365" cy="374"/>
                <a:chOff x="1859" y="374"/>
                <a:chExt cx="365" cy="374"/>
              </a:xfrm>
            </p:grpSpPr>
            <p:sp>
              <p:nvSpPr>
                <p:cNvPr id="4117" name="Rectangle 40"/>
                <p:cNvSpPr>
                  <a:spLocks noChangeArrowheads="1"/>
                </p:cNvSpPr>
                <p:nvPr/>
              </p:nvSpPr>
              <p:spPr bwMode="auto">
                <a:xfrm>
                  <a:off x="1902" y="374"/>
                  <a:ext cx="279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pPr eaLnBrk="1" hangingPunct="1"/>
                  <a:r>
                    <a:rPr lang="en-US" sz="2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.1</a:t>
                  </a:r>
                </a:p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11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59" y="374"/>
                  <a:ext cx="365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4104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2230" cy="75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bIns="0"/>
            <a:lstStyle/>
            <a:p>
              <a:endParaRPr lang="en-US"/>
            </a:p>
          </p:txBody>
        </p:sp>
      </p:grpSp>
      <p:sp>
        <p:nvSpPr>
          <p:cNvPr id="4102" name="Rectangle 44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endParaRPr lang="en-US"/>
          </a:p>
        </p:txBody>
      </p:sp>
      <p:graphicFrame>
        <p:nvGraphicFramePr>
          <p:cNvPr id="1142829" name="Object 45"/>
          <p:cNvGraphicFramePr>
            <a:graphicFrameLocks noChangeAspect="1"/>
          </p:cNvGraphicFramePr>
          <p:nvPr/>
        </p:nvGraphicFramePr>
        <p:xfrm>
          <a:off x="1752600" y="4303713"/>
          <a:ext cx="5486400" cy="725487"/>
        </p:xfrm>
        <a:graphic>
          <a:graphicData uri="http://schemas.openxmlformats.org/presentationml/2006/ole">
            <p:oleObj spid="_x0000_s4099" r:id="rId4" imgW="32385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832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2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2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8153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Sample Mean is a special case of Expected Value…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533400" y="1524000"/>
            <a:ext cx="7848600" cy="3810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Sample mean, for a sample of n subjects:   = 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6216650" y="4529138"/>
          <a:ext cx="379413" cy="676275"/>
        </p:xfrm>
        <a:graphic>
          <a:graphicData uri="http://schemas.openxmlformats.org/presentationml/2006/ole">
            <p:oleObj spid="_x0000_s5124" name="Equation" r:id="rId4" imgW="114201" imgH="203024" progId="Equation.3">
              <p:embed/>
            </p:oleObj>
          </a:graphicData>
        </a:graphic>
      </p:graphicFrame>
      <p:grpSp>
        <p:nvGrpSpPr>
          <p:cNvPr id="5126" name="Group 10"/>
          <p:cNvGrpSpPr>
            <a:grpSpLocks/>
          </p:cNvGrpSpPr>
          <p:nvPr/>
        </p:nvGrpSpPr>
        <p:grpSpPr bwMode="auto">
          <a:xfrm>
            <a:off x="1143000" y="3200400"/>
            <a:ext cx="6477000" cy="3032125"/>
            <a:chOff x="1143000" y="3200400"/>
            <a:chExt cx="6477000" cy="3032125"/>
          </a:xfrm>
        </p:grpSpPr>
        <p:graphicFrame>
          <p:nvGraphicFramePr>
            <p:cNvPr id="5123" name="Object 4"/>
            <p:cNvGraphicFramePr>
              <a:graphicFrameLocks noChangeAspect="1"/>
            </p:cNvGraphicFramePr>
            <p:nvPr/>
          </p:nvGraphicFramePr>
          <p:xfrm>
            <a:off x="2743200" y="3200400"/>
            <a:ext cx="4064000" cy="2028825"/>
          </p:xfrm>
          <a:graphic>
            <a:graphicData uri="http://schemas.openxmlformats.org/presentationml/2006/ole">
              <p:oleObj spid="_x0000_s5125" name="Equation" r:id="rId5" imgW="1269449" imgH="634725" progId="Equation.3">
                <p:embed/>
              </p:oleObj>
            </a:graphicData>
          </a:graphic>
        </p:graphicFrame>
        <p:grpSp>
          <p:nvGrpSpPr>
            <p:cNvPr id="5127" name="Group 6"/>
            <p:cNvGrpSpPr>
              <a:grpSpLocks/>
            </p:cNvGrpSpPr>
            <p:nvPr/>
          </p:nvGrpSpPr>
          <p:grpSpPr bwMode="auto">
            <a:xfrm>
              <a:off x="1143000" y="5181600"/>
              <a:ext cx="6477000" cy="1050925"/>
              <a:chOff x="720" y="3264"/>
              <a:chExt cx="4080" cy="662"/>
            </a:xfrm>
          </p:grpSpPr>
          <p:sp>
            <p:nvSpPr>
              <p:cNvPr id="5128" name="Text Box 7"/>
              <p:cNvSpPr txBox="1">
                <a:spLocks noChangeArrowheads="1"/>
              </p:cNvSpPr>
              <p:nvPr/>
            </p:nvSpPr>
            <p:spPr bwMode="auto">
              <a:xfrm>
                <a:off x="720" y="3408"/>
                <a:ext cx="4080" cy="518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/>
                  <a:t>The probability (frequency) of each person in the sample is 1/n.</a:t>
                </a:r>
              </a:p>
            </p:txBody>
          </p:sp>
          <p:sp>
            <p:nvSpPr>
              <p:cNvPr id="5129" name="Line 8"/>
              <p:cNvSpPr>
                <a:spLocks noChangeShapeType="1"/>
              </p:cNvSpPr>
              <p:nvPr/>
            </p:nvSpPr>
            <p:spPr bwMode="auto">
              <a:xfrm flipV="1">
                <a:off x="3696" y="3264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616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Value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Expected value is an extremely useful concept for good decision-making! </a:t>
            </a:r>
          </a:p>
        </p:txBody>
      </p:sp>
    </p:spTree>
    <p:extLst>
      <p:ext uri="{BB962C8B-B14F-4D97-AF65-F5344CB8AC3E}">
        <p14:creationId xmlns:p14="http://schemas.microsoft.com/office/powerpoint/2010/main" xmlns="" val="39716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Variance/standard deviation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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=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Var(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) =E(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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</a:rPr>
              <a:t>2 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The expected (or average) squared distance (or deviation) from the mean</a:t>
            </a: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”</a:t>
            </a: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169412" name="Object 4"/>
          <p:cNvGraphicFramePr>
            <a:graphicFrameLocks noChangeAspect="1"/>
          </p:cNvGraphicFramePr>
          <p:nvPr/>
        </p:nvGraphicFramePr>
        <p:xfrm>
          <a:off x="914400" y="4267200"/>
          <a:ext cx="7545388" cy="962025"/>
        </p:xfrm>
        <a:graphic>
          <a:graphicData uri="http://schemas.openxmlformats.org/presentationml/2006/ole">
            <p:oleObj spid="_x0000_s6147" name="Equation" r:id="rId4" imgW="2705100" imgH="342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2773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Variance, continuous</a:t>
            </a:r>
          </a:p>
        </p:txBody>
      </p:sp>
      <p:graphicFrame>
        <p:nvGraphicFramePr>
          <p:cNvPr id="1299459" name="Object 3"/>
          <p:cNvGraphicFramePr>
            <a:graphicFrameLocks noChangeAspect="1"/>
          </p:cNvGraphicFramePr>
          <p:nvPr/>
        </p:nvGraphicFramePr>
        <p:xfrm>
          <a:off x="1524000" y="2286000"/>
          <a:ext cx="5988050" cy="914400"/>
        </p:xfrm>
        <a:graphic>
          <a:graphicData uri="http://schemas.openxmlformats.org/presentationml/2006/ole">
            <p:oleObj spid="_x0000_s7172" name="Equation" r:id="rId4" imgW="1637589" imgH="342751" progId="Equation.3">
              <p:embed/>
            </p:oleObj>
          </a:graphicData>
        </a:graphic>
      </p:graphicFrame>
      <p:sp>
        <p:nvSpPr>
          <p:cNvPr id="1299460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6248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Discrete case:</a:t>
            </a:r>
          </a:p>
        </p:txBody>
      </p:sp>
      <p:sp>
        <p:nvSpPr>
          <p:cNvPr id="1299461" name="Text Box 5"/>
          <p:cNvSpPr txBox="1">
            <a:spLocks noChangeArrowheads="1"/>
          </p:cNvSpPr>
          <p:nvPr/>
        </p:nvSpPr>
        <p:spPr bwMode="auto">
          <a:xfrm>
            <a:off x="533400" y="3657600"/>
            <a:ext cx="6248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Continuous case:</a:t>
            </a:r>
          </a:p>
        </p:txBody>
      </p:sp>
      <p:graphicFrame>
        <p:nvGraphicFramePr>
          <p:cNvPr id="1299462" name="Object 6"/>
          <p:cNvGraphicFramePr>
            <a:graphicFrameLocks noChangeAspect="1"/>
          </p:cNvGraphicFramePr>
          <p:nvPr/>
        </p:nvGraphicFramePr>
        <p:xfrm>
          <a:off x="1905000" y="4267200"/>
          <a:ext cx="6083300" cy="1066800"/>
        </p:xfrm>
        <a:graphic>
          <a:graphicData uri="http://schemas.openxmlformats.org/presentationml/2006/ole">
            <p:oleObj spid="_x0000_s7173" name="Equation" r:id="rId5" imgW="1714500" imgH="38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1476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60" grpId="0" autoUpdateAnimBg="0"/>
      <p:bldP spid="129946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 Interlude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Var(X)= 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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  <a:endParaRPr lang="en-US" smtClean="0"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eaLnBrk="1" hangingPunct="1"/>
            <a:r>
              <a:rPr lang="en-US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SD(X) = </a:t>
            </a:r>
            <a:endParaRPr lang="en-US" smtClean="0">
              <a:cs typeface="Tahoma" pitchFamily="34" charset="0"/>
            </a:endParaRPr>
          </a:p>
          <a:p>
            <a:pPr lvl="1" eaLnBrk="1" hangingPunct="1"/>
            <a:r>
              <a:rPr lang="en-US" smtClean="0">
                <a:cs typeface="Tahoma" pitchFamily="34" charset="0"/>
              </a:rPr>
              <a:t>these symbols are used interchangeably</a:t>
            </a:r>
          </a:p>
        </p:txBody>
      </p:sp>
    </p:spTree>
    <p:extLst>
      <p:ext uri="{BB962C8B-B14F-4D97-AF65-F5344CB8AC3E}">
        <p14:creationId xmlns:p14="http://schemas.microsoft.com/office/powerpoint/2010/main" xmlns="" val="14352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Thank you</a:t>
            </a:r>
            <a:endParaRPr lang="en-US" sz="7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9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b="1" smtClean="0"/>
              <a:t>Knowledge Discovery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4419600" cy="10668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Data mining: the core of knowledge discovery process.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endParaRPr lang="en-US" sz="2000" b="1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1219200" y="51054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781800" y="16002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5105400" y="26670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3276600" y="37338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28600" y="5562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28600" y="5638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28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09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9600" y="6019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609600" y="6324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1295400" y="5715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295400" y="57912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1295400" y="6096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04800" y="4876800"/>
            <a:ext cx="174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imes New Roman" pitchFamily="18" charset="0"/>
              </a:rPr>
              <a:t>Data Cleaning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600200" y="5410200"/>
            <a:ext cx="1995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imes New Roman" pitchFamily="18" charset="0"/>
              </a:rPr>
              <a:t>Data Integration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371600" y="62484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Databases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066800" y="4114800"/>
            <a:ext cx="199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Preprocessed Data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362200" y="4572000"/>
            <a:ext cx="685800" cy="685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419600" y="3429000"/>
            <a:ext cx="457200" cy="4572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477000" y="1981200"/>
            <a:ext cx="76200" cy="6096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553200" y="2209800"/>
            <a:ext cx="76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400800" y="2133600"/>
            <a:ext cx="76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629400" y="2362200"/>
            <a:ext cx="762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172200" y="2590800"/>
            <a:ext cx="6858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6248400" y="2362200"/>
            <a:ext cx="152400" cy="2286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WordArt 29"/>
          <p:cNvSpPr>
            <a:spLocks noChangeArrowheads="1" noChangeShapeType="1" noTextEdit="1"/>
          </p:cNvSpPr>
          <p:nvPr/>
        </p:nvSpPr>
        <p:spPr bwMode="auto">
          <a:xfrm>
            <a:off x="7086600" y="990600"/>
            <a:ext cx="1743075" cy="612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Knowledge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057400" y="3124200"/>
            <a:ext cx="2516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Task-relevant Data</a:t>
            </a:r>
          </a:p>
          <a:p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Data transformations</a:t>
            </a:r>
            <a:endParaRPr lang="en-US" sz="2000" b="1">
              <a:solidFill>
                <a:srgbClr val="00CC66"/>
              </a:solidFill>
              <a:latin typeface="Times New Roman" pitchFamily="18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641725" y="4052888"/>
            <a:ext cx="115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imes New Roman" pitchFamily="18" charset="0"/>
              </a:rPr>
              <a:t>Selection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267200" y="2590800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</a:rPr>
              <a:t>Data Mining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4572000" y="1600200"/>
            <a:ext cx="300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imes New Roman" pitchFamily="18" charset="0"/>
              </a:rPr>
              <a:t>Knowledge Interpretation</a:t>
            </a: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638800" y="3124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7315200" y="20574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H="1">
            <a:off x="3962400" y="5257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3962400" y="4343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73152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H="1">
            <a:off x="2286000" y="6096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H="1" flipV="1">
            <a:off x="1905000" y="54102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0604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A07E9E-3B75-488F-BC94-909E1EA7AD3F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Data Mining Development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7315200" y="15240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876800" y="914400"/>
            <a:ext cx="3216275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000"/>
              <a:t>Similarity Measures</a:t>
            </a:r>
          </a:p>
          <a:p>
            <a:pPr eaLnBrk="1" hangingPunct="1">
              <a:buFontTx/>
              <a:buChar char="•"/>
            </a:pPr>
            <a:r>
              <a:rPr lang="en-US" sz="2000"/>
              <a:t>Hierarchical Clustering</a:t>
            </a:r>
          </a:p>
          <a:p>
            <a:pPr eaLnBrk="1" hangingPunct="1">
              <a:buFontTx/>
              <a:buChar char="•"/>
            </a:pPr>
            <a:r>
              <a:rPr lang="en-US" sz="2000"/>
              <a:t>IR Systems</a:t>
            </a:r>
          </a:p>
          <a:p>
            <a:pPr eaLnBrk="1" hangingPunct="1">
              <a:buFontTx/>
              <a:buChar char="•"/>
            </a:pPr>
            <a:r>
              <a:rPr lang="en-US" sz="2000"/>
              <a:t>Imprecise Queries</a:t>
            </a:r>
          </a:p>
          <a:p>
            <a:pPr eaLnBrk="1" hangingPunct="1">
              <a:buFontTx/>
              <a:buChar char="•"/>
            </a:pPr>
            <a:r>
              <a:rPr lang="en-US" sz="2000"/>
              <a:t>Textual Data</a:t>
            </a:r>
          </a:p>
          <a:p>
            <a:pPr eaLnBrk="1" hangingPunct="1">
              <a:buFontTx/>
              <a:buChar char="•"/>
            </a:pPr>
            <a:r>
              <a:rPr lang="en-US" sz="2000"/>
              <a:t>Web Search Engines</a:t>
            </a:r>
          </a:p>
          <a:p>
            <a:pPr eaLnBrk="1" hangingPunct="1"/>
            <a:endParaRPr lang="en-US" sz="2000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715000" y="2971800"/>
            <a:ext cx="32162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/>
              <a:t>Bayes Theorem</a:t>
            </a:r>
          </a:p>
          <a:p>
            <a:pPr eaLnBrk="1" hangingPunct="1">
              <a:buFontTx/>
              <a:buChar char="•"/>
            </a:pPr>
            <a:r>
              <a:rPr lang="en-US" sz="2000"/>
              <a:t>Regression Analysis</a:t>
            </a:r>
          </a:p>
          <a:p>
            <a:pPr eaLnBrk="1" hangingPunct="1">
              <a:buFontTx/>
              <a:buChar char="•"/>
            </a:pPr>
            <a:r>
              <a:rPr lang="en-US" sz="2000"/>
              <a:t>EM Algorithm</a:t>
            </a:r>
          </a:p>
          <a:p>
            <a:pPr eaLnBrk="1" hangingPunct="1">
              <a:buFontTx/>
              <a:buChar char="•"/>
            </a:pPr>
            <a:r>
              <a:rPr lang="en-US" sz="2000"/>
              <a:t>K-Means Clustering</a:t>
            </a:r>
          </a:p>
          <a:p>
            <a:pPr eaLnBrk="1" hangingPunct="1">
              <a:buFontTx/>
              <a:buChar char="•"/>
            </a:pPr>
            <a:r>
              <a:rPr lang="en-US" sz="2000"/>
              <a:t>Time Series Analysis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486400" y="4953000"/>
            <a:ext cx="3216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/>
              <a:t>Neural Networks</a:t>
            </a:r>
          </a:p>
          <a:p>
            <a:pPr eaLnBrk="1" hangingPunct="1">
              <a:buFontTx/>
              <a:buChar char="•"/>
            </a:pPr>
            <a:r>
              <a:rPr lang="en-US" sz="2000"/>
              <a:t>Decision Tree Algorithms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04800" y="4648200"/>
            <a:ext cx="3733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/>
              <a:t>Algorithm Design Techniques</a:t>
            </a:r>
          </a:p>
          <a:p>
            <a:pPr eaLnBrk="1" hangingPunct="1">
              <a:lnSpc>
                <a:spcPct val="70000"/>
              </a:lnSpc>
              <a:buFontTx/>
              <a:buChar char="•"/>
            </a:pPr>
            <a:r>
              <a:rPr lang="en-US" sz="2000"/>
              <a:t>Algorithm Analysis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000"/>
              <a:t>Data Structures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04800" y="1524000"/>
            <a:ext cx="352107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000"/>
              <a:t>Relational Data Model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000"/>
              <a:t>SQL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000"/>
              <a:t>Association Rule Algorithms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000"/>
              <a:t>Data Warehousing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000"/>
              <a:t>Scalability Techniques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sp>
        <p:nvSpPr>
          <p:cNvPr id="18444" name="Line 26"/>
          <p:cNvSpPr>
            <a:spLocks noChangeShapeType="1"/>
          </p:cNvSpPr>
          <p:nvPr/>
        </p:nvSpPr>
        <p:spPr bwMode="auto">
          <a:xfrm>
            <a:off x="5029200" y="2286000"/>
            <a:ext cx="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5" name="Line 27"/>
          <p:cNvSpPr>
            <a:spLocks noChangeShapeType="1"/>
          </p:cNvSpPr>
          <p:nvPr/>
        </p:nvSpPr>
        <p:spPr bwMode="auto">
          <a:xfrm>
            <a:off x="2590800" y="2438400"/>
            <a:ext cx="838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6" name="Line 28"/>
          <p:cNvSpPr>
            <a:spLocks noChangeShapeType="1"/>
          </p:cNvSpPr>
          <p:nvPr/>
        </p:nvSpPr>
        <p:spPr bwMode="auto">
          <a:xfrm flipH="1">
            <a:off x="4191000" y="2209800"/>
            <a:ext cx="914400" cy="1066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7" name="Line 29"/>
          <p:cNvSpPr>
            <a:spLocks noChangeShapeType="1"/>
          </p:cNvSpPr>
          <p:nvPr/>
        </p:nvSpPr>
        <p:spPr bwMode="auto">
          <a:xfrm flipH="1" flipV="1">
            <a:off x="4648200" y="3810000"/>
            <a:ext cx="11430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8" name="Line 30"/>
          <p:cNvSpPr>
            <a:spLocks noChangeShapeType="1"/>
          </p:cNvSpPr>
          <p:nvPr/>
        </p:nvSpPr>
        <p:spPr bwMode="auto">
          <a:xfrm flipH="1" flipV="1">
            <a:off x="4267200" y="4267200"/>
            <a:ext cx="12192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9" name="Line 31"/>
          <p:cNvSpPr>
            <a:spLocks noChangeShapeType="1"/>
          </p:cNvSpPr>
          <p:nvPr/>
        </p:nvSpPr>
        <p:spPr bwMode="auto">
          <a:xfrm flipV="1">
            <a:off x="1828800" y="4114800"/>
            <a:ext cx="13716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0" name="Text Box 32"/>
          <p:cNvSpPr txBox="1">
            <a:spLocks noChangeArrowheads="1"/>
          </p:cNvSpPr>
          <p:nvPr/>
        </p:nvSpPr>
        <p:spPr bwMode="auto">
          <a:xfrm>
            <a:off x="2743200" y="3505200"/>
            <a:ext cx="187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DATA MINING</a:t>
            </a:r>
          </a:p>
        </p:txBody>
      </p:sp>
    </p:spTree>
    <p:extLst>
      <p:ext uri="{BB962C8B-B14F-4D97-AF65-F5344CB8AC3E}">
        <p14:creationId xmlns:p14="http://schemas.microsoft.com/office/powerpoint/2010/main" xmlns="" val="167458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utoUpdateAnimBg="0"/>
      <p:bldP spid="32781" grpId="0" autoUpdateAnimBg="0"/>
      <p:bldP spid="32782" grpId="0" autoUpdateAnimBg="0"/>
      <p:bldP spid="32783" grpId="0" autoUpdateAnimBg="0"/>
      <p:bldP spid="327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DD62D-1EAD-4D42-8367-1661BD8A8AE6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/>
              <a:t>KDD Issues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371600"/>
            <a:ext cx="8267700" cy="4800600"/>
          </a:xfrm>
        </p:spPr>
        <p:txBody>
          <a:bodyPr/>
          <a:lstStyle/>
          <a:p>
            <a:pPr eaLnBrk="1" hangingPunct="1"/>
            <a:r>
              <a:rPr lang="en-US" b="1" smtClean="0"/>
              <a:t>Human Interaction</a:t>
            </a:r>
            <a:endParaRPr lang="en-US" smtClean="0"/>
          </a:p>
          <a:p>
            <a:pPr eaLnBrk="1" hangingPunct="1"/>
            <a:r>
              <a:rPr lang="en-US" b="1" smtClean="0"/>
              <a:t>Overfitting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Outliers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Interpretation</a:t>
            </a:r>
          </a:p>
          <a:p>
            <a:pPr eaLnBrk="1" hangingPunct="1"/>
            <a:r>
              <a:rPr lang="en-US" b="1" smtClean="0"/>
              <a:t>Visualization </a:t>
            </a:r>
          </a:p>
          <a:p>
            <a:pPr eaLnBrk="1" hangingPunct="1"/>
            <a:r>
              <a:rPr lang="en-US" b="1" smtClean="0"/>
              <a:t>Large Datasets</a:t>
            </a:r>
          </a:p>
          <a:p>
            <a:pPr eaLnBrk="1" hangingPunct="1"/>
            <a:r>
              <a:rPr lang="en-US" b="1" smtClean="0"/>
              <a:t>High Dimensionality</a:t>
            </a:r>
          </a:p>
        </p:txBody>
      </p:sp>
    </p:spTree>
    <p:extLst>
      <p:ext uri="{BB962C8B-B14F-4D97-AF65-F5344CB8AC3E}">
        <p14:creationId xmlns:p14="http://schemas.microsoft.com/office/powerpoint/2010/main" xmlns="" val="32945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0B930D-FE42-4B79-8DA9-82E01440689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KDD Issues (cont’d)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5275"/>
            <a:ext cx="7772400" cy="4454525"/>
          </a:xfrm>
        </p:spPr>
        <p:txBody>
          <a:bodyPr/>
          <a:lstStyle/>
          <a:p>
            <a:pPr eaLnBrk="1" hangingPunct="1"/>
            <a:r>
              <a:rPr lang="en-US" b="1" smtClean="0"/>
              <a:t>Multimedia Data</a:t>
            </a:r>
          </a:p>
          <a:p>
            <a:pPr eaLnBrk="1" hangingPunct="1"/>
            <a:r>
              <a:rPr lang="en-US" b="1" smtClean="0"/>
              <a:t>Missing Data</a:t>
            </a:r>
          </a:p>
          <a:p>
            <a:pPr eaLnBrk="1" hangingPunct="1"/>
            <a:r>
              <a:rPr lang="en-US" b="1" smtClean="0"/>
              <a:t>Irrelevant Data</a:t>
            </a:r>
          </a:p>
          <a:p>
            <a:pPr eaLnBrk="1" hangingPunct="1"/>
            <a:r>
              <a:rPr lang="en-US" b="1" smtClean="0"/>
              <a:t>Noisy Data</a:t>
            </a:r>
          </a:p>
          <a:p>
            <a:pPr eaLnBrk="1" hangingPunct="1"/>
            <a:r>
              <a:rPr lang="en-US" b="1" smtClean="0"/>
              <a:t>Changing Data</a:t>
            </a:r>
          </a:p>
          <a:p>
            <a:pPr eaLnBrk="1" hangingPunct="1"/>
            <a:r>
              <a:rPr lang="en-US" b="1" smtClean="0"/>
              <a:t>Integration</a:t>
            </a:r>
          </a:p>
          <a:p>
            <a:pPr eaLnBrk="1" hangingPunct="1"/>
            <a:r>
              <a:rPr lang="en-US" b="1" smtClean="0"/>
              <a:t>Application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46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mtClean="0"/>
              <a:t>By</a:t>
            </a:r>
          </a:p>
          <a:p>
            <a:pPr eaLnBrk="1" hangingPunct="1"/>
            <a:r>
              <a:rPr lang="en-US" smtClean="0"/>
              <a:t>Dr.C. Namrata Mahender</a:t>
            </a:r>
          </a:p>
        </p:txBody>
      </p:sp>
      <p:sp>
        <p:nvSpPr>
          <p:cNvPr id="1107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4343400" cy="2590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200" b="1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sz="3200" b="1" dirty="0">
                <a:ea typeface="Arial Unicode MS" pitchFamily="34" charset="-128"/>
                <a:cs typeface="Arial Unicode MS" pitchFamily="34" charset="-128"/>
              </a:rPr>
            </a:br>
            <a:r>
              <a:rPr sz="3200" b="1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sz="3200" b="1" dirty="0">
                <a:ea typeface="Arial Unicode MS" pitchFamily="34" charset="-128"/>
                <a:cs typeface="Arial Unicode MS" pitchFamily="34" charset="-128"/>
              </a:rPr>
            </a:br>
            <a:r>
              <a:rPr sz="3200" b="1" dirty="0">
                <a:ea typeface="Arial Unicode MS" pitchFamily="34" charset="-128"/>
                <a:cs typeface="Arial Unicode MS" pitchFamily="34" charset="-128"/>
              </a:rPr>
              <a:t>Introduction to Probability Distributions</a:t>
            </a:r>
            <a:endParaRPr sz="3200" b="1" i="1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3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93038" cy="1462088"/>
          </a:xfrm>
        </p:spPr>
        <p:txBody>
          <a:bodyPr/>
          <a:lstStyle/>
          <a:p>
            <a:pPr eaLnBrk="1" hangingPunct="1"/>
            <a:r>
              <a:rPr lang="en-US" smtClean="0"/>
              <a:t>Random Variable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7772400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A random variable </a:t>
            </a:r>
            <a:r>
              <a:rPr lang="en-US" sz="2800" i="1" dirty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 takes on a defined set of values with different probabilities.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For example, if you roll a die, the outcome is random (not fixed) and there are 6 possible outcomes, each of which occur with probability one-sixth.  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For example, if you poll people about their voting preferences, the percentage of the sample that responds </a:t>
            </a:r>
            <a:r>
              <a:rPr lang="en-US" dirty="0">
                <a:latin typeface="Times New Roman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Yes on Proposition 100</a:t>
            </a:r>
            <a:r>
              <a:rPr lang="en-US" dirty="0">
                <a:latin typeface="Times New Roman"/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is a also a random variable (the percentage will be slightly differently every time you poll). 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lang="en-US" sz="2000" dirty="0">
              <a:ea typeface="Arial Unicode MS" pitchFamily="34" charset="-128"/>
              <a:cs typeface="Arial Unicode MS" pitchFamily="34" charset="-128"/>
            </a:endParaRPr>
          </a:p>
          <a:p>
            <a:pPr marL="274320" indent="-27432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Roughly, </a:t>
            </a:r>
            <a:r>
              <a:rPr lang="en-US" sz="2800" u="sng" dirty="0">
                <a:cs typeface="Times New Roman" pitchFamily="18" charset="0"/>
              </a:rPr>
              <a:t>probability</a:t>
            </a:r>
            <a:r>
              <a:rPr lang="en-US" sz="2800" dirty="0">
                <a:cs typeface="Times New Roman" pitchFamily="18" charset="0"/>
              </a:rPr>
              <a:t> is how frequently we expect different outcomes to occur if we repeat the experiment over and over (</a:t>
            </a:r>
            <a:r>
              <a:rPr lang="en-US" sz="2800" dirty="0">
                <a:latin typeface="Times New Roman"/>
                <a:cs typeface="Times New Roman" pitchFamily="18" charset="0"/>
              </a:rPr>
              <a:t>“</a:t>
            </a:r>
            <a:r>
              <a:rPr lang="en-US" sz="2800" dirty="0" err="1">
                <a:cs typeface="Times New Roman" pitchFamily="18" charset="0"/>
              </a:rPr>
              <a:t>frequentist</a:t>
            </a:r>
            <a:r>
              <a:rPr lang="en-US" sz="2800" dirty="0">
                <a:latin typeface="Times New Roman"/>
                <a:cs typeface="Times New Roman" pitchFamily="18" charset="0"/>
              </a:rPr>
              <a:t>”</a:t>
            </a:r>
            <a:r>
              <a:rPr lang="en-US" sz="2800" dirty="0">
                <a:cs typeface="Times New Roman" pitchFamily="18" charset="0"/>
              </a:rPr>
              <a:t> view) 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504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19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variables can be discrete or continuous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Discrete</a:t>
            </a:r>
            <a:r>
              <a:rPr lang="en-US" sz="2800" smtClean="0"/>
              <a:t> random variables have a countable number of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smtClean="0"/>
              <a:t>Examples</a:t>
            </a:r>
            <a:r>
              <a:rPr lang="en-US" smtClean="0"/>
              <a:t>: Dead/alive, dice, counts,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cs typeface="Times New Roman" pitchFamily="18" charset="0"/>
              </a:rPr>
              <a:t>Continuous</a:t>
            </a:r>
            <a:r>
              <a:rPr lang="en-US" sz="2800" smtClean="0">
                <a:cs typeface="Times New Roman" pitchFamily="18" charset="0"/>
              </a:rPr>
              <a:t> random variables have an infinite continuum of possible values.</a:t>
            </a:r>
            <a:r>
              <a:rPr lang="en-US" sz="2800" b="1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smtClean="0">
                <a:ea typeface="Arial Unicode MS" pitchFamily="34" charset="-128"/>
                <a:cs typeface="Arial Unicode MS" pitchFamily="34" charset="-128"/>
              </a:rPr>
              <a:t>Examples: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blood pressure, weight, the speed of a car, the real numbers from 1 to 6.  </a:t>
            </a:r>
          </a:p>
          <a:p>
            <a:pPr lvl="1" eaLnBrk="1" hangingPunct="1">
              <a:lnSpc>
                <a:spcPct val="90000"/>
              </a:lnSpc>
            </a:pPr>
            <a:endParaRPr lang="en-US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8250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7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1049</Words>
  <Application>Microsoft Office PowerPoint</Application>
  <PresentationFormat>On-screen Show (4:3)</PresentationFormat>
  <Paragraphs>263</Paragraphs>
  <Slides>28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Angles</vt:lpstr>
      <vt:lpstr>Equation</vt:lpstr>
      <vt:lpstr>Microsoft Equation 3.0</vt:lpstr>
      <vt:lpstr>Data Mining Concepts</vt:lpstr>
      <vt:lpstr>Data Mining vs. KDD</vt:lpstr>
      <vt:lpstr>Knowledge Discovery Process</vt:lpstr>
      <vt:lpstr>Data Mining Development</vt:lpstr>
      <vt:lpstr>KDD Issues</vt:lpstr>
      <vt:lpstr>KDD Issues (cont’d)</vt:lpstr>
      <vt:lpstr>  Introduction to Probability Distributions</vt:lpstr>
      <vt:lpstr>Random Variable</vt:lpstr>
      <vt:lpstr>Random variables can be discrete or continuous</vt:lpstr>
      <vt:lpstr>Probability functions</vt:lpstr>
      <vt:lpstr> Discrete example: roll of a die</vt:lpstr>
      <vt:lpstr>Probability mass function (pmf)</vt:lpstr>
      <vt:lpstr>Cumulative distribution function (CDF)</vt:lpstr>
      <vt:lpstr>Cumulative distribution function</vt:lpstr>
      <vt:lpstr>Practice Problem:</vt:lpstr>
      <vt:lpstr>Practice Problem:</vt:lpstr>
      <vt:lpstr>Continuous case </vt:lpstr>
      <vt:lpstr>Expected Value and Variance </vt:lpstr>
      <vt:lpstr>Expected value of a random variable </vt:lpstr>
      <vt:lpstr>Expected value, formally</vt:lpstr>
      <vt:lpstr>Symbol Interlude</vt:lpstr>
      <vt:lpstr>Example: expected value</vt:lpstr>
      <vt:lpstr>Sample Mean is a special case of Expected Value…</vt:lpstr>
      <vt:lpstr>Expected Value</vt:lpstr>
      <vt:lpstr>Variance/standard deviation</vt:lpstr>
      <vt:lpstr>Variance, continuous</vt:lpstr>
      <vt:lpstr>Symbol Interlude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Concepts</dc:title>
  <dc:creator>omsai</dc:creator>
  <cp:lastModifiedBy>MSR-LAB-PC17</cp:lastModifiedBy>
  <cp:revision>6</cp:revision>
  <dcterms:created xsi:type="dcterms:W3CDTF">2017-07-20T07:58:05Z</dcterms:created>
  <dcterms:modified xsi:type="dcterms:W3CDTF">2017-10-10T07:30:38Z</dcterms:modified>
</cp:coreProperties>
</file>