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0" r:id="rId4"/>
    <p:sldId id="257" r:id="rId5"/>
    <p:sldId id="258" r:id="rId6"/>
    <p:sldId id="259" r:id="rId7"/>
    <p:sldId id="261" r:id="rId8"/>
    <p:sldId id="267" r:id="rId9"/>
    <p:sldId id="269" r:id="rId10"/>
    <p:sldId id="265" r:id="rId11"/>
    <p:sldId id="264" r:id="rId12"/>
    <p:sldId id="266" r:id="rId13"/>
    <p:sldId id="263"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06A5-53E1-4CA5-BA49-1799E0553359}" type="datetimeFigureOut">
              <a:rPr lang="en-US" smtClean="0"/>
              <a:pPr/>
              <a:t>10/10/2018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C1A968-587B-4833-AE52-784D6F39B69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906A5-53E1-4CA5-BA49-1799E0553359}" type="datetimeFigureOut">
              <a:rPr lang="en-US" smtClean="0"/>
              <a:pPr/>
              <a:t>10/10/2018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1A968-587B-4833-AE52-784D6F39B69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7772400" cy="1470025"/>
          </a:xfrm>
        </p:spPr>
        <p:txBody>
          <a:bodyPr/>
          <a:lstStyle/>
          <a:p>
            <a:r>
              <a:rPr lang="en-US" dirty="0" smtClean="0"/>
              <a:t>Theory of Contestable Markets</a:t>
            </a:r>
            <a:endParaRPr lang="en-US" dirty="0"/>
          </a:p>
        </p:txBody>
      </p:sp>
      <p:sp>
        <p:nvSpPr>
          <p:cNvPr id="3" name="Subtitle 2"/>
          <p:cNvSpPr>
            <a:spLocks noGrp="1"/>
          </p:cNvSpPr>
          <p:nvPr>
            <p:ph type="subTitle" idx="1"/>
          </p:nvPr>
        </p:nvSpPr>
        <p:spPr>
          <a:xfrm>
            <a:off x="1600200" y="3276600"/>
            <a:ext cx="6781800" cy="2133600"/>
          </a:xfrm>
        </p:spPr>
        <p:txBody>
          <a:bodyPr>
            <a:normAutofit lnSpcReduction="10000"/>
          </a:bodyPr>
          <a:lstStyle/>
          <a:p>
            <a:r>
              <a:rPr lang="en-US" dirty="0" smtClean="0">
                <a:solidFill>
                  <a:schemeClr val="tx1"/>
                </a:solidFill>
              </a:rPr>
              <a:t>Dr. </a:t>
            </a:r>
            <a:r>
              <a:rPr lang="en-US" dirty="0" err="1" smtClean="0">
                <a:solidFill>
                  <a:schemeClr val="tx1"/>
                </a:solidFill>
              </a:rPr>
              <a:t>Dhanashri</a:t>
            </a:r>
            <a:r>
              <a:rPr lang="en-US" dirty="0" smtClean="0">
                <a:solidFill>
                  <a:schemeClr val="tx1"/>
                </a:solidFill>
              </a:rPr>
              <a:t> J. </a:t>
            </a:r>
            <a:r>
              <a:rPr lang="en-US" dirty="0" err="1" smtClean="0">
                <a:solidFill>
                  <a:schemeClr val="tx1"/>
                </a:solidFill>
              </a:rPr>
              <a:t>Mahajan</a:t>
            </a:r>
            <a:endParaRPr lang="en-US" dirty="0" smtClean="0">
              <a:solidFill>
                <a:schemeClr val="tx1"/>
              </a:solidFill>
            </a:endParaRPr>
          </a:p>
          <a:p>
            <a:r>
              <a:rPr lang="en-US" dirty="0" smtClean="0">
                <a:solidFill>
                  <a:schemeClr val="tx1"/>
                </a:solidFill>
              </a:rPr>
              <a:t>Professor, Department of Economics</a:t>
            </a:r>
          </a:p>
          <a:p>
            <a:r>
              <a:rPr lang="en-US" dirty="0" smtClean="0">
                <a:solidFill>
                  <a:schemeClr val="tx1"/>
                </a:solidFill>
              </a:rPr>
              <a:t>Dr. </a:t>
            </a:r>
            <a:r>
              <a:rPr lang="en-US" dirty="0" err="1" smtClean="0">
                <a:solidFill>
                  <a:schemeClr val="tx1"/>
                </a:solidFill>
              </a:rPr>
              <a:t>Babasaheb</a:t>
            </a:r>
            <a:r>
              <a:rPr lang="en-US" dirty="0" smtClean="0">
                <a:solidFill>
                  <a:schemeClr val="tx1"/>
                </a:solidFill>
              </a:rPr>
              <a:t> </a:t>
            </a:r>
            <a:r>
              <a:rPr lang="en-US" dirty="0" err="1" smtClean="0">
                <a:solidFill>
                  <a:schemeClr val="tx1"/>
                </a:solidFill>
              </a:rPr>
              <a:t>Ambedkar</a:t>
            </a:r>
            <a:r>
              <a:rPr lang="en-US" dirty="0" smtClean="0">
                <a:solidFill>
                  <a:schemeClr val="tx1"/>
                </a:solidFill>
              </a:rPr>
              <a:t> </a:t>
            </a:r>
            <a:r>
              <a:rPr lang="en-US" dirty="0" err="1" smtClean="0">
                <a:solidFill>
                  <a:schemeClr val="tx1"/>
                </a:solidFill>
              </a:rPr>
              <a:t>Marathwada</a:t>
            </a:r>
            <a:r>
              <a:rPr lang="en-US" dirty="0" smtClean="0">
                <a:solidFill>
                  <a:schemeClr val="tx1"/>
                </a:solidFill>
              </a:rPr>
              <a:t> University Aurangabad.</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algn="just"/>
            <a:r>
              <a:rPr lang="en-US" dirty="0" smtClean="0"/>
              <a:t>The theory of perfectly contestable markets was presented as suggesting areas appropriate for regulatory intervention. </a:t>
            </a:r>
          </a:p>
          <a:p>
            <a:pPr algn="just"/>
            <a:r>
              <a:rPr lang="en-US" dirty="0" smtClean="0"/>
              <a:t>It was used as a slogan to defend a policy of deregulation. </a:t>
            </a:r>
          </a:p>
          <a:p>
            <a:pPr algn="just"/>
            <a:r>
              <a:rPr lang="en-US" dirty="0" smtClean="0"/>
              <a:t>The US airline industry was deregulated in no small measure following arguments that it was naturally contestable. </a:t>
            </a:r>
          </a:p>
          <a:p>
            <a:pPr algn="just"/>
            <a:r>
              <a:rPr lang="en-US" dirty="0" smtClean="0"/>
              <a:t>It is now generally admitted that this judgment was incorrect, and the deregulated US airline industry is well on its way to evolving into a </a:t>
            </a:r>
            <a:r>
              <a:rPr lang="en-GB" dirty="0" smtClean="0"/>
              <a:t>concentrated oligopoly.</a:t>
            </a:r>
          </a:p>
          <a:p>
            <a:pPr algn="just"/>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US" dirty="0" smtClean="0"/>
              <a:t>The theory of contestable markets was presented as providing guidelines for the conduct of regulation, if regulation was called for. </a:t>
            </a:r>
          </a:p>
          <a:p>
            <a:r>
              <a:rPr lang="en-US" dirty="0" smtClean="0"/>
              <a:t>Here the advice of contestability theory — to allow freedom of entry and exit, to permit price flexibility, and to ensure equal access of competitors — seems likely to offer improvements over the rigid regulatory practices of the past.</a:t>
            </a:r>
          </a:p>
          <a:p>
            <a:r>
              <a:rPr lang="en-US" dirty="0" smtClean="0"/>
              <a:t>Experimental evidence suggests that perfectly contestable markets will behave as predicted by the theory of perfectly contestable markets, but that the performance of imperfectly contestable markets depends on actual rather than potential competition</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buNone/>
            </a:pPr>
            <a:r>
              <a:rPr lang="en-US" dirty="0" smtClean="0"/>
              <a:t>   Cross-section evidence confirms the importance of sunk costs in influencing market structure and performance. </a:t>
            </a:r>
          </a:p>
          <a:p>
            <a:r>
              <a:rPr lang="en-US" dirty="0" smtClean="0"/>
              <a:t>Such studies also suggest that entrants into concentrated markets are subject to strategic responses by incumbents, responses of a kind that are ruled out by assumption </a:t>
            </a:r>
            <a:r>
              <a:rPr lang="en-GB" dirty="0" smtClean="0"/>
              <a:t>in perfectly contestable markets.</a:t>
            </a:r>
          </a:p>
          <a:p>
            <a:r>
              <a:rPr lang="en-US" dirty="0" smtClean="0"/>
              <a:t>The theory of contestable markets aspired to be all things to all people.</a:t>
            </a:r>
          </a:p>
          <a:p>
            <a:pPr>
              <a:buNone/>
            </a:pP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smtClean="0"/>
              <a:t>It was an uprising in the theory of industry structure, yet consistent with the mainstream structure—conduct—performance school of industrial economics, going back to the work of Joe S. Bain. </a:t>
            </a:r>
          </a:p>
          <a:p>
            <a:r>
              <a:rPr lang="en-US" dirty="0" smtClean="0"/>
              <a:t>It extended the results of long run competitive equilibrium to markets in which the technology requires efficient firms to be large (relative to the market), but if there are at least two firms then each firm operates where returns to scale are constant</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0" y="152400"/>
            <a:ext cx="8915400" cy="6705600"/>
          </a:xfrm>
        </p:spPr>
        <p:txBody>
          <a:bodyPr>
            <a:normAutofit lnSpcReduction="10000"/>
          </a:bodyPr>
          <a:lstStyle/>
          <a:p>
            <a:r>
              <a:rPr lang="en-US" dirty="0" smtClean="0"/>
              <a:t>. </a:t>
            </a:r>
            <a:r>
              <a:rPr lang="en-US" sz="4000" dirty="0" smtClean="0"/>
              <a:t>It freed equilibrium from arbitrary assumptions about oligopolistic interactions among incumbents, but its results hold only if incumbents entertain a very particular set of beliefs about the way potential entrants behave.</a:t>
            </a:r>
          </a:p>
          <a:p>
            <a:r>
              <a:rPr lang="en-US" sz="4000" dirty="0" smtClean="0"/>
              <a:t>It provides a static (partial) equilibrium theory of industry structure, conduct, and performance more generally applicable than </a:t>
            </a:r>
            <a:r>
              <a:rPr lang="en-GB" sz="4000" dirty="0" smtClean="0"/>
              <a:t>what was available before.</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4.stern.nyu.edu/sternbusiness/spring_2007/baumol1.jpg"/>
          <p:cNvPicPr>
            <a:picLocks noChangeAspect="1" noChangeArrowheads="1"/>
          </p:cNvPicPr>
          <p:nvPr/>
        </p:nvPicPr>
        <p:blipFill>
          <a:blip r:embed="rId2"/>
          <a:srcRect/>
          <a:stretch>
            <a:fillRect/>
          </a:stretch>
        </p:blipFill>
        <p:spPr bwMode="auto">
          <a:xfrm>
            <a:off x="492253" y="381001"/>
            <a:ext cx="2932175" cy="3962399"/>
          </a:xfrm>
          <a:prstGeom prst="rect">
            <a:avLst/>
          </a:prstGeom>
          <a:noFill/>
        </p:spPr>
      </p:pic>
      <p:sp>
        <p:nvSpPr>
          <p:cNvPr id="6" name="Picture Placeholder 5"/>
          <p:cNvSpPr>
            <a:spLocks noGrp="1"/>
          </p:cNvSpPr>
          <p:nvPr>
            <p:ph type="pic" idx="1"/>
          </p:nvPr>
        </p:nvSpPr>
        <p:spPr>
          <a:xfrm>
            <a:off x="3352800" y="0"/>
            <a:ext cx="5486400" cy="6705600"/>
          </a:xfrm>
        </p:spPr>
      </p:sp>
      <p:sp>
        <p:nvSpPr>
          <p:cNvPr id="7" name="Text Placeholder 6"/>
          <p:cNvSpPr>
            <a:spLocks noGrp="1"/>
          </p:cNvSpPr>
          <p:nvPr>
            <p:ph type="body" sz="half" idx="2"/>
          </p:nvPr>
        </p:nvSpPr>
        <p:spPr>
          <a:xfrm>
            <a:off x="3581400" y="685800"/>
            <a:ext cx="5181600" cy="2286000"/>
          </a:xfrm>
        </p:spPr>
        <p:txBody>
          <a:bodyPr>
            <a:noAutofit/>
          </a:bodyPr>
          <a:lstStyle/>
          <a:p>
            <a:r>
              <a:rPr lang="en-GB" sz="3600" dirty="0" smtClean="0"/>
              <a:t>William Baumol : Theory of Contestable Markets</a:t>
            </a:r>
            <a:r>
              <a:rPr lang="en-US" sz="3600" dirty="0" smtClean="0"/>
              <a:t>                   : The theory of industry performance</a:t>
            </a:r>
            <a:endParaRPr lang="en-GB"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b="1" dirty="0" smtClean="0"/>
              <a:t>What Does </a:t>
            </a:r>
            <a:r>
              <a:rPr lang="en-US" b="1" i="1" dirty="0" smtClean="0"/>
              <a:t>Contestable Market Theory</a:t>
            </a:r>
            <a:r>
              <a:rPr lang="en-US" b="1" dirty="0" smtClean="0"/>
              <a:t> Mean?</a:t>
            </a:r>
            <a:r>
              <a:rPr lang="en-US" dirty="0" smtClean="0"/>
              <a:t/>
            </a:r>
            <a:br>
              <a:rPr lang="en-US" dirty="0" smtClean="0"/>
            </a:br>
            <a:r>
              <a:rPr lang="en-US" dirty="0" smtClean="0"/>
              <a:t>An economic concept that refers to a market in which there are only a few companies that, because of the threat of new entrants, behave in a competitive manner.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381000"/>
            <a:ext cx="8229600" cy="6126163"/>
          </a:xfrm>
        </p:spPr>
        <p:txBody>
          <a:bodyPr>
            <a:normAutofit fontScale="25000" lnSpcReduction="20000"/>
          </a:bodyPr>
          <a:lstStyle/>
          <a:p>
            <a:pPr algn="just"/>
            <a:r>
              <a:rPr lang="en-US" sz="11200" dirty="0" smtClean="0">
                <a:latin typeface="Times New Roman" pitchFamily="18" charset="0"/>
                <a:cs typeface="Times New Roman" pitchFamily="18" charset="0"/>
              </a:rPr>
              <a:t>In economics, a </a:t>
            </a:r>
            <a:r>
              <a:rPr lang="en-US" sz="11200" b="1" dirty="0" smtClean="0">
                <a:latin typeface="Times New Roman" pitchFamily="18" charset="0"/>
                <a:cs typeface="Times New Roman" pitchFamily="18" charset="0"/>
              </a:rPr>
              <a:t>contestable market</a:t>
            </a:r>
            <a:r>
              <a:rPr lang="en-US" sz="11200" dirty="0" smtClean="0">
                <a:latin typeface="Times New Roman" pitchFamily="18" charset="0"/>
                <a:cs typeface="Times New Roman" pitchFamily="18" charset="0"/>
              </a:rPr>
              <a:t> is a market served by a small number of firms, but which is nevertheless characterized by competitive pricing because of the existence of potential short-term entrants. Its fundamental feature is low barriers to entry and exit; a perfectly contestable market would have no barriers to entry or exit. Contestable markets are characterized by 'hit and run' entry. If a firm in a market with no entry or exit barriers raises its prices above marginal cost and begins to earn abnormal profits, potential rivals will enter the market to take advantage of these profits. When the incumbent firm(s) respond by returning prices to levels consistent with normal profits the new firms will exit. In this manner even a single-firm market can show highly competitive behavior.</a:t>
            </a:r>
          </a:p>
          <a:p>
            <a:pPr algn="just">
              <a:buNone/>
            </a:pPr>
            <a:endParaRPr lang="en-US" sz="7400" dirty="0" smtClean="0">
              <a:latin typeface="Times New Roman" pitchFamily="18" charset="0"/>
              <a:cs typeface="Times New Roman" pitchFamily="18" charset="0"/>
            </a:endParaRPr>
          </a:p>
          <a:p>
            <a:pPr algn="just">
              <a:buNone/>
            </a:pPr>
            <a:r>
              <a:rPr lang="en-US" sz="4300" dirty="0" smtClean="0">
                <a:latin typeface="Times New Roman" pitchFamily="18" charset="0"/>
                <a:cs typeface="Times New Roman" pitchFamily="18" charset="0"/>
              </a:rPr>
              <a:t/>
            </a:r>
            <a:br>
              <a:rPr lang="en-US" sz="43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pPr algn="just"/>
            <a:r>
              <a:rPr lang="en-US" dirty="0" smtClean="0"/>
              <a:t>The theory of contestable markets has been used to argue for weaker application of antitrust laws as simply observing a highly concentrated or monopoly market does not mean that the firm is harming consumers by earning super-normal profits. The applicability of the theory to real world situations has been questioned, however, particularly as there are very few markets which are completely free of sunk costs and entry and exit barriers.</a:t>
            </a:r>
          </a:p>
          <a:p>
            <a:pPr algn="just"/>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pPr algn="just"/>
            <a:r>
              <a:rPr lang="en-US" dirty="0" smtClean="0"/>
              <a:t>Low cost airlines are commonly referred to as an example of a contestable market. Entrants have the possibility of leasing aircraft and should be able to respond to high profits by quickly entering and exiting. In practice there may be barriers to entry and exit in the market associated with terminal leases and availability and predatory pricing by incumbents, signaled through built-in overcapacity.</a:t>
            </a:r>
          </a:p>
          <a:p>
            <a:pPr algn="just"/>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dirty="0" smtClean="0"/>
              <a:t>Considerable criticism surrounds this theory because there are often large entry and exit costs associated with entering a market. </a:t>
            </a:r>
          </a:p>
          <a:p>
            <a:pPr>
              <a:buNone/>
            </a:pPr>
            <a:r>
              <a:rPr lang="en-US" dirty="0" smtClean="0"/>
              <a:t> </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The theory of perfectly contestable markets was presented as a generalization of the theory of perfectly competitive markets. </a:t>
            </a:r>
          </a:p>
          <a:p>
            <a:r>
              <a:rPr lang="en-US" dirty="0" smtClean="0"/>
              <a:t>It is at least as sensible to argue that it generalized Bertrand’s model of price-setting oligopoly with </a:t>
            </a:r>
            <a:r>
              <a:rPr lang="en-GB" dirty="0" smtClean="0"/>
              <a:t>standardized products.</a:t>
            </a:r>
          </a:p>
          <a:p>
            <a:r>
              <a:rPr lang="en-US" dirty="0" smtClean="0"/>
              <a:t>The theory of perfectly contestable markets was presented as a theory of industry structure. It was much more a theory of industry performance.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Bertrand’s model of price-setting oligopoly</a:t>
            </a:r>
            <a:endParaRPr lang="en-GB" dirty="0"/>
          </a:p>
        </p:txBody>
      </p:sp>
      <p:sp>
        <p:nvSpPr>
          <p:cNvPr id="3" name="Content Placeholder 2"/>
          <p:cNvSpPr>
            <a:spLocks noGrp="1"/>
          </p:cNvSpPr>
          <p:nvPr>
            <p:ph idx="1"/>
          </p:nvPr>
        </p:nvSpPr>
        <p:spPr/>
        <p:txBody>
          <a:bodyPr>
            <a:normAutofit fontScale="55000" lnSpcReduction="20000"/>
          </a:bodyPr>
          <a:lstStyle/>
          <a:p>
            <a:r>
              <a:rPr lang="en-US" b="1" dirty="0" smtClean="0"/>
              <a:t>Bertrand competition</a:t>
            </a:r>
            <a:r>
              <a:rPr lang="en-US" dirty="0" smtClean="0"/>
              <a:t> is a model of competition used in economics, named after Joseph Louis François Bertrand (1822-1900). It describes interactions among firms (sellers) that set prices and their customers (buyers) that choose quantities at that price.</a:t>
            </a:r>
          </a:p>
          <a:p>
            <a:r>
              <a:rPr lang="en-US" dirty="0" smtClean="0"/>
              <a:t>The model rests on the following assumptions:</a:t>
            </a:r>
          </a:p>
          <a:p>
            <a:r>
              <a:rPr lang="en-US" dirty="0" smtClean="0"/>
              <a:t>There are at least two firms producing homogeneous products; </a:t>
            </a:r>
          </a:p>
          <a:p>
            <a:r>
              <a:rPr lang="en-US" dirty="0" smtClean="0"/>
              <a:t>Firms do not cooperate; </a:t>
            </a:r>
          </a:p>
          <a:p>
            <a:r>
              <a:rPr lang="en-US" dirty="0" smtClean="0"/>
              <a:t>Firms have the same marginal cost (MC) of production; </a:t>
            </a:r>
          </a:p>
          <a:p>
            <a:r>
              <a:rPr lang="en-US" dirty="0" smtClean="0"/>
              <a:t>The marginal cost is constant; </a:t>
            </a:r>
          </a:p>
          <a:p>
            <a:r>
              <a:rPr lang="en-US" dirty="0" smtClean="0"/>
              <a:t>Demand is linear; </a:t>
            </a:r>
          </a:p>
          <a:p>
            <a:r>
              <a:rPr lang="en-US" dirty="0" smtClean="0"/>
              <a:t>Firms compete by setting prices simultaneously; </a:t>
            </a:r>
          </a:p>
          <a:p>
            <a:r>
              <a:rPr lang="en-US" dirty="0" smtClean="0"/>
              <a:t>Consumers buy everything from a firm they randomly select among those that offer the lowest price. </a:t>
            </a:r>
          </a:p>
          <a:p>
            <a:r>
              <a:rPr lang="en-US" dirty="0" smtClean="0"/>
              <a:t>Competing in price means that firms can easily change the quantity they supply, but once they have chosen a certain price, it is very hard, if not impossible, to change it. Some examples of firms that might operate in this way are bars, shops or other companies that publish non-negotiable prices.</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957</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Theory of Contestable Markets</vt:lpstr>
      <vt:lpstr>Slide 2</vt:lpstr>
      <vt:lpstr>Slide 3</vt:lpstr>
      <vt:lpstr>Slide 4</vt:lpstr>
      <vt:lpstr>Slide 5</vt:lpstr>
      <vt:lpstr>Slide 6</vt:lpstr>
      <vt:lpstr>Slide 7</vt:lpstr>
      <vt:lpstr>Slide 8</vt:lpstr>
      <vt:lpstr>Bertrand’s model of price-setting oligopoly</vt:lpstr>
      <vt:lpstr>Slide 10</vt:lpstr>
      <vt:lpstr>Slide 11</vt:lpstr>
      <vt:lpstr>Slide 12</vt:lpstr>
      <vt:lpstr>Slide 13</vt:lpstr>
      <vt:lpstr>Slide 14</vt:lpstr>
    </vt:vector>
  </TitlesOfParts>
  <Company>Dr. B A M 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Baumol : Theory of Contestable Markets</dc:title>
  <dc:creator>abcd</dc:creator>
  <cp:lastModifiedBy>THINKCENTER</cp:lastModifiedBy>
  <cp:revision>15</cp:revision>
  <dcterms:created xsi:type="dcterms:W3CDTF">2010-03-02T10:30:48Z</dcterms:created>
  <dcterms:modified xsi:type="dcterms:W3CDTF">2018-10-10T07:36:33Z</dcterms:modified>
</cp:coreProperties>
</file>