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4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0F6-087C-4B3D-BD0E-9E910C896B77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2CA13-DCD5-462F-9D9C-5EFD097C9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Methodology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Dhanashri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Mahajan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Professor and Head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Department of Economics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Babasaheb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Ambedkar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Marathwada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University, Aurangabad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l"/>
            <a:r>
              <a:rPr lang="en-US" sz="4900" dirty="0" smtClean="0"/>
              <a:t>Some tips: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Have a pilot study </a:t>
            </a:r>
            <a:br>
              <a:rPr lang="en-US" sz="3100" dirty="0" smtClean="0"/>
            </a:br>
            <a:r>
              <a:rPr lang="en-US" sz="3100" dirty="0" smtClean="0"/>
              <a:t>Pre test your questionnaire</a:t>
            </a:r>
            <a:br>
              <a:rPr lang="en-US" sz="3100" dirty="0" smtClean="0"/>
            </a:br>
            <a:r>
              <a:rPr lang="en-US" sz="3100" dirty="0" smtClean="0"/>
              <a:t>Maintain a research diary</a:t>
            </a:r>
            <a:br>
              <a:rPr lang="en-US" sz="3100" dirty="0" smtClean="0"/>
            </a:br>
            <a:r>
              <a:rPr lang="en-US" sz="3100" dirty="0" smtClean="0"/>
              <a:t>well before data collection </a:t>
            </a:r>
            <a:br>
              <a:rPr lang="en-US" sz="3100" dirty="0" smtClean="0"/>
            </a:br>
            <a:r>
              <a:rPr lang="en-US" sz="3100" dirty="0" smtClean="0"/>
              <a:t>final report can use excepts from the diary</a:t>
            </a:r>
            <a:br>
              <a:rPr lang="en-US" sz="3100" dirty="0" smtClean="0"/>
            </a:br>
            <a:r>
              <a:rPr lang="en-US" sz="3100" dirty="0" smtClean="0"/>
              <a:t>Questionnaire should be along with a covering letter which explains objectives, scope, ensures secrecy</a:t>
            </a:r>
            <a:br>
              <a:rPr lang="en-US" sz="3100" dirty="0" smtClean="0"/>
            </a:br>
            <a:r>
              <a:rPr lang="en-US" sz="3100" dirty="0" smtClean="0"/>
              <a:t>Ensure that you would provide survey report to interested respondents </a:t>
            </a:r>
            <a:br>
              <a:rPr lang="en-US" sz="3100" dirty="0" smtClean="0"/>
            </a:b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Types of Sampling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Random/Probability Sampling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Simple Random (when population is small)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Stratified Random (when population is small)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Cluster (Large population)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Non Random/Non Probability Sampling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Quota/Convenience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Accidental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Judgemental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/ Purposive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Snowball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Systematic Sampling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Random/Probability Sampling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Simple Random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(when population is small)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Commonly used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Each element in the population is given equal n independent chance of selection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Stratified Random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(when population is small)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Stratify population in such a way that it is homogenous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(Large population)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City/ State/ Country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Clusters based on common feature having correlation with the variable of study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Post secondary students,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technical college from one area and so 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 Random/Non Probability Sampling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(used when number of elements in a population are unknown or cannot be identified 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Quota/Convenience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sample is selected from a location convenient to the researcher. Quota= no. of respondents required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Accidental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Popular in market and newspaper research. Researcher is not guided by any obvious characteristics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Judgemental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/ Purposive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Researcher goes to those people who provide the best information useful to construct historical reality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Snowball: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Selecting sample using networks. Few people are selected and they are ask to identify other people.  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Systematic Sampling: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Sampling frame is divided into segments.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E.g. suppose there are 5000 students and you want to select 200 students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Width of interval is = total population / Sample size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= 5000 / 200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=    25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you choose every thirteenth student, you get the sample selected.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Agro</a:t>
            </a:r>
            <a:br>
              <a:rPr lang="en-US" sz="2800" dirty="0" smtClean="0"/>
            </a:br>
            <a:r>
              <a:rPr lang="en-US" sz="2800" dirty="0" smtClean="0"/>
              <a:t>Nature </a:t>
            </a:r>
            <a:br>
              <a:rPr lang="en-US" sz="2800" dirty="0" smtClean="0"/>
            </a:br>
            <a:r>
              <a:rPr lang="en-US" sz="2800" dirty="0" smtClean="0"/>
              <a:t>Historical</a:t>
            </a:r>
            <a:br>
              <a:rPr lang="en-US" sz="2800" dirty="0" smtClean="0"/>
            </a:br>
            <a:r>
              <a:rPr lang="en-US" sz="2800" dirty="0" smtClean="0"/>
              <a:t>Religious</a:t>
            </a:r>
            <a:br>
              <a:rPr lang="en-US" sz="2800" dirty="0" smtClean="0"/>
            </a:br>
            <a:r>
              <a:rPr lang="en-US" sz="2800" dirty="0" smtClean="0"/>
              <a:t>Spiritual – Saints</a:t>
            </a:r>
            <a:br>
              <a:rPr lang="en-US" sz="2800" dirty="0" smtClean="0"/>
            </a:br>
            <a:r>
              <a:rPr lang="en-US" sz="2800" dirty="0" smtClean="0"/>
              <a:t>Modern – Dams</a:t>
            </a:r>
            <a:br>
              <a:rPr lang="en-US" sz="2800" dirty="0" smtClean="0"/>
            </a:br>
            <a:r>
              <a:rPr lang="en-US" sz="2800" dirty="0" smtClean="0"/>
              <a:t>Study of Potential </a:t>
            </a:r>
            <a:br>
              <a:rPr lang="en-US" sz="2800" dirty="0" smtClean="0"/>
            </a:br>
            <a:r>
              <a:rPr lang="en-US" sz="2800" dirty="0" smtClean="0"/>
              <a:t>District-wise Resource Mapping </a:t>
            </a:r>
            <a:br>
              <a:rPr lang="en-US" sz="2800" dirty="0" smtClean="0"/>
            </a:br>
            <a:r>
              <a:rPr lang="en-US" sz="2800" dirty="0" smtClean="0"/>
              <a:t>Plan for Development: need for documentation </a:t>
            </a:r>
            <a:br>
              <a:rPr lang="en-US" sz="2800" dirty="0" smtClean="0"/>
            </a:br>
            <a:r>
              <a:rPr lang="en-US" sz="2800" dirty="0" smtClean="0"/>
              <a:t>Festivals for Promoting Tourist Places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Research Comprises:</a:t>
            </a:r>
            <a:br>
              <a:rPr lang="en-US" dirty="0" smtClean="0"/>
            </a:br>
            <a:r>
              <a:rPr lang="en-US" sz="3100" dirty="0" smtClean="0"/>
              <a:t>Analysis of Historical Evidence</a:t>
            </a:r>
            <a:br>
              <a:rPr lang="en-US" sz="3100" dirty="0" smtClean="0"/>
            </a:br>
            <a:r>
              <a:rPr lang="en-US" sz="3100" dirty="0" smtClean="0"/>
              <a:t>Application of Deductive Logic</a:t>
            </a:r>
            <a:br>
              <a:rPr lang="en-US" sz="3100" dirty="0" smtClean="0"/>
            </a:br>
            <a:r>
              <a:rPr lang="en-US" sz="3100" dirty="0" smtClean="0"/>
              <a:t>Collection of Data and Analysis</a:t>
            </a:r>
            <a:br>
              <a:rPr lang="en-US" sz="3100" dirty="0" smtClean="0"/>
            </a:br>
            <a:r>
              <a:rPr lang="en-US" sz="3100" dirty="0" smtClean="0"/>
              <a:t>Step I: Select a Broad Field and Compile full bibliography</a:t>
            </a:r>
            <a:br>
              <a:rPr lang="en-US" sz="3100" dirty="0" smtClean="0"/>
            </a:br>
            <a:r>
              <a:rPr lang="en-US" sz="3100" dirty="0" smtClean="0"/>
              <a:t>Step II: Actual Investigation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My Plan:</a:t>
            </a:r>
            <a:br>
              <a:rPr lang="en-US" dirty="0" smtClean="0"/>
            </a:br>
            <a:r>
              <a:rPr lang="en-US" sz="3200" dirty="0" smtClean="0"/>
              <a:t>Make exhaustive study of literature </a:t>
            </a:r>
            <a:br>
              <a:rPr lang="en-US" sz="3200" dirty="0" smtClean="0"/>
            </a:br>
            <a:r>
              <a:rPr lang="en-US" sz="3200" dirty="0" smtClean="0"/>
              <a:t>Collect data to confirm / Refute Hypothesis: A hypothesis should be testable </a:t>
            </a:r>
            <a:r>
              <a:rPr lang="en-US" sz="3200" dirty="0" err="1" smtClean="0"/>
              <a:t>i</a:t>
            </a:r>
            <a:r>
              <a:rPr lang="en-US" sz="3200" dirty="0" smtClean="0"/>
              <a:t>. e. verifiable or refutable</a:t>
            </a:r>
            <a:br>
              <a:rPr lang="en-US" sz="3200" dirty="0" smtClean="0"/>
            </a:br>
            <a:r>
              <a:rPr lang="en-US" sz="3200" dirty="0" smtClean="0"/>
              <a:t>Measure their quantitative importance </a:t>
            </a:r>
            <a:br>
              <a:rPr lang="en-US" sz="3200" dirty="0" smtClean="0"/>
            </a:br>
            <a:r>
              <a:rPr lang="en-US" sz="3200" dirty="0" smtClean="0"/>
              <a:t>Sum up and draw conclusions useful for our country and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Sample size:</a:t>
            </a:r>
            <a:br>
              <a:rPr lang="en-US" dirty="0" smtClean="0"/>
            </a:br>
            <a:r>
              <a:rPr lang="en-US" sz="2800" dirty="0" smtClean="0"/>
              <a:t>Size depends on purpose of your study</a:t>
            </a:r>
            <a:br>
              <a:rPr lang="en-US" sz="2800" dirty="0" smtClean="0"/>
            </a:br>
            <a:r>
              <a:rPr lang="en-US" sz="2800" dirty="0" smtClean="0"/>
              <a:t>If Population is Heterogeneous sample size is greater</a:t>
            </a:r>
            <a:br>
              <a:rPr lang="en-US" sz="2800" dirty="0" smtClean="0"/>
            </a:br>
            <a:r>
              <a:rPr lang="en-US" sz="2800" dirty="0" smtClean="0"/>
              <a:t>Larger the sample size more accurate the estimates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46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Methodology   Dr. Dhanashri Mahajan Professor and Head Department of Economics Dr. Babasaheb Ambedkar Marathwada University, Aurangabad  </vt:lpstr>
      <vt:lpstr>Types of Sampling Random/Probability Sampling Simple Random (when population is small) Stratified Random (when population is small) Cluster (Large population) Non Random/Non Probability Sampling Quota/Convenience Accidental Judgemental / Purposive Snowball Systematic Sampling </vt:lpstr>
      <vt:lpstr>Random/Probability Sampling Simple Random (when population is small) Commonly used Each element in the population is given equal n independent chance of selection Stratified Random (when population is small) Stratify population in such a way that it is homogenous Cluster (Large population) City/ State/ Country Clusters based on common feature having correlation with the variable of study Eg. Post secondary students, One technical college from one area and so on</vt:lpstr>
      <vt:lpstr>Non Random/Non Probability Sampling: (used when number of elements in a population are unknown or cannot be identified ) Quota/Convenience sample is selected from a location convenient to the researcher. Quota= no. of respondents required Accidental: Popular in market and newspaper research. Researcher is not guided by any obvious characteristics Judgemental/ Purposive: Researcher goes to those people who provide the best information useful to construct historical reality Snowball: Selecting sample using networks. Few people are selected and they are ask to identify other people.  </vt:lpstr>
      <vt:lpstr>Systematic Sampling: Sampling frame is divided into segments. E.g. suppose there are 5000 students and you want to select 200 students  Width of interval is = total population / Sample size                                      = 5000 / 200                                      =    25 If you choose every thirteenth student, you get the sample selected. </vt:lpstr>
      <vt:lpstr>Agro Nature  Historical Religious Spiritual – Saints Modern – Dams Study of Potential  District-wise Resource Mapping  Plan for Development: need for documentation  Festivals for Promoting Tourist Places </vt:lpstr>
      <vt:lpstr>Research Comprises: Analysis of Historical Evidence Application of Deductive Logic Collection of Data and Analysis Step I: Select a Broad Field and Compile full bibliography Step II: Actual Investigation </vt:lpstr>
      <vt:lpstr>My Plan: Make exhaustive study of literature  Collect data to confirm / Refute Hypothesis: A hypothesis should be testable i. e. verifiable or refutable Measure their quantitative importance  Sum up and draw conclusions useful for our country and society</vt:lpstr>
      <vt:lpstr>Sample size: Size depends on purpose of your study If Population is Heterogeneous sample size is greater Larger the sample size more accurate the estimates</vt:lpstr>
      <vt:lpstr>Some tips: Have a pilot study  Pre test your questionnaire Maintain a research diary well before data collection  final report can use excepts from the diary Questionnaire should be along with a covering letter which explains objectives, scope, ensures secrecy Ensure that you would provide survey report to interested respondents 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Sampling Random/Probability Sampling Simple Random (when population is small) Stratified Random (when population is small) Cluster (Large population) Non Random/Non Probability Sampling Quota/Convenience Accidental Judgemental/ Purposive Snowball Mixed Sampling</dc:title>
  <dc:creator>User</dc:creator>
  <cp:lastModifiedBy>User</cp:lastModifiedBy>
  <cp:revision>15</cp:revision>
  <dcterms:created xsi:type="dcterms:W3CDTF">2017-03-23T07:06:20Z</dcterms:created>
  <dcterms:modified xsi:type="dcterms:W3CDTF">2017-03-23T08:24:08Z</dcterms:modified>
</cp:coreProperties>
</file>