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6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D5EEB-2FA7-426A-B601-97FF825D138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00929-9A37-4916-9B4A-9B1E614F5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0929-9A37-4916-9B4A-9B1E614F56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1CEF7-ED8A-4550-8C05-597168598F2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B16E-FE5D-4FDE-A9BB-25371D92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6400" y="1675439"/>
            <a:ext cx="72390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Stages of Econometric Research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i="1" dirty="0" smtClean="0"/>
              <a:t>DEPARTMENT OF ECONOMICS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b="1" dirty="0" smtClean="0"/>
              <a:t>Dr. </a:t>
            </a:r>
            <a:r>
              <a:rPr lang="en-US" sz="4000" b="1" dirty="0" err="1" smtClean="0"/>
              <a:t>Babasaheb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Ambedkar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err="1" smtClean="0"/>
              <a:t>Marathwada</a:t>
            </a:r>
            <a:r>
              <a:rPr lang="en-US" sz="4000" b="1" dirty="0" smtClean="0"/>
              <a:t> University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199704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     Dr. </a:t>
            </a:r>
            <a:r>
              <a:rPr lang="en-US" sz="3600" b="1" i="1" dirty="0" err="1" smtClean="0"/>
              <a:t>Dhanashri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Mahajan</a:t>
            </a:r>
            <a:r>
              <a:rPr lang="en-US" sz="3600" b="1" i="1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</a:t>
            </a:r>
            <a:endParaRPr lang="en-US" sz="3200" dirty="0"/>
          </a:p>
        </p:txBody>
      </p:sp>
      <p:pic>
        <p:nvPicPr>
          <p:cNvPr id="3" name="Picture 2" descr="H:\bamu colour 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190963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Estimation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Gathering data on the variables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u="sng" dirty="0" smtClean="0"/>
              <a:t>Time series data </a:t>
            </a:r>
            <a:r>
              <a:rPr lang="en-US" dirty="0" smtClean="0"/>
              <a:t>(Macro econometrics) </a:t>
            </a:r>
          </a:p>
          <a:p>
            <a:pPr marL="514350" indent="-514350">
              <a:buNone/>
            </a:pPr>
            <a:r>
              <a:rPr lang="en-US" dirty="0" smtClean="0"/>
              <a:t>Period to period data on the variable (say Y)</a:t>
            </a:r>
          </a:p>
          <a:p>
            <a:pPr marL="514350" indent="-514350">
              <a:buNone/>
            </a:pPr>
            <a:r>
              <a:rPr lang="en-US" u="sng" dirty="0" smtClean="0"/>
              <a:t>Cross section data </a:t>
            </a:r>
          </a:p>
          <a:p>
            <a:pPr marL="514350" indent="-514350">
              <a:buNone/>
            </a:pPr>
            <a:r>
              <a:rPr lang="en-US" dirty="0" smtClean="0"/>
              <a:t>Is a sample of (</a:t>
            </a:r>
            <a:r>
              <a:rPr lang="en-US" dirty="0" err="1" smtClean="0"/>
              <a:t>eg</a:t>
            </a:r>
            <a:r>
              <a:rPr lang="en-US" dirty="0" smtClean="0"/>
              <a:t>) family budget showing expenditure on various goods by each family, info on family Y, family C and other demographic social or financial characteristics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Panel data </a:t>
            </a:r>
            <a:r>
              <a:rPr lang="en-US" dirty="0" smtClean="0"/>
              <a:t>(Micro econometrics ) </a:t>
            </a:r>
          </a:p>
          <a:p>
            <a:r>
              <a:rPr lang="en-US" dirty="0" smtClean="0"/>
              <a:t>Repeated surveys of single sample in different periods of time (NSSO)</a:t>
            </a:r>
          </a:p>
          <a:p>
            <a:r>
              <a:rPr lang="en-US" u="sng" dirty="0" smtClean="0"/>
              <a:t>Engineering data </a:t>
            </a:r>
          </a:p>
          <a:p>
            <a:r>
              <a:rPr lang="en-US" dirty="0" smtClean="0"/>
              <a:t>Info about technical requirements method of production collected from the producer (I-O data)I O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Legislation and institutional regulations </a:t>
            </a:r>
          </a:p>
          <a:p>
            <a:r>
              <a:rPr lang="en-US" dirty="0" smtClean="0"/>
              <a:t>Ex: Tax coefficients 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 Tax on tobacco’s retail value is 65%</a:t>
            </a:r>
          </a:p>
          <a:p>
            <a:r>
              <a:rPr lang="en-US" dirty="0" smtClean="0"/>
              <a:t>Tax coefficient is 0.65</a:t>
            </a:r>
          </a:p>
          <a:p>
            <a:r>
              <a:rPr lang="en-US" dirty="0" smtClean="0"/>
              <a:t>The Tax revenue function from tobacco would be related to expenditure on tobacco by the function T=0.65C</a:t>
            </a:r>
          </a:p>
          <a:p>
            <a:r>
              <a:rPr lang="en-US" dirty="0" smtClean="0"/>
              <a:t>C=expenditure on tobacco manufacture </a:t>
            </a:r>
          </a:p>
          <a:p>
            <a:r>
              <a:rPr lang="en-US" dirty="0" smtClean="0"/>
              <a:t>T=government revenue from tobacco consumption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Dummy variables </a:t>
            </a:r>
          </a:p>
          <a:p>
            <a:r>
              <a:rPr lang="en-US" dirty="0" smtClean="0"/>
              <a:t>Qualitative attributes such as religion, sex etc. affect dependent variables such as consumption of meat, cosmetics etc. can be approximated by the introduction of dummy variables in the function</a:t>
            </a:r>
          </a:p>
          <a:p>
            <a:r>
              <a:rPr lang="en-US" dirty="0" smtClean="0"/>
              <a:t>Ex : </a:t>
            </a:r>
          </a:p>
          <a:p>
            <a:r>
              <a:rPr lang="en-US" dirty="0" smtClean="0"/>
              <a:t>We may approximate C of cosmetics with a dummy variable which would take the value of 0 if an individual is a man and one if it is a woman.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problem of Identification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Qd</a:t>
            </a:r>
            <a:r>
              <a:rPr lang="en-US" dirty="0" smtClean="0"/>
              <a:t>=f(P)and Qs=f(P)</a:t>
            </a:r>
          </a:p>
          <a:p>
            <a:r>
              <a:rPr lang="en-US" dirty="0" smtClean="0"/>
              <a:t>But D=S at market price P (Say’s law)</a:t>
            </a:r>
          </a:p>
          <a:p>
            <a:r>
              <a:rPr lang="en-US" dirty="0" smtClean="0"/>
              <a:t>So we don’t know if we are estimating D function or S function.</a:t>
            </a:r>
          </a:p>
          <a:p>
            <a:r>
              <a:rPr lang="en-US" dirty="0" smtClean="0"/>
              <a:t>(Formal rules of identification are applied)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Aggregation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Aggregation creates complications and may impart aggregation bias </a:t>
            </a:r>
          </a:p>
          <a:p>
            <a:r>
              <a:rPr lang="en-US" u="sng" dirty="0" smtClean="0"/>
              <a:t>Aggregation over individuals 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Total Y=sum of individual Ys</a:t>
            </a:r>
          </a:p>
          <a:p>
            <a:pPr>
              <a:buNone/>
            </a:pPr>
            <a:r>
              <a:rPr lang="en-US" u="sng" dirty="0" smtClean="0"/>
              <a:t>Aggregation over goods </a:t>
            </a:r>
          </a:p>
          <a:p>
            <a:pPr>
              <a:buNone/>
            </a:pPr>
            <a:r>
              <a:rPr lang="en-US" u="sng" dirty="0" smtClean="0"/>
              <a:t>Aggregation over time periods 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Production of most goods is completed in a period shorter than a year. If we use annual figures there may be some error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Degree of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variables are correlated.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Prices and wages tend to rise together.</a:t>
            </a:r>
          </a:p>
          <a:p>
            <a:r>
              <a:rPr lang="en-US" dirty="0" smtClean="0"/>
              <a:t>If we include both these explanatory variables in a D function, estimated values of coefficients will be inaccurate.</a:t>
            </a:r>
          </a:p>
          <a:p>
            <a:r>
              <a:rPr lang="en-US" dirty="0" smtClean="0"/>
              <a:t>So, wages can be deflated by price index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u="sng" dirty="0" smtClean="0"/>
              <a:t>Experimental Approach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simple models </a:t>
            </a:r>
          </a:p>
          <a:p>
            <a:r>
              <a:rPr lang="en-US" dirty="0" smtClean="0"/>
              <a:t>Modify them gradually by adding variables </a:t>
            </a:r>
          </a:p>
          <a:p>
            <a:r>
              <a:rPr lang="en-US" u="sng" dirty="0" smtClean="0"/>
              <a:t>Cooking of Data</a:t>
            </a:r>
          </a:p>
          <a:p>
            <a:r>
              <a:rPr lang="en-US" dirty="0" smtClean="0"/>
              <a:t>A clever researcher can find an equation that fits the data</a:t>
            </a:r>
          </a:p>
          <a:p>
            <a:r>
              <a:rPr lang="en-US" dirty="0" smtClean="0"/>
              <a:t>He wont use all possible samples, but only those that fit the data well.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Evaluation of Estimates: </a:t>
            </a:r>
            <a:br>
              <a:rPr lang="en-US" dirty="0" smtClean="0"/>
            </a:br>
            <a:r>
              <a:rPr lang="en-US" dirty="0" smtClean="0"/>
              <a:t>A PRIORI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Estimates should be theoretically meaningful and statistically satisfactory 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Keynesian liquidity preference theory </a:t>
            </a:r>
          </a:p>
          <a:p>
            <a:r>
              <a:rPr lang="en-US" dirty="0" smtClean="0"/>
              <a:t>M=f(</a:t>
            </a:r>
            <a:r>
              <a:rPr lang="en-US" dirty="0" err="1" smtClean="0"/>
              <a:t>Y,i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 is +</a:t>
            </a:r>
            <a:r>
              <a:rPr lang="en-US" dirty="0" err="1" smtClean="0"/>
              <a:t>ve</a:t>
            </a:r>
            <a:r>
              <a:rPr lang="en-US" dirty="0" smtClean="0"/>
              <a:t> relationship between M and Y</a:t>
            </a:r>
          </a:p>
          <a:p>
            <a:r>
              <a:rPr lang="en-US" dirty="0" smtClean="0"/>
              <a:t>There is –</a:t>
            </a:r>
            <a:r>
              <a:rPr lang="en-US" dirty="0" err="1" smtClean="0"/>
              <a:t>ve</a:t>
            </a:r>
            <a:r>
              <a:rPr lang="en-US" dirty="0" smtClean="0"/>
              <a:t> relationship between M and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Liquidity preference function </a:t>
            </a:r>
          </a:p>
          <a:p>
            <a:r>
              <a:rPr lang="en-US" dirty="0" smtClean="0"/>
              <a:t>M=b0+b1Y+b2i+µ</a:t>
            </a:r>
          </a:p>
          <a:p>
            <a:r>
              <a:rPr lang="en-US" dirty="0" smtClean="0"/>
              <a:t>Sign of b1=+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 smtClean="0"/>
              <a:t>Sign of b2=-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and Econometric 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coefficient </a:t>
            </a:r>
          </a:p>
          <a:p>
            <a:r>
              <a:rPr lang="en-US" dirty="0" smtClean="0"/>
              <a:t>Standard deviation </a:t>
            </a:r>
          </a:p>
          <a:p>
            <a:r>
              <a:rPr lang="en-US" dirty="0" smtClean="0"/>
              <a:t>Application of formal rules of identification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Goals of Econometrics: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Policy Making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Forecasting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Forecasting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Forecasting power can be known by using the estimates for a period not included in the sample</a:t>
            </a:r>
          </a:p>
          <a:p>
            <a:r>
              <a:rPr lang="en-US" dirty="0" smtClean="0"/>
              <a:t>Actual value is compared with forecast values and it is seen if the difference is statistically significant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D function for a good using time series data for 1950 to 1968</a:t>
            </a:r>
          </a:p>
          <a:p>
            <a:r>
              <a:rPr lang="en-US" dirty="0" err="1" smtClean="0"/>
              <a:t>Q̂t</a:t>
            </a:r>
            <a:r>
              <a:rPr lang="en-US" dirty="0" smtClean="0"/>
              <a:t>=b0+b1Yt-b2Pt</a:t>
            </a:r>
          </a:p>
          <a:p>
            <a:r>
              <a:rPr lang="en-US" dirty="0" smtClean="0"/>
              <a:t>Qt= 100+5Yt-30Pt</a:t>
            </a:r>
          </a:p>
          <a:p>
            <a:r>
              <a:rPr lang="en-US" dirty="0" smtClean="0"/>
              <a:t>This equation is then used for forecasting D for the good in 1970 (Period outside sample data)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800" dirty="0" smtClean="0"/>
              <a:t>Thank you</a:t>
            </a:r>
            <a:endParaRPr lang="en-US" sz="13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of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Compatibility with economic theory 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Explanatory ability </a:t>
            </a:r>
          </a:p>
          <a:p>
            <a:pPr marL="514350" indent="-514350">
              <a:buAutoNum type="arabicPeriod"/>
            </a:pPr>
            <a:r>
              <a:rPr lang="en-US" dirty="0" smtClean="0"/>
              <a:t>Accuracy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Unbiasedness</a:t>
            </a:r>
            <a:r>
              <a:rPr lang="en-US" dirty="0" smtClean="0"/>
              <a:t>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     Consistency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     Efficiency </a:t>
            </a:r>
          </a:p>
          <a:p>
            <a:pPr marL="514350" indent="-514350">
              <a:buNone/>
            </a:pPr>
            <a:r>
              <a:rPr lang="en-US" dirty="0" smtClean="0"/>
              <a:t>4. Forecasting ability </a:t>
            </a:r>
          </a:p>
          <a:p>
            <a:pPr marL="514350" indent="-514350">
              <a:buNone/>
            </a:pPr>
            <a:r>
              <a:rPr lang="en-US" dirty="0" smtClean="0"/>
              <a:t>5. Simplicity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STAGES OF ECONOMETRIC RESEARCH: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*Formulation of hypothesis</a:t>
            </a:r>
          </a:p>
          <a:p>
            <a:pPr>
              <a:buNone/>
            </a:pPr>
            <a:r>
              <a:rPr lang="en-US" dirty="0" smtClean="0"/>
              <a:t>   #Testing of hypothesis </a:t>
            </a:r>
            <a:br>
              <a:rPr lang="en-US" dirty="0" smtClean="0"/>
            </a:br>
            <a:r>
              <a:rPr lang="en-US" dirty="0" smtClean="0"/>
              <a:t>*To evaluate (with the help of criteria) if the estimates are reliable</a:t>
            </a:r>
          </a:p>
          <a:p>
            <a:pPr>
              <a:buNone/>
            </a:pPr>
            <a:r>
              <a:rPr lang="en-US" dirty="0" smtClean="0"/>
              <a:t>   #To test the forecasting power of the model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*most imp</a:t>
            </a:r>
          </a:p>
          <a:p>
            <a:pPr>
              <a:buNone/>
            </a:pPr>
            <a:r>
              <a:rPr lang="en-US" dirty="0" smtClean="0"/>
              <a:t>  # Technical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SPECIFICATION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b="1" dirty="0" smtClean="0"/>
              <a:t>To express the relationship between variables in a mathematical form    </a:t>
            </a:r>
          </a:p>
          <a:p>
            <a:r>
              <a:rPr lang="en-US" b="1" dirty="0" smtClean="0"/>
              <a:t>Determination of dependent and explanatory variables</a:t>
            </a:r>
          </a:p>
          <a:p>
            <a:r>
              <a:rPr lang="en-US" b="1" dirty="0" smtClean="0"/>
              <a:t>A priory theoretical expectations about sign and size of variables</a:t>
            </a:r>
          </a:p>
          <a:p>
            <a:r>
              <a:rPr lang="en-US" b="1" dirty="0" smtClean="0"/>
              <a:t>Mathematical form of the model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2. Choice of Variables :</a:t>
            </a:r>
          </a:p>
          <a:p>
            <a:pPr>
              <a:buNone/>
            </a:pPr>
            <a:r>
              <a:rPr lang="en-US" dirty="0" smtClean="0"/>
              <a:t>Making a list of variables that might influence the dependent variable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Qz</a:t>
            </a:r>
            <a:r>
              <a:rPr lang="en-US" dirty="0" smtClean="0"/>
              <a:t>=f (</a:t>
            </a:r>
            <a:r>
              <a:rPr lang="en-US" dirty="0" err="1" smtClean="0"/>
              <a:t>Pz</a:t>
            </a:r>
            <a:r>
              <a:rPr lang="en-US" dirty="0" smtClean="0"/>
              <a:t>, Po, Y, T) </a:t>
            </a:r>
          </a:p>
          <a:p>
            <a:pPr>
              <a:buNone/>
            </a:pPr>
            <a:r>
              <a:rPr lang="en-US" dirty="0" smtClean="0"/>
              <a:t>T= a suitable measure of tastes</a:t>
            </a:r>
          </a:p>
          <a:p>
            <a:pPr>
              <a:buNone/>
            </a:pPr>
            <a:r>
              <a:rPr lang="en-US" dirty="0" err="1" smtClean="0"/>
              <a:t>Qz</a:t>
            </a:r>
            <a:r>
              <a:rPr lang="en-US" dirty="0" smtClean="0"/>
              <a:t>=f (</a:t>
            </a:r>
            <a:r>
              <a:rPr lang="en-US" dirty="0" err="1" smtClean="0"/>
              <a:t>Pz</a:t>
            </a:r>
            <a:r>
              <a:rPr lang="en-US" dirty="0" smtClean="0"/>
              <a:t>, Po, Y, T, Yt-1, Yt-2, G, Yd) </a:t>
            </a:r>
          </a:p>
          <a:p>
            <a:pPr>
              <a:buNone/>
            </a:pPr>
            <a:r>
              <a:rPr lang="en-US" dirty="0" smtClean="0"/>
              <a:t>Yt-1=level of Y in previous period</a:t>
            </a:r>
          </a:p>
          <a:p>
            <a:pPr>
              <a:buNone/>
            </a:pPr>
            <a:r>
              <a:rPr lang="en-US" dirty="0" smtClean="0"/>
              <a:t> G=tax and credit policy of Govt.</a:t>
            </a:r>
          </a:p>
          <a:p>
            <a:pPr>
              <a:buNone/>
            </a:pPr>
            <a:r>
              <a:rPr lang="en-US" dirty="0" smtClean="0"/>
              <a:t> Yd= Y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or 5 most IMP explanatory variables are taken</a:t>
            </a:r>
          </a:p>
          <a:p>
            <a:r>
              <a:rPr lang="en-US" dirty="0" smtClean="0"/>
              <a:t>Less important variables are taken care of by introducing in the model a random variable denoted by µ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Signs and number of parameters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example D function </a:t>
            </a:r>
          </a:p>
          <a:p>
            <a:r>
              <a:rPr lang="en-US" dirty="0" err="1" smtClean="0"/>
              <a:t>Qz</a:t>
            </a:r>
            <a:r>
              <a:rPr lang="en-US" dirty="0" smtClean="0"/>
              <a:t> = b0+b1Pz+b2Pj+b3Y+µ</a:t>
            </a:r>
          </a:p>
          <a:p>
            <a:r>
              <a:rPr lang="en-US" dirty="0" smtClean="0"/>
              <a:t>Signs : </a:t>
            </a:r>
          </a:p>
          <a:p>
            <a:r>
              <a:rPr lang="en-US" dirty="0" smtClean="0"/>
              <a:t>Parameter  b1 will have –</a:t>
            </a:r>
            <a:r>
              <a:rPr lang="en-US" dirty="0" err="1" smtClean="0"/>
              <a:t>ve</a:t>
            </a:r>
            <a:r>
              <a:rPr lang="en-US" dirty="0" smtClean="0"/>
              <a:t> sign,  given the law of demand which postulates an inverse relationship between qty demanded and price</a:t>
            </a:r>
          </a:p>
          <a:p>
            <a:r>
              <a:rPr lang="en-US" dirty="0" smtClean="0"/>
              <a:t>Parameter b2 will have +</a:t>
            </a:r>
            <a:r>
              <a:rPr lang="en-US" dirty="0" err="1" smtClean="0"/>
              <a:t>ve</a:t>
            </a:r>
            <a:r>
              <a:rPr lang="en-US" dirty="0" smtClean="0"/>
              <a:t> sign if j is a substitute of z and –</a:t>
            </a:r>
            <a:r>
              <a:rPr lang="en-US" dirty="0" err="1" smtClean="0"/>
              <a:t>ve</a:t>
            </a:r>
            <a:r>
              <a:rPr lang="en-US" dirty="0" smtClean="0"/>
              <a:t> sign if the two are complementary.</a:t>
            </a:r>
          </a:p>
          <a:p>
            <a:r>
              <a:rPr lang="en-US" dirty="0" smtClean="0"/>
              <a:t>Parameter b3 will have +</a:t>
            </a:r>
            <a:r>
              <a:rPr lang="en-US" dirty="0" err="1" smtClean="0"/>
              <a:t>ve</a:t>
            </a:r>
            <a:r>
              <a:rPr lang="en-US" dirty="0" smtClean="0"/>
              <a:t> sign since Y and qty demanded are +</a:t>
            </a:r>
            <a:r>
              <a:rPr lang="en-US" dirty="0" err="1" smtClean="0"/>
              <a:t>vely</a:t>
            </a:r>
            <a:r>
              <a:rPr lang="en-US" dirty="0" smtClean="0"/>
              <a:t> related, except in the case of inferior goods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b‘s</a:t>
            </a:r>
            <a:r>
              <a:rPr lang="en-US" dirty="0" smtClean="0"/>
              <a:t> are either </a:t>
            </a:r>
            <a:r>
              <a:rPr lang="en-US" dirty="0" err="1" smtClean="0"/>
              <a:t>elasticites</a:t>
            </a:r>
            <a:r>
              <a:rPr lang="en-US" dirty="0" smtClean="0"/>
              <a:t>, propensities or other marginal magnitudes of economic theory </a:t>
            </a:r>
          </a:p>
          <a:p>
            <a:r>
              <a:rPr lang="en-US" dirty="0" smtClean="0"/>
              <a:t>In D function the </a:t>
            </a:r>
            <a:r>
              <a:rPr lang="en-US" dirty="0" err="1" smtClean="0"/>
              <a:t>b’s</a:t>
            </a:r>
            <a:r>
              <a:rPr lang="en-US" dirty="0" smtClean="0"/>
              <a:t> are components of the relevant </a:t>
            </a:r>
            <a:r>
              <a:rPr lang="en-US" dirty="0" err="1" smtClean="0"/>
              <a:t>elasticites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788</Words>
  <Application>Microsoft Office PowerPoint</Application>
  <PresentationFormat>On-screen Show (4:3)</PresentationFormat>
  <Paragraphs>117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      Stages of Econometric Research   DEPARTMENT OF ECONOMICS  Dr. Babasaheb Ambedkar  Marathwada University   </vt:lpstr>
      <vt:lpstr>Goals of Econometrics:</vt:lpstr>
      <vt:lpstr>Goodness of Model</vt:lpstr>
      <vt:lpstr>          </vt:lpstr>
      <vt:lpstr>A. SPECIFICATION OF THE MODEL</vt:lpstr>
      <vt:lpstr>Slide 6</vt:lpstr>
      <vt:lpstr>Slide 7</vt:lpstr>
      <vt:lpstr>3. Signs and number of parameters </vt:lpstr>
      <vt:lpstr>Slide 9</vt:lpstr>
      <vt:lpstr>B. Estimation of the Model</vt:lpstr>
      <vt:lpstr>Slide 11</vt:lpstr>
      <vt:lpstr>Slide 12</vt:lpstr>
      <vt:lpstr>Slide 13</vt:lpstr>
      <vt:lpstr>2. The problem of Identification </vt:lpstr>
      <vt:lpstr>3. Aggregation problem </vt:lpstr>
      <vt:lpstr>4. Degree of correlation</vt:lpstr>
      <vt:lpstr>   Experimental Approach </vt:lpstr>
      <vt:lpstr>C. Evaluation of Estimates:  A PRIORI Criteria</vt:lpstr>
      <vt:lpstr>Statistical and Econometric Criteria </vt:lpstr>
      <vt:lpstr>D. Forecasting </vt:lpstr>
      <vt:lpstr>Slide 21</vt:lpstr>
      <vt:lpstr>Slide 22</vt:lpstr>
    </vt:vector>
  </TitlesOfParts>
  <Company>Dr. B A M 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Stages of Econometric Research   DEPARTMENT OF ECONOMICS  Dr. Babasaheb Ambedkar  Marathwada University   </dc:title>
  <dc:creator>Administrator</dc:creator>
  <cp:lastModifiedBy>THINKCENTER</cp:lastModifiedBy>
  <cp:revision>81</cp:revision>
  <dcterms:created xsi:type="dcterms:W3CDTF">2011-10-03T07:19:46Z</dcterms:created>
  <dcterms:modified xsi:type="dcterms:W3CDTF">2018-10-10T07:26:07Z</dcterms:modified>
</cp:coreProperties>
</file>