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61" r:id="rId4"/>
    <p:sldId id="262" r:id="rId5"/>
    <p:sldId id="263" r:id="rId6"/>
    <p:sldId id="264" r:id="rId7"/>
    <p:sldId id="266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58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91" r:id="rId24"/>
    <p:sldId id="292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60" r:id="rId35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2EDDF-4021-4308-8CE8-168DA4A190B3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C016FA-3ECF-4B58-8DB3-E212F737D5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016FA-3ECF-4B58-8DB3-E212F737D57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7ED8-A0D2-4F9D-B0FF-7D9A6AA41466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E2B22-7D42-4492-BD2F-8AF07572A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7ED8-A0D2-4F9D-B0FF-7D9A6AA41466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E2B22-7D42-4492-BD2F-8AF07572A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7ED8-A0D2-4F9D-B0FF-7D9A6AA41466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E2B22-7D42-4492-BD2F-8AF07572A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7ED8-A0D2-4F9D-B0FF-7D9A6AA41466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E2B22-7D42-4492-BD2F-8AF07572A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7ED8-A0D2-4F9D-B0FF-7D9A6AA41466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E2B22-7D42-4492-BD2F-8AF07572A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7ED8-A0D2-4F9D-B0FF-7D9A6AA41466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E2B22-7D42-4492-BD2F-8AF07572A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7ED8-A0D2-4F9D-B0FF-7D9A6AA41466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E2B22-7D42-4492-BD2F-8AF07572A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7ED8-A0D2-4F9D-B0FF-7D9A6AA41466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E2B22-7D42-4492-BD2F-8AF07572A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7ED8-A0D2-4F9D-B0FF-7D9A6AA41466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E2B22-7D42-4492-BD2F-8AF07572A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7ED8-A0D2-4F9D-B0FF-7D9A6AA41466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E2B22-7D42-4492-BD2F-8AF07572A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7ED8-A0D2-4F9D-B0FF-7D9A6AA41466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E2B22-7D42-4492-BD2F-8AF07572A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D7ED8-A0D2-4F9D-B0FF-7D9A6AA41466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E2B22-7D42-4492-BD2F-8AF07572A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662" y="428604"/>
            <a:ext cx="7772400" cy="1470025"/>
          </a:xfrm>
        </p:spPr>
        <p:txBody>
          <a:bodyPr>
            <a:normAutofit/>
          </a:bodyPr>
          <a:lstStyle/>
          <a:p>
            <a:r>
              <a:rPr lang="en-US" smtClean="0"/>
              <a:t>The </a:t>
            </a:r>
            <a:r>
              <a:rPr lang="en-US" dirty="0" smtClean="0"/>
              <a:t>Indian Renaissance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0166" y="3214686"/>
            <a:ext cx="6400800" cy="2428892"/>
          </a:xfrm>
        </p:spPr>
        <p:txBody>
          <a:bodyPr>
            <a:normAutofit fontScale="55000" lnSpcReduction="20000"/>
          </a:bodyPr>
          <a:lstStyle/>
          <a:p>
            <a:r>
              <a:rPr lang="en-US" sz="4600" dirty="0" smtClean="0">
                <a:solidFill>
                  <a:schemeClr val="tx1"/>
                </a:solidFill>
              </a:rPr>
              <a:t>An account of a millennium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4000" dirty="0" smtClean="0">
                <a:solidFill>
                  <a:schemeClr val="tx1"/>
                </a:solidFill>
              </a:rPr>
              <a:t>Dr. </a:t>
            </a:r>
            <a:r>
              <a:rPr lang="en-US" sz="4000" dirty="0" err="1" smtClean="0">
                <a:solidFill>
                  <a:schemeClr val="tx1"/>
                </a:solidFill>
              </a:rPr>
              <a:t>Dhanashri</a:t>
            </a:r>
            <a:r>
              <a:rPr lang="en-US" sz="4000" dirty="0" smtClean="0">
                <a:solidFill>
                  <a:schemeClr val="tx1"/>
                </a:solidFill>
              </a:rPr>
              <a:t> J. </a:t>
            </a:r>
            <a:r>
              <a:rPr lang="en-US" sz="4000" dirty="0" err="1" smtClean="0">
                <a:solidFill>
                  <a:schemeClr val="tx1"/>
                </a:solidFill>
              </a:rPr>
              <a:t>Mahajan</a:t>
            </a:r>
            <a:endParaRPr lang="en-US" sz="4000" dirty="0" smtClean="0">
              <a:solidFill>
                <a:schemeClr val="tx1"/>
              </a:solidFill>
            </a:endParaRPr>
          </a:p>
          <a:p>
            <a:r>
              <a:rPr lang="en-US" sz="4000" dirty="0" smtClean="0">
                <a:solidFill>
                  <a:schemeClr val="tx1"/>
                </a:solidFill>
              </a:rPr>
              <a:t>Professor, Department of Economics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Dr. </a:t>
            </a:r>
            <a:r>
              <a:rPr lang="en-US" sz="4000" dirty="0" err="1" smtClean="0">
                <a:solidFill>
                  <a:schemeClr val="tx1"/>
                </a:solidFill>
              </a:rPr>
              <a:t>Babasaheb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Ambedkar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Marathwada</a:t>
            </a:r>
            <a:r>
              <a:rPr lang="en-US" sz="4000" dirty="0" smtClean="0">
                <a:solidFill>
                  <a:schemeClr val="tx1"/>
                </a:solidFill>
              </a:rPr>
              <a:t> University Aurangabad.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India's mercantilist accumulations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India demanded gold and silver in exchange of spices and silk</a:t>
            </a:r>
          </a:p>
          <a:p>
            <a:r>
              <a:rPr lang="en-US" dirty="0" smtClean="0"/>
              <a:t>India's trade surplus with Roman empire resulted in constant inflow of gold coins from Rome</a:t>
            </a:r>
          </a:p>
          <a:p>
            <a:r>
              <a:rPr lang="en-US" dirty="0" smtClean="0"/>
              <a:t>Roman writer Pliny (AD 23-79) wrote that “ Not a year passed in which India did not take away 50 Million sesterces (ancient Roman coin) away from Rome.”</a:t>
            </a:r>
          </a:p>
          <a:p>
            <a:r>
              <a:rPr lang="en-US" dirty="0" smtClean="0"/>
              <a:t>The drainage of gold was so serious that Roman emperor Vespasian banned export of gold to India in the first century AD (AD 69-79)</a:t>
            </a:r>
          </a:p>
          <a:p>
            <a:r>
              <a:rPr lang="en-US" dirty="0" smtClean="0"/>
              <a:t>Gold was money at the time. Its outflow meant monetary tightening.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India’s lead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India’s lead was not limited to trade and economics</a:t>
            </a:r>
          </a:p>
          <a:p>
            <a:r>
              <a:rPr lang="en-US" dirty="0" smtClean="0"/>
              <a:t>Mathematicians, astronomers, metallurgists and physicians in India were among the best in the world and were revered</a:t>
            </a:r>
          </a:p>
          <a:p>
            <a:r>
              <a:rPr lang="en-US" dirty="0" err="1" smtClean="0"/>
              <a:t>Sushruta</a:t>
            </a:r>
            <a:r>
              <a:rPr lang="en-US" dirty="0" smtClean="0"/>
              <a:t> described 120 surgical instruments and 300 procedures in the 5</a:t>
            </a:r>
            <a:r>
              <a:rPr lang="en-US" baseline="30000" dirty="0" smtClean="0"/>
              <a:t>th</a:t>
            </a:r>
            <a:r>
              <a:rPr lang="en-US" dirty="0" smtClean="0"/>
              <a:t> century BC</a:t>
            </a:r>
          </a:p>
          <a:p>
            <a:r>
              <a:rPr lang="en-US" dirty="0" smtClean="0"/>
              <a:t>Plastic surgery was a routine procedure in India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Indian mathematicians made extraordinary innovations, including the concept of zero that is the base of the numeric system we use today</a:t>
            </a:r>
          </a:p>
          <a:p>
            <a:r>
              <a:rPr lang="en-US" dirty="0" smtClean="0"/>
              <a:t>In the 3</a:t>
            </a:r>
            <a:r>
              <a:rPr lang="en-US" baseline="30000" dirty="0" smtClean="0"/>
              <a:t>rd</a:t>
            </a:r>
            <a:r>
              <a:rPr lang="en-US" dirty="0" smtClean="0"/>
              <a:t> to 5</a:t>
            </a:r>
            <a:r>
              <a:rPr lang="en-US" baseline="30000" dirty="0" smtClean="0"/>
              <a:t>th</a:t>
            </a:r>
            <a:r>
              <a:rPr lang="en-US" dirty="0" smtClean="0"/>
              <a:t> centuries AD the astronomer- mathematician </a:t>
            </a:r>
            <a:r>
              <a:rPr lang="en-US" dirty="0" err="1" smtClean="0"/>
              <a:t>Aryabhatta</a:t>
            </a:r>
            <a:r>
              <a:rPr lang="en-US" dirty="0" smtClean="0"/>
              <a:t> was able to work out that the earth is round and it rotates on its axis.</a:t>
            </a:r>
          </a:p>
          <a:p>
            <a:r>
              <a:rPr lang="en-US" dirty="0" smtClean="0"/>
              <a:t>Europe had to wait for a thousand years for Galileo and Copernicus to tell the same thing.</a:t>
            </a:r>
          </a:p>
          <a:p>
            <a:r>
              <a:rPr lang="en-US" dirty="0" err="1" smtClean="0"/>
              <a:t>Aryabhatta</a:t>
            </a:r>
            <a:r>
              <a:rPr lang="en-US" dirty="0" smtClean="0"/>
              <a:t> argued that phases of the moon were due to the movement of shadows</a:t>
            </a:r>
          </a:p>
          <a:p>
            <a:r>
              <a:rPr lang="en-US" dirty="0" err="1" smtClean="0"/>
              <a:t>Aryabhatta</a:t>
            </a:r>
            <a:r>
              <a:rPr lang="en-US" dirty="0" smtClean="0"/>
              <a:t> estimated almost accurate circumference of the earth and the ratio of pi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India’s lead in art, literature and 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Many kingdoms in Asia looked to India for intellectual and cultural leadership</a:t>
            </a:r>
          </a:p>
          <a:p>
            <a:r>
              <a:rPr lang="en-US" dirty="0" err="1" smtClean="0"/>
              <a:t>Taxila</a:t>
            </a:r>
            <a:r>
              <a:rPr lang="en-US" dirty="0" smtClean="0"/>
              <a:t>, </a:t>
            </a:r>
            <a:r>
              <a:rPr lang="en-US" dirty="0" err="1" smtClean="0"/>
              <a:t>Nalanda</a:t>
            </a:r>
            <a:r>
              <a:rPr lang="en-US" dirty="0" smtClean="0"/>
              <a:t> and </a:t>
            </a:r>
            <a:r>
              <a:rPr lang="en-US" dirty="0" err="1" smtClean="0"/>
              <a:t>Ujjaini</a:t>
            </a:r>
            <a:r>
              <a:rPr lang="en-US" dirty="0" smtClean="0"/>
              <a:t> were the famous universities of India</a:t>
            </a:r>
          </a:p>
          <a:p>
            <a:r>
              <a:rPr lang="en-US" dirty="0" smtClean="0"/>
              <a:t>Many of the students and foreign visitors wrote about ancient India in their diaries</a:t>
            </a:r>
          </a:p>
          <a:p>
            <a:r>
              <a:rPr lang="en-US" dirty="0" smtClean="0"/>
              <a:t>The intellectual, economic and cultural influence was almost entirely exercised through peaceful means</a:t>
            </a:r>
          </a:p>
          <a:p>
            <a:r>
              <a:rPr lang="en-US" dirty="0" smtClean="0"/>
              <a:t>With only 1 exception of the </a:t>
            </a:r>
            <a:r>
              <a:rPr lang="en-US" dirty="0" err="1" smtClean="0"/>
              <a:t>Chola</a:t>
            </a:r>
            <a:r>
              <a:rPr lang="en-US" dirty="0" smtClean="0"/>
              <a:t> naval raid on the </a:t>
            </a:r>
            <a:r>
              <a:rPr lang="en-US" dirty="0" err="1" smtClean="0"/>
              <a:t>Shrivijaya</a:t>
            </a:r>
            <a:r>
              <a:rPr lang="en-US" dirty="0" smtClean="0"/>
              <a:t> kingdom of Sumatra in 1025 AD, there are no records of offensive Indian military intervention outside the subcontinent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India’s dominance in the ancient world was similar to the place occupied by US today</a:t>
            </a:r>
          </a:p>
          <a:p>
            <a:r>
              <a:rPr lang="en-US" dirty="0" smtClean="0"/>
              <a:t>India was also a place of refuge for the Jewish community</a:t>
            </a:r>
          </a:p>
          <a:p>
            <a:r>
              <a:rPr lang="en-US" dirty="0" smtClean="0"/>
              <a:t>Many of whom settled in </a:t>
            </a:r>
            <a:r>
              <a:rPr lang="en-US" dirty="0" err="1" smtClean="0"/>
              <a:t>Kerela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Parsis</a:t>
            </a:r>
            <a:r>
              <a:rPr lang="en-US" dirty="0" smtClean="0"/>
              <a:t>’ who were being </a:t>
            </a:r>
            <a:r>
              <a:rPr lang="en-US" dirty="0" err="1" smtClean="0"/>
              <a:t>percecuted</a:t>
            </a:r>
            <a:r>
              <a:rPr lang="en-US" dirty="0" smtClean="0"/>
              <a:t> in Iran in the 8</a:t>
            </a:r>
            <a:r>
              <a:rPr lang="en-US" baseline="30000" dirty="0" smtClean="0"/>
              <a:t>th</a:t>
            </a:r>
            <a:r>
              <a:rPr lang="en-US" dirty="0" smtClean="0"/>
              <a:t> century AD sought refuge in </a:t>
            </a:r>
            <a:r>
              <a:rPr lang="en-US" dirty="0" err="1" smtClean="0"/>
              <a:t>india</a:t>
            </a:r>
            <a:r>
              <a:rPr lang="en-US" dirty="0" smtClean="0"/>
              <a:t> and settled in </a:t>
            </a:r>
            <a:r>
              <a:rPr lang="en-US" dirty="0" err="1" smtClean="0"/>
              <a:t>Gujrat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Upto</a:t>
            </a:r>
            <a:r>
              <a:rPr lang="en-US" dirty="0" smtClean="0"/>
              <a:t> 11</a:t>
            </a:r>
            <a:r>
              <a:rPr lang="en-US" baseline="30000" dirty="0" smtClean="0"/>
              <a:t>th</a:t>
            </a:r>
            <a:r>
              <a:rPr lang="en-US" dirty="0" smtClean="0"/>
              <a:t> century AD, India encouraged innovation and change</a:t>
            </a:r>
          </a:p>
          <a:p>
            <a:r>
              <a:rPr lang="en-US" dirty="0" smtClean="0"/>
              <a:t>Celebrated its risk takers (In Orissa Bali </a:t>
            </a:r>
            <a:r>
              <a:rPr lang="en-US" dirty="0" err="1" smtClean="0"/>
              <a:t>yatra</a:t>
            </a:r>
            <a:r>
              <a:rPr lang="en-US" dirty="0" smtClean="0"/>
              <a:t> fair is </a:t>
            </a:r>
            <a:r>
              <a:rPr lang="en-US" dirty="0" err="1" smtClean="0"/>
              <a:t>organised</a:t>
            </a:r>
            <a:r>
              <a:rPr lang="en-US" dirty="0" smtClean="0"/>
              <a:t> even today to commemorate the annual departure of merchant fleets for the island of Bali)</a:t>
            </a:r>
          </a:p>
          <a:p>
            <a:r>
              <a:rPr lang="en-US" dirty="0" smtClean="0"/>
              <a:t>Was open to foreign trade, new ideas, international students and political refugees</a:t>
            </a:r>
          </a:p>
          <a:p>
            <a:r>
              <a:rPr lang="en-US" dirty="0" smtClean="0"/>
              <a:t>This openness was celebrated in festivals and folklore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decline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India maintained its position as a pre-eminent economic and cultural world power till around the 11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r>
              <a:rPr lang="en-US" dirty="0" smtClean="0"/>
              <a:t>Yoga, algebra, zero, chess, plastic surgery, metallurgy – all these great contributions were devised prior to 11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Between 1000 and 1820 AD, India's share of world GDP fell from 29% to 16%</a:t>
            </a:r>
          </a:p>
          <a:p>
            <a:r>
              <a:rPr lang="en-US" dirty="0" smtClean="0"/>
              <a:t>With industrial revolution spreading in Europe, India fell further behind</a:t>
            </a:r>
          </a:p>
          <a:p>
            <a:r>
              <a:rPr lang="en-US" dirty="0" smtClean="0"/>
              <a:t>In 1947 India's share in the world’s GDP was 4%</a:t>
            </a:r>
          </a:p>
          <a:p>
            <a:r>
              <a:rPr lang="en-US" dirty="0" smtClean="0"/>
              <a:t>In 1991 it fell to 3%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According to </a:t>
            </a:r>
            <a:r>
              <a:rPr lang="en-US" dirty="0" err="1" smtClean="0"/>
              <a:t>Maddison</a:t>
            </a:r>
            <a:r>
              <a:rPr lang="en-US" dirty="0" smtClean="0"/>
              <a:t>, India and western Europe had almost the same per capita income in 0 AD</a:t>
            </a:r>
          </a:p>
          <a:p>
            <a:r>
              <a:rPr lang="en-US" dirty="0" smtClean="0"/>
              <a:t>After the fall of roman empire standard of living declined in Europe</a:t>
            </a:r>
          </a:p>
          <a:p>
            <a:r>
              <a:rPr lang="en-US" dirty="0" smtClean="0"/>
              <a:t>And India's per capita income was 113% more than Europe</a:t>
            </a:r>
          </a:p>
          <a:p>
            <a:r>
              <a:rPr lang="en-US" dirty="0" smtClean="0"/>
              <a:t>Europe went through renaissance and by 1500 AD India's per capita income was only 71% of Europe</a:t>
            </a:r>
          </a:p>
          <a:p>
            <a:r>
              <a:rPr lang="en-US" dirty="0" smtClean="0"/>
              <a:t>Since the renaissance, European powers began to dominate the world</a:t>
            </a:r>
          </a:p>
          <a:p>
            <a:r>
              <a:rPr lang="en-US" dirty="0" smtClean="0"/>
              <a:t>By 1820 India's per capita income was just 43% of Europe</a:t>
            </a:r>
          </a:p>
          <a:p>
            <a:r>
              <a:rPr lang="en-US" dirty="0" smtClean="0"/>
              <a:t>In 1950 India's per capita income was just 14% of Europe</a:t>
            </a:r>
          </a:p>
          <a:p>
            <a:r>
              <a:rPr lang="en-US" dirty="0" smtClean="0"/>
              <a:t>Over the last millennium, India became irrelevant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wounded civilization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Between 1000 and 1025 AD  </a:t>
            </a:r>
            <a:r>
              <a:rPr lang="en-US" dirty="0" err="1" smtClean="0"/>
              <a:t>Mahmood</a:t>
            </a:r>
            <a:r>
              <a:rPr lang="en-US" dirty="0" smtClean="0"/>
              <a:t> of </a:t>
            </a:r>
            <a:r>
              <a:rPr lang="en-US" dirty="0" err="1" smtClean="0"/>
              <a:t>Ghazni</a:t>
            </a:r>
            <a:r>
              <a:rPr lang="en-US" dirty="0" smtClean="0"/>
              <a:t> made 17 raids into the northern India, then came </a:t>
            </a:r>
            <a:r>
              <a:rPr lang="en-US" dirty="0" err="1" smtClean="0"/>
              <a:t>Ghori</a:t>
            </a:r>
            <a:endParaRPr lang="en-US" dirty="0" smtClean="0"/>
          </a:p>
          <a:p>
            <a:r>
              <a:rPr lang="en-US" dirty="0" smtClean="0"/>
              <a:t>Temples, universities and cities were destroyed and thousands were massacred</a:t>
            </a:r>
          </a:p>
          <a:p>
            <a:r>
              <a:rPr lang="en-US" dirty="0" smtClean="0"/>
              <a:t>Nobel </a:t>
            </a:r>
            <a:r>
              <a:rPr lang="en-US" dirty="0" err="1" smtClean="0"/>
              <a:t>lauret</a:t>
            </a:r>
            <a:r>
              <a:rPr lang="en-US" dirty="0" smtClean="0"/>
              <a:t> </a:t>
            </a:r>
            <a:r>
              <a:rPr lang="en-US" dirty="0" err="1" smtClean="0"/>
              <a:t>V.S.Naipaul</a:t>
            </a:r>
            <a:r>
              <a:rPr lang="en-US" dirty="0" smtClean="0"/>
              <a:t> calls </a:t>
            </a:r>
            <a:r>
              <a:rPr lang="en-US" dirty="0" err="1" smtClean="0"/>
              <a:t>india</a:t>
            </a:r>
            <a:r>
              <a:rPr lang="en-US" dirty="0" smtClean="0"/>
              <a:t> a wounded civilization</a:t>
            </a:r>
          </a:p>
          <a:p>
            <a:r>
              <a:rPr lang="en-US" dirty="0" smtClean="0"/>
              <a:t>The great monarchs Akbar and </a:t>
            </a:r>
            <a:r>
              <a:rPr lang="en-US" dirty="0" err="1" smtClean="0"/>
              <a:t>Krishnadevrai</a:t>
            </a:r>
            <a:r>
              <a:rPr lang="en-US" dirty="0" smtClean="0"/>
              <a:t> could not reverse this secular long term decline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 orientation of India and the Period of Prosperity: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Erosion of the spirit of entrepreneurship</a:t>
            </a:r>
          </a:p>
          <a:p>
            <a:r>
              <a:rPr lang="en-US" dirty="0" smtClean="0"/>
              <a:t>A strong no to openness, to new ideas and enquiry</a:t>
            </a:r>
          </a:p>
          <a:p>
            <a:r>
              <a:rPr lang="en-US" dirty="0" smtClean="0"/>
              <a:t>This happened by the 13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r>
              <a:rPr lang="en-US" dirty="0" smtClean="0"/>
              <a:t>Lack of basic know how such as treating horses led to waste of export earnings on a huge scale eroding the surplus in the balance of trade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Sailing overseas was labeled as a sin</a:t>
            </a:r>
          </a:p>
          <a:p>
            <a:r>
              <a:rPr lang="en-US" dirty="0" smtClean="0"/>
              <a:t>These rules survived till 20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the </a:t>
            </a:r>
            <a:r>
              <a:rPr lang="en-US" dirty="0" err="1" smtClean="0"/>
              <a:t>Mughals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Mughals</a:t>
            </a:r>
            <a:r>
              <a:rPr lang="en-US" dirty="0" smtClean="0"/>
              <a:t> came with their technology in architecture ,food and warfare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Mughals</a:t>
            </a:r>
            <a:r>
              <a:rPr lang="en-US" dirty="0" smtClean="0"/>
              <a:t> established themselves in India in the 13</a:t>
            </a:r>
            <a:r>
              <a:rPr lang="en-US" baseline="30000" dirty="0" smtClean="0"/>
              <a:t>th</a:t>
            </a:r>
            <a:r>
              <a:rPr lang="en-US" dirty="0" smtClean="0"/>
              <a:t> 1nd 14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r>
              <a:rPr lang="en-US" dirty="0" smtClean="0"/>
              <a:t>By 15</a:t>
            </a:r>
            <a:r>
              <a:rPr lang="en-US" baseline="30000" dirty="0" smtClean="0"/>
              <a:t>th</a:t>
            </a:r>
            <a:r>
              <a:rPr lang="en-US" dirty="0" smtClean="0"/>
              <a:t> century with high regard to adventure, risk taking and openness European sailors started their successful voyages</a:t>
            </a:r>
          </a:p>
          <a:p>
            <a:r>
              <a:rPr lang="en-US" dirty="0" smtClean="0"/>
              <a:t>Vasco </a:t>
            </a:r>
            <a:r>
              <a:rPr lang="en-US" dirty="0" err="1" smtClean="0"/>
              <a:t>da</a:t>
            </a:r>
            <a:r>
              <a:rPr lang="en-US" dirty="0" smtClean="0"/>
              <a:t> Gama landed on the Malabar coast</a:t>
            </a:r>
          </a:p>
          <a:p>
            <a:r>
              <a:rPr lang="en-US" dirty="0" smtClean="0"/>
              <a:t>This ended the </a:t>
            </a:r>
            <a:r>
              <a:rPr lang="en-US" dirty="0" err="1" smtClean="0"/>
              <a:t>Mughal</a:t>
            </a:r>
            <a:r>
              <a:rPr lang="en-US" dirty="0" smtClean="0"/>
              <a:t> dominance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 of darkness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Identity crisis</a:t>
            </a:r>
          </a:p>
          <a:p>
            <a:r>
              <a:rPr lang="en-US" dirty="0" smtClean="0"/>
              <a:t>Caste based discrimination</a:t>
            </a:r>
          </a:p>
          <a:p>
            <a:r>
              <a:rPr lang="en-US" dirty="0" smtClean="0"/>
              <a:t>Women and major sections of society was deprived of education and the right to lead a life of dignity</a:t>
            </a:r>
          </a:p>
          <a:p>
            <a:r>
              <a:rPr lang="en-US" dirty="0" smtClean="0"/>
              <a:t>Indian society was divided on the basis of caste, religion, language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Challenge to </a:t>
            </a:r>
            <a:r>
              <a:rPr lang="en-US" dirty="0" err="1" smtClean="0"/>
              <a:t>Mughal</a:t>
            </a:r>
            <a:r>
              <a:rPr lang="en-US" dirty="0" smtClean="0"/>
              <a:t>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Swarjya</a:t>
            </a:r>
            <a:endParaRPr lang="en-US" dirty="0" smtClean="0"/>
          </a:p>
          <a:p>
            <a:r>
              <a:rPr lang="en-US" dirty="0" err="1" smtClean="0"/>
              <a:t>Shivaji</a:t>
            </a:r>
            <a:r>
              <a:rPr lang="en-US" dirty="0" smtClean="0"/>
              <a:t> </a:t>
            </a:r>
            <a:r>
              <a:rPr lang="en-US" dirty="0" err="1" smtClean="0"/>
              <a:t>Maharaj</a:t>
            </a:r>
            <a:r>
              <a:rPr lang="en-US" dirty="0" smtClean="0"/>
              <a:t> challenged the </a:t>
            </a:r>
            <a:r>
              <a:rPr lang="en-US" dirty="0" err="1" smtClean="0"/>
              <a:t>Mughals</a:t>
            </a:r>
            <a:endParaRPr lang="en-US" dirty="0" smtClean="0"/>
          </a:p>
          <a:p>
            <a:r>
              <a:rPr lang="en-US" dirty="0" smtClean="0"/>
              <a:t>Had a navy, an irrigation system</a:t>
            </a:r>
          </a:p>
          <a:p>
            <a:r>
              <a:rPr lang="en-US" dirty="0" smtClean="0"/>
              <a:t>People of all castes and religions were in his army</a:t>
            </a:r>
          </a:p>
          <a:p>
            <a:r>
              <a:rPr lang="en-US" dirty="0" smtClean="0"/>
              <a:t>He was far sighted and could sense the political ambition of the British and managed to keep them at bay.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the decline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Backwardness is  never a problem of intellectual incapability</a:t>
            </a:r>
          </a:p>
          <a:p>
            <a:r>
              <a:rPr lang="en-US" dirty="0" smtClean="0"/>
              <a:t>The real cause of backwardness is a lack of cultural openness to ideas and risk taking</a:t>
            </a:r>
          </a:p>
          <a:p>
            <a:r>
              <a:rPr lang="en-US" dirty="0" smtClean="0"/>
              <a:t>The same people who were inventing algebra and calculus in the 4</a:t>
            </a:r>
            <a:r>
              <a:rPr lang="en-US" baseline="30000" dirty="0" smtClean="0"/>
              <a:t>th</a:t>
            </a:r>
            <a:r>
              <a:rPr lang="en-US" dirty="0" smtClean="0"/>
              <a:t> century were unwilling to learn the simple technology of maintaining horses in the 13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r>
              <a:rPr lang="en-US" dirty="0" smtClean="0"/>
              <a:t>This resulted in cultural inability to generate and internalize new ideas and technologies</a:t>
            </a:r>
          </a:p>
          <a:p>
            <a:r>
              <a:rPr lang="en-US" dirty="0" smtClean="0"/>
              <a:t>Knowledge accumulated by voyages was forgotten</a:t>
            </a:r>
          </a:p>
          <a:p>
            <a:r>
              <a:rPr lang="en-US" dirty="0" smtClean="0"/>
              <a:t>Technological capabilities stagnated and then went into a decline</a:t>
            </a:r>
          </a:p>
          <a:p>
            <a:r>
              <a:rPr lang="en-US" dirty="0" smtClean="0"/>
              <a:t>By 18</a:t>
            </a:r>
            <a:r>
              <a:rPr lang="en-US" baseline="30000" dirty="0" smtClean="0"/>
              <a:t>th</a:t>
            </a:r>
            <a:r>
              <a:rPr lang="en-US" dirty="0" smtClean="0"/>
              <a:t> century , India was way behind Europe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Civilizational</a:t>
            </a:r>
            <a:r>
              <a:rPr lang="en-US" dirty="0" smtClean="0"/>
              <a:t> decline was the result of changed attitudes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Fate of Sanskrit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Language reflects civilization</a:t>
            </a:r>
          </a:p>
          <a:p>
            <a:r>
              <a:rPr lang="en-US" dirty="0" smtClean="0"/>
              <a:t>Language is the medium through which people formulate and express their ideas</a:t>
            </a:r>
          </a:p>
          <a:p>
            <a:r>
              <a:rPr lang="en-US" dirty="0" smtClean="0"/>
              <a:t>Evolution of language mirrors the development of the corresponding society</a:t>
            </a:r>
          </a:p>
          <a:p>
            <a:r>
              <a:rPr lang="en-US" dirty="0" smtClean="0"/>
              <a:t>Today Sanskrit is a static language used in formal religious ceremonies</a:t>
            </a:r>
          </a:p>
          <a:p>
            <a:r>
              <a:rPr lang="en-US" dirty="0" smtClean="0"/>
              <a:t>In ancient India it was a vibrant language used for communication</a:t>
            </a:r>
          </a:p>
          <a:p>
            <a:r>
              <a:rPr lang="en-US" dirty="0" smtClean="0"/>
              <a:t>It was open to new words from </a:t>
            </a:r>
            <a:r>
              <a:rPr lang="en-US" dirty="0" err="1" smtClean="0"/>
              <a:t>Prakrit</a:t>
            </a:r>
            <a:r>
              <a:rPr lang="en-US" dirty="0" smtClean="0"/>
              <a:t>, even from  Greek</a:t>
            </a:r>
          </a:p>
          <a:p>
            <a:r>
              <a:rPr lang="en-US" dirty="0" smtClean="0"/>
              <a:t>It was being periodically standardized</a:t>
            </a:r>
          </a:p>
          <a:p>
            <a:r>
              <a:rPr lang="en-US" dirty="0" smtClean="0"/>
              <a:t>Panini was from </a:t>
            </a:r>
            <a:r>
              <a:rPr lang="en-US" dirty="0" err="1" smtClean="0"/>
              <a:t>Gandhar</a:t>
            </a:r>
            <a:r>
              <a:rPr lang="en-US" dirty="0" smtClean="0"/>
              <a:t> i.e. current Afghanistan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Unfortunately, the priests became increasingly preoccupied by its purity</a:t>
            </a:r>
          </a:p>
          <a:p>
            <a:r>
              <a:rPr lang="en-US" dirty="0" smtClean="0"/>
              <a:t>Sanskrit stopped absorbing new words</a:t>
            </a:r>
          </a:p>
          <a:p>
            <a:r>
              <a:rPr lang="en-US" dirty="0" smtClean="0"/>
              <a:t>Sanskrit was killed by overregulation</a:t>
            </a:r>
          </a:p>
          <a:p>
            <a:r>
              <a:rPr lang="en-US" dirty="0" smtClean="0"/>
              <a:t>The Indian civilization also faced a decline due to overregulation in all walks of life</a:t>
            </a:r>
          </a:p>
          <a:p>
            <a:r>
              <a:rPr lang="en-US" dirty="0" smtClean="0"/>
              <a:t>The story of Sanskrit reflects the fate of India in the medieval India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Intellectual and political leaders of medieval India became obsessed with regulating everything.</a:t>
            </a:r>
          </a:p>
          <a:p>
            <a:r>
              <a:rPr lang="en-US" dirty="0" smtClean="0"/>
              <a:t>Rules for castes</a:t>
            </a:r>
          </a:p>
          <a:p>
            <a:r>
              <a:rPr lang="en-US" dirty="0" smtClean="0"/>
              <a:t>Rules about food</a:t>
            </a:r>
          </a:p>
          <a:p>
            <a:r>
              <a:rPr lang="en-US" dirty="0" smtClean="0"/>
              <a:t>Rules for professions</a:t>
            </a:r>
          </a:p>
          <a:p>
            <a:r>
              <a:rPr lang="en-US" dirty="0" smtClean="0"/>
              <a:t>Rules for religious rituals</a:t>
            </a:r>
          </a:p>
          <a:p>
            <a:r>
              <a:rPr lang="en-US" dirty="0" smtClean="0"/>
              <a:t>Rules for crossing the seas</a:t>
            </a:r>
          </a:p>
          <a:p>
            <a:r>
              <a:rPr lang="en-US" dirty="0" smtClean="0"/>
              <a:t>Rules about auspicious time</a:t>
            </a:r>
          </a:p>
          <a:p>
            <a:r>
              <a:rPr lang="en-US" dirty="0" smtClean="0"/>
              <a:t>Rules </a:t>
            </a:r>
            <a:r>
              <a:rPr lang="en-US" dirty="0" err="1" smtClean="0"/>
              <a:t>rules</a:t>
            </a:r>
            <a:r>
              <a:rPr lang="en-US" dirty="0" smtClean="0"/>
              <a:t> </a:t>
            </a:r>
            <a:r>
              <a:rPr lang="en-US" dirty="0" err="1" smtClean="0"/>
              <a:t>rules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Glorious Past:</a:t>
            </a:r>
            <a:br>
              <a:rPr lang="en-US" dirty="0" smtClean="0"/>
            </a:br>
            <a:r>
              <a:rPr lang="en-US" dirty="0" smtClean="0"/>
              <a:t>The Indus valley civilization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3300 and 2000BC</a:t>
            </a:r>
          </a:p>
          <a:p>
            <a:r>
              <a:rPr lang="en-US" dirty="0" smtClean="0"/>
              <a:t>India : home to the Indus Valley Civilization (</a:t>
            </a:r>
            <a:r>
              <a:rPr lang="en-US" dirty="0" err="1" smtClean="0"/>
              <a:t>Harappan</a:t>
            </a:r>
            <a:r>
              <a:rPr lang="en-US" dirty="0" smtClean="0"/>
              <a:t> Civilization)</a:t>
            </a:r>
          </a:p>
          <a:p>
            <a:r>
              <a:rPr lang="en-US" dirty="0" smtClean="0"/>
              <a:t>Lack of written record</a:t>
            </a:r>
          </a:p>
          <a:p>
            <a:r>
              <a:rPr lang="en-US" dirty="0" smtClean="0"/>
              <a:t>Script yet to be deciphered</a:t>
            </a:r>
          </a:p>
          <a:p>
            <a:r>
              <a:rPr lang="en-US" dirty="0" smtClean="0"/>
              <a:t>Ruins tell the story of an extraordinary sophisticated economy</a:t>
            </a:r>
          </a:p>
          <a:p>
            <a:r>
              <a:rPr lang="en-US" dirty="0" smtClean="0"/>
              <a:t>Great town planning</a:t>
            </a:r>
          </a:p>
          <a:p>
            <a:r>
              <a:rPr lang="en-US" dirty="0" smtClean="0"/>
              <a:t>People enjoyed a high standard of living as compared to the other parts of </a:t>
            </a:r>
            <a:r>
              <a:rPr lang="en-US" dirty="0"/>
              <a:t>t</a:t>
            </a:r>
            <a:r>
              <a:rPr lang="en-US" dirty="0" smtClean="0"/>
              <a:t>he world</a:t>
            </a:r>
          </a:p>
          <a:p>
            <a:r>
              <a:rPr lang="en-US" dirty="0" smtClean="0"/>
              <a:t>They had trade links with </a:t>
            </a:r>
            <a:r>
              <a:rPr lang="en-US" dirty="0" err="1" smtClean="0"/>
              <a:t>Mesopotemia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Mughals</a:t>
            </a:r>
            <a:r>
              <a:rPr lang="en-US" dirty="0" smtClean="0"/>
              <a:t> did not tear down the web of regulations but added additional layer of rules</a:t>
            </a:r>
          </a:p>
          <a:p>
            <a:r>
              <a:rPr lang="en-US" dirty="0" smtClean="0"/>
              <a:t>On this backdrop, the British embarked on their conquest of India</a:t>
            </a:r>
          </a:p>
          <a:p>
            <a:r>
              <a:rPr lang="en-US" dirty="0" smtClean="0"/>
              <a:t>The British decided not to interfere in social affairs</a:t>
            </a:r>
          </a:p>
          <a:p>
            <a:r>
              <a:rPr lang="en-US" dirty="0" smtClean="0"/>
              <a:t>While at the same time following the policy of Divide and Rule for the Indian society that was already divided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Mughals</a:t>
            </a:r>
            <a:r>
              <a:rPr lang="en-US" dirty="0" smtClean="0"/>
              <a:t> and the British denounced everything that was Indian and subjugated Indians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19</a:t>
            </a:r>
            <a:r>
              <a:rPr lang="en-US" baseline="30000" dirty="0" smtClean="0"/>
              <a:t>th</a:t>
            </a:r>
            <a:r>
              <a:rPr lang="en-US" dirty="0" smtClean="0"/>
              <a:t> century reawakening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India’s wounded civilization was introduced to modern institutions, science and the English language</a:t>
            </a:r>
          </a:p>
          <a:p>
            <a:r>
              <a:rPr lang="en-US" dirty="0" smtClean="0"/>
              <a:t>The British regime created an environment where a  number of remarkable individuals set about to free India from its closed attitude </a:t>
            </a:r>
          </a:p>
          <a:p>
            <a:r>
              <a:rPr lang="en-US" dirty="0" smtClean="0"/>
              <a:t>Raja Ram Mohan Roy</a:t>
            </a:r>
          </a:p>
          <a:p>
            <a:r>
              <a:rPr lang="en-US" dirty="0" err="1" smtClean="0"/>
              <a:t>Ishwarchandra</a:t>
            </a:r>
            <a:r>
              <a:rPr lang="en-US" dirty="0" smtClean="0"/>
              <a:t> </a:t>
            </a:r>
            <a:r>
              <a:rPr lang="en-US" dirty="0" err="1" smtClean="0"/>
              <a:t>Vidyasagar</a:t>
            </a:r>
            <a:endParaRPr lang="en-US" dirty="0" smtClean="0"/>
          </a:p>
          <a:p>
            <a:r>
              <a:rPr lang="en-US" dirty="0" err="1" smtClean="0"/>
              <a:t>Dadabhai</a:t>
            </a:r>
            <a:r>
              <a:rPr lang="en-US" dirty="0" smtClean="0"/>
              <a:t> </a:t>
            </a:r>
            <a:r>
              <a:rPr lang="en-US" dirty="0" err="1" smtClean="0"/>
              <a:t>Naoroji</a:t>
            </a:r>
            <a:endParaRPr lang="en-US" dirty="0" smtClean="0"/>
          </a:p>
          <a:p>
            <a:r>
              <a:rPr lang="en-US" dirty="0" err="1" smtClean="0"/>
              <a:t>Gazulu</a:t>
            </a:r>
            <a:r>
              <a:rPr lang="en-US" dirty="0" smtClean="0"/>
              <a:t> </a:t>
            </a:r>
            <a:r>
              <a:rPr lang="en-US" dirty="0" err="1" smtClean="0"/>
              <a:t>Chetty</a:t>
            </a:r>
            <a:endParaRPr lang="en-US" dirty="0" smtClean="0"/>
          </a:p>
          <a:p>
            <a:r>
              <a:rPr lang="en-US" dirty="0" smtClean="0"/>
              <a:t>Swami Vivekananda</a:t>
            </a:r>
          </a:p>
          <a:p>
            <a:r>
              <a:rPr lang="en-US" dirty="0" err="1" smtClean="0"/>
              <a:t>Jotiba</a:t>
            </a:r>
            <a:r>
              <a:rPr lang="en-US" dirty="0" smtClean="0"/>
              <a:t> </a:t>
            </a:r>
            <a:r>
              <a:rPr lang="en-US" dirty="0" err="1" smtClean="0"/>
              <a:t>Phule</a:t>
            </a:r>
            <a:r>
              <a:rPr lang="en-US" dirty="0" smtClean="0"/>
              <a:t> </a:t>
            </a:r>
          </a:p>
          <a:p>
            <a:r>
              <a:rPr lang="en-US" dirty="0" smtClean="0"/>
              <a:t>Dr B R </a:t>
            </a:r>
            <a:r>
              <a:rPr lang="en-US" dirty="0" err="1" smtClean="0"/>
              <a:t>Ambedkar</a:t>
            </a:r>
            <a:endParaRPr lang="en-US" dirty="0" smtClean="0"/>
          </a:p>
          <a:p>
            <a:r>
              <a:rPr lang="en-US" dirty="0" err="1" smtClean="0"/>
              <a:t>Savitribai</a:t>
            </a:r>
            <a:r>
              <a:rPr lang="en-US" dirty="0" smtClean="0"/>
              <a:t> </a:t>
            </a:r>
            <a:r>
              <a:rPr lang="en-US" dirty="0" err="1" smtClean="0"/>
              <a:t>Phule</a:t>
            </a:r>
            <a:endParaRPr lang="en-US" dirty="0" smtClean="0"/>
          </a:p>
          <a:p>
            <a:r>
              <a:rPr lang="en-US" dirty="0" err="1" smtClean="0"/>
              <a:t>Tarabai</a:t>
            </a:r>
            <a:r>
              <a:rPr lang="en-US" dirty="0" smtClean="0"/>
              <a:t> </a:t>
            </a:r>
            <a:r>
              <a:rPr lang="en-US" dirty="0" err="1" smtClean="0"/>
              <a:t>Shinde</a:t>
            </a:r>
            <a:endParaRPr lang="en-US" dirty="0" smtClean="0"/>
          </a:p>
          <a:p>
            <a:r>
              <a:rPr lang="en-US" dirty="0" err="1" smtClean="0"/>
              <a:t>Chhatrapati</a:t>
            </a:r>
            <a:r>
              <a:rPr lang="en-US" dirty="0" smtClean="0"/>
              <a:t> </a:t>
            </a:r>
            <a:r>
              <a:rPr lang="en-US" dirty="0" err="1" smtClean="0"/>
              <a:t>Shahu</a:t>
            </a:r>
            <a:r>
              <a:rPr lang="en-US" dirty="0" smtClean="0"/>
              <a:t> </a:t>
            </a:r>
            <a:r>
              <a:rPr lang="en-US" dirty="0" err="1" smtClean="0"/>
              <a:t>Maharaj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Role of English Language in Indian Renaissance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Opening the country to new ideas</a:t>
            </a:r>
          </a:p>
          <a:p>
            <a:r>
              <a:rPr lang="en-US" dirty="0" smtClean="0"/>
              <a:t>Rediscovery of India’s past</a:t>
            </a:r>
          </a:p>
          <a:p>
            <a:r>
              <a:rPr lang="en-US" dirty="0" smtClean="0"/>
              <a:t>English was the common language of the educated class capable of conveying new ideas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the Mind is Without Fear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is the time for </a:t>
            </a:r>
            <a:r>
              <a:rPr lang="en-US" smtClean="0"/>
              <a:t>new renaissance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6600" dirty="0" smtClean="0"/>
              <a:t>THANK YOU</a:t>
            </a:r>
            <a:endParaRPr lang="en-US" sz="1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Decline of Indus Valley Civilization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1800 BC</a:t>
            </a:r>
          </a:p>
          <a:p>
            <a:r>
              <a:rPr lang="en-US" dirty="0" smtClean="0"/>
              <a:t>The Aryan invasion theory</a:t>
            </a:r>
          </a:p>
          <a:p>
            <a:r>
              <a:rPr lang="en-US" dirty="0" smtClean="0"/>
              <a:t>Desertification and environmental changes</a:t>
            </a:r>
          </a:p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century BC</a:t>
            </a:r>
          </a:p>
          <a:p>
            <a:r>
              <a:rPr lang="en-US" dirty="0" smtClean="0"/>
              <a:t>Rise of the </a:t>
            </a:r>
            <a:r>
              <a:rPr lang="en-US" dirty="0" err="1" smtClean="0"/>
              <a:t>Mauryan</a:t>
            </a:r>
            <a:r>
              <a:rPr lang="en-US" dirty="0" smtClean="0"/>
              <a:t> Empire</a:t>
            </a:r>
          </a:p>
          <a:p>
            <a:r>
              <a:rPr lang="en-US" dirty="0" smtClean="0"/>
              <a:t>Built by </a:t>
            </a:r>
            <a:r>
              <a:rPr lang="en-US" dirty="0" err="1" smtClean="0"/>
              <a:t>Kautilya</a:t>
            </a:r>
            <a:r>
              <a:rPr lang="en-US" dirty="0" smtClean="0"/>
              <a:t> together with Chandragupta </a:t>
            </a:r>
            <a:r>
              <a:rPr lang="en-US" dirty="0" err="1" smtClean="0"/>
              <a:t>Maurya</a:t>
            </a:r>
            <a:endParaRPr lang="en-US" dirty="0" smtClean="0"/>
          </a:p>
          <a:p>
            <a:r>
              <a:rPr lang="en-US" dirty="0" err="1" smtClean="0"/>
              <a:t>Kautilya</a:t>
            </a:r>
            <a:r>
              <a:rPr lang="en-US" dirty="0" smtClean="0"/>
              <a:t> was Professor of Political Economy at </a:t>
            </a:r>
            <a:r>
              <a:rPr lang="en-US" dirty="0" err="1" smtClean="0"/>
              <a:t>Takshila</a:t>
            </a:r>
            <a:r>
              <a:rPr lang="en-US" dirty="0" smtClean="0"/>
              <a:t> University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Mauryan</a:t>
            </a:r>
            <a:r>
              <a:rPr lang="en-US" dirty="0" smtClean="0"/>
              <a:t> empire </a:t>
            </a:r>
          </a:p>
          <a:p>
            <a:r>
              <a:rPr lang="en-US" dirty="0" smtClean="0"/>
              <a:t>A prosperous country</a:t>
            </a:r>
          </a:p>
          <a:p>
            <a:r>
              <a:rPr lang="en-US" dirty="0" smtClean="0"/>
              <a:t>Efficient administration</a:t>
            </a:r>
          </a:p>
          <a:p>
            <a:r>
              <a:rPr lang="en-US" dirty="0" smtClean="0"/>
              <a:t>Flourishing and officially encouraged foreign trade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Comparative Advantage in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Kautilyas</a:t>
            </a:r>
            <a:r>
              <a:rPr lang="en-US" dirty="0" smtClean="0"/>
              <a:t>  </a:t>
            </a:r>
            <a:r>
              <a:rPr lang="en-US" dirty="0" err="1" smtClean="0"/>
              <a:t>Arthashastra</a:t>
            </a:r>
            <a:r>
              <a:rPr lang="en-US" dirty="0" smtClean="0"/>
              <a:t> is a treatise on political economy</a:t>
            </a:r>
          </a:p>
          <a:p>
            <a:r>
              <a:rPr lang="en-US" dirty="0" smtClean="0"/>
              <a:t>It highlights the importance of foreign trade by land and sea.</a:t>
            </a:r>
          </a:p>
          <a:p>
            <a:r>
              <a:rPr lang="en-US" dirty="0" smtClean="0"/>
              <a:t> the </a:t>
            </a:r>
            <a:r>
              <a:rPr lang="en-US" dirty="0" err="1" smtClean="0"/>
              <a:t>Arthashastra</a:t>
            </a:r>
            <a:r>
              <a:rPr lang="en-US" dirty="0" smtClean="0"/>
              <a:t> calls for appointment of senior officials to look after highways and ports as well as to encourage foreign trade</a:t>
            </a:r>
          </a:p>
          <a:p>
            <a:r>
              <a:rPr lang="en-US" dirty="0" smtClean="0"/>
              <a:t>When European </a:t>
            </a:r>
            <a:r>
              <a:rPr lang="en-US" dirty="0" err="1" smtClean="0"/>
              <a:t>thinkrs</a:t>
            </a:r>
            <a:r>
              <a:rPr lang="en-US" dirty="0" smtClean="0"/>
              <a:t> were all in </a:t>
            </a:r>
            <a:r>
              <a:rPr lang="en-US" dirty="0" err="1" smtClean="0"/>
              <a:t>favour</a:t>
            </a:r>
            <a:r>
              <a:rPr lang="en-US" dirty="0" smtClean="0"/>
              <a:t> of protectionism, the chapter on foreign trade in </a:t>
            </a:r>
            <a:r>
              <a:rPr lang="en-US" dirty="0" err="1" smtClean="0"/>
              <a:t>Kautilyas</a:t>
            </a:r>
            <a:r>
              <a:rPr lang="en-US" dirty="0" smtClean="0"/>
              <a:t> </a:t>
            </a:r>
            <a:r>
              <a:rPr lang="en-US" dirty="0" err="1" smtClean="0"/>
              <a:t>Arthashastra</a:t>
            </a:r>
            <a:r>
              <a:rPr lang="en-US" dirty="0" smtClean="0"/>
              <a:t> argued that when it is inefficient to produce certain goods locally, it is advantageous to import those goods from another country</a:t>
            </a:r>
          </a:p>
          <a:p>
            <a:r>
              <a:rPr lang="en-US" dirty="0" smtClean="0"/>
              <a:t>That was 23 centuries ago when </a:t>
            </a:r>
            <a:r>
              <a:rPr lang="en-US" dirty="0" err="1" smtClean="0"/>
              <a:t>Kautilya</a:t>
            </a:r>
            <a:r>
              <a:rPr lang="en-US" dirty="0" smtClean="0"/>
              <a:t> was thinking about comparative advantage and international division of </a:t>
            </a:r>
            <a:r>
              <a:rPr lang="en-US" dirty="0" err="1" smtClean="0"/>
              <a:t>labour</a:t>
            </a:r>
            <a:endParaRPr lang="en-US" dirty="0" smtClean="0"/>
          </a:p>
          <a:p>
            <a:r>
              <a:rPr lang="en-US" dirty="0" smtClean="0"/>
              <a:t>Ricardo came up with his celebrated comparative advantage theory  21 centuries after </a:t>
            </a:r>
            <a:r>
              <a:rPr lang="en-US" dirty="0" err="1" smtClean="0"/>
              <a:t>Kautilya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Greek Influence:</a:t>
            </a:r>
            <a:br>
              <a:rPr lang="en-US" dirty="0" smtClean="0"/>
            </a:br>
            <a:r>
              <a:rPr lang="en-US" dirty="0" err="1" smtClean="0"/>
              <a:t>Indika</a:t>
            </a:r>
            <a:r>
              <a:rPr lang="en-US" dirty="0" smtClean="0"/>
              <a:t> by </a:t>
            </a:r>
            <a:r>
              <a:rPr lang="en-US" dirty="0" err="1" smtClean="0"/>
              <a:t>Magasthenes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Greek ambassador </a:t>
            </a:r>
            <a:r>
              <a:rPr lang="en-US" dirty="0" err="1" smtClean="0"/>
              <a:t>Magasthenes</a:t>
            </a:r>
            <a:r>
              <a:rPr lang="en-US" dirty="0" smtClean="0"/>
              <a:t> wrote a book </a:t>
            </a:r>
            <a:r>
              <a:rPr lang="en-US" dirty="0" err="1" smtClean="0"/>
              <a:t>Indika</a:t>
            </a:r>
            <a:r>
              <a:rPr lang="en-US" dirty="0" smtClean="0"/>
              <a:t>.</a:t>
            </a:r>
          </a:p>
          <a:p>
            <a:r>
              <a:rPr lang="en-US" dirty="0" smtClean="0"/>
              <a:t>He described a country with a well irrigated agricultural system</a:t>
            </a:r>
          </a:p>
          <a:p>
            <a:r>
              <a:rPr lang="en-US" dirty="0" smtClean="0"/>
              <a:t>A sophisticated artisan manufacturing sector</a:t>
            </a:r>
          </a:p>
          <a:p>
            <a:r>
              <a:rPr lang="en-US" dirty="0" smtClean="0"/>
              <a:t>Indians were open to new ideas from Greece on sculpture and coinage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 :The Economic Superpower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Angus </a:t>
            </a:r>
            <a:r>
              <a:rPr lang="en-US" dirty="0" err="1" smtClean="0"/>
              <a:t>Maddison</a:t>
            </a:r>
            <a:r>
              <a:rPr lang="en-US" dirty="0" smtClean="0"/>
              <a:t>: The World Economy: Historical Statistics</a:t>
            </a:r>
          </a:p>
          <a:p>
            <a:r>
              <a:rPr lang="en-US" dirty="0" err="1" smtClean="0"/>
              <a:t>Indias</a:t>
            </a:r>
            <a:r>
              <a:rPr lang="en-US" dirty="0" smtClean="0"/>
              <a:t> GDP was 33% of WGDP in 1 AD</a:t>
            </a:r>
          </a:p>
          <a:p>
            <a:r>
              <a:rPr lang="en-US" dirty="0" smtClean="0"/>
              <a:t>Roman Empire was 21.5%</a:t>
            </a:r>
          </a:p>
          <a:p>
            <a:r>
              <a:rPr lang="en-US" dirty="0" smtClean="0"/>
              <a:t>China 26%</a:t>
            </a:r>
          </a:p>
          <a:p>
            <a:r>
              <a:rPr lang="en-US" dirty="0" smtClean="0"/>
              <a:t>India was economic superpower 2000 years before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Silk route and Spice route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important is the spice route which linked Mediterranean world with Asia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1720</Words>
  <Application>Microsoft Office PowerPoint</Application>
  <PresentationFormat>On-screen Show (4:3)</PresentationFormat>
  <Paragraphs>181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The Indian Renaissance: </vt:lpstr>
      <vt:lpstr>Slide 2</vt:lpstr>
      <vt:lpstr>The Glorious Past: The Indus valley civilization</vt:lpstr>
      <vt:lpstr>The Decline of Indus Valley Civilization</vt:lpstr>
      <vt:lpstr>Slide 5</vt:lpstr>
      <vt:lpstr>Comparative Advantage in Trade</vt:lpstr>
      <vt:lpstr>The Greek Influence: Indika by Magasthenes</vt:lpstr>
      <vt:lpstr>India :The Economic Superpower</vt:lpstr>
      <vt:lpstr>Silk route and Spice route</vt:lpstr>
      <vt:lpstr>India's mercantilist accumulations</vt:lpstr>
      <vt:lpstr>India’s lead</vt:lpstr>
      <vt:lpstr>Slide 12</vt:lpstr>
      <vt:lpstr>India’s lead in art, literature and philosophy</vt:lpstr>
      <vt:lpstr>Slide 14</vt:lpstr>
      <vt:lpstr>Slide 15</vt:lpstr>
      <vt:lpstr>The decline</vt:lpstr>
      <vt:lpstr>The fall</vt:lpstr>
      <vt:lpstr>Slide 18</vt:lpstr>
      <vt:lpstr>A wounded civilization</vt:lpstr>
      <vt:lpstr>Slide 20</vt:lpstr>
      <vt:lpstr>Caste rules</vt:lpstr>
      <vt:lpstr>Impact of the Mughals</vt:lpstr>
      <vt:lpstr>Period of darkness</vt:lpstr>
      <vt:lpstr>The Challenge to Mughal Empire</vt:lpstr>
      <vt:lpstr>Causes of the decline</vt:lpstr>
      <vt:lpstr>Slide 26</vt:lpstr>
      <vt:lpstr>The Fate of Sanskrit</vt:lpstr>
      <vt:lpstr>Slide 28</vt:lpstr>
      <vt:lpstr>Slide 29</vt:lpstr>
      <vt:lpstr>Slide 30</vt:lpstr>
      <vt:lpstr>The 19th century reawakening</vt:lpstr>
      <vt:lpstr>The Role of English Language in Indian Renaissance</vt:lpstr>
      <vt:lpstr>Where the Mind is Without Fear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Indian Renaissance:   Political, Economic and Language Aspects</dc:title>
  <dc:creator>DELL1</dc:creator>
  <cp:lastModifiedBy>THINKCENTER</cp:lastModifiedBy>
  <cp:revision>51</cp:revision>
  <cp:lastPrinted>2018-02-16T06:08:26Z</cp:lastPrinted>
  <dcterms:created xsi:type="dcterms:W3CDTF">2018-02-14T18:00:39Z</dcterms:created>
  <dcterms:modified xsi:type="dcterms:W3CDTF">2018-10-10T10:50:56Z</dcterms:modified>
</cp:coreProperties>
</file>