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9" r:id="rId6"/>
    <p:sldId id="266" r:id="rId7"/>
    <p:sldId id="267" r:id="rId8"/>
    <p:sldId id="274" r:id="rId9"/>
    <p:sldId id="270" r:id="rId10"/>
    <p:sldId id="271" r:id="rId11"/>
    <p:sldId id="272" r:id="rId12"/>
    <p:sldId id="275" r:id="rId13"/>
    <p:sldId id="276" r:id="rId14"/>
    <p:sldId id="277" r:id="rId15"/>
    <p:sldId id="273" r:id="rId16"/>
    <p:sldId id="278" r:id="rId17"/>
    <p:sldId id="279" r:id="rId18"/>
    <p:sldId id="280" r:id="rId19"/>
    <p:sldId id="281" r:id="rId20"/>
    <p:sldId id="286" r:id="rId21"/>
    <p:sldId id="287" r:id="rId22"/>
    <p:sldId id="288" r:id="rId23"/>
    <p:sldId id="285" r:id="rId24"/>
    <p:sldId id="282" r:id="rId25"/>
    <p:sldId id="283" r:id="rId26"/>
    <p:sldId id="284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894B-054B-446E-8C25-C5CB3AC756B1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08F4-5729-4BED-8D58-2C4293786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894B-054B-446E-8C25-C5CB3AC756B1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08F4-5729-4BED-8D58-2C4293786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894B-054B-446E-8C25-C5CB3AC756B1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08F4-5729-4BED-8D58-2C4293786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894B-054B-446E-8C25-C5CB3AC756B1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08F4-5729-4BED-8D58-2C4293786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894B-054B-446E-8C25-C5CB3AC756B1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08F4-5729-4BED-8D58-2C4293786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894B-054B-446E-8C25-C5CB3AC756B1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08F4-5729-4BED-8D58-2C4293786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894B-054B-446E-8C25-C5CB3AC756B1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08F4-5729-4BED-8D58-2C4293786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894B-054B-446E-8C25-C5CB3AC756B1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08F4-5729-4BED-8D58-2C4293786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894B-054B-446E-8C25-C5CB3AC756B1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08F4-5729-4BED-8D58-2C4293786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894B-054B-446E-8C25-C5CB3AC756B1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08F4-5729-4BED-8D58-2C4293786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894B-054B-446E-8C25-C5CB3AC756B1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08F4-5729-4BED-8D58-2C4293786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A894B-054B-446E-8C25-C5CB3AC756B1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708F4-5729-4BED-8D58-2C4293786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2285999"/>
          </a:xfrm>
        </p:spPr>
        <p:txBody>
          <a:bodyPr/>
          <a:lstStyle/>
          <a:p>
            <a:r>
              <a:rPr lang="en-US" dirty="0" smtClean="0"/>
              <a:t>Regional Development in Maharashtra: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Committees and Commitments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Dr. </a:t>
            </a:r>
            <a:r>
              <a:rPr lang="en-US" dirty="0" err="1" smtClean="0">
                <a:solidFill>
                  <a:schemeClr val="tx1"/>
                </a:solidFill>
              </a:rPr>
              <a:t>Dhanashri</a:t>
            </a:r>
            <a:r>
              <a:rPr lang="en-US" dirty="0" smtClean="0">
                <a:solidFill>
                  <a:schemeClr val="tx1"/>
                </a:solidFill>
              </a:rPr>
              <a:t> J. </a:t>
            </a:r>
            <a:r>
              <a:rPr lang="en-US" dirty="0" err="1" smtClean="0">
                <a:solidFill>
                  <a:schemeClr val="tx1"/>
                </a:solidFill>
              </a:rPr>
              <a:t>Mahajan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Professor, Department of Economics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Dr. </a:t>
            </a:r>
            <a:r>
              <a:rPr lang="en-US" dirty="0" err="1" smtClean="0">
                <a:solidFill>
                  <a:schemeClr val="tx1"/>
                </a:solidFill>
              </a:rPr>
              <a:t>Babasaheb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Ambedkar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Marathwada</a:t>
            </a:r>
            <a:r>
              <a:rPr lang="en-US" dirty="0" smtClean="0">
                <a:solidFill>
                  <a:schemeClr val="tx1"/>
                </a:solidFill>
              </a:rPr>
              <a:t> University Aurangabad.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Features:</a:t>
            </a:r>
          </a:p>
          <a:p>
            <a:r>
              <a:rPr lang="en-US" dirty="0" smtClean="0"/>
              <a:t>No time bound program for removal of backlog</a:t>
            </a:r>
          </a:p>
          <a:p>
            <a:r>
              <a:rPr lang="en-US" dirty="0" smtClean="0"/>
              <a:t>Input based approach with sector wise focus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group (1992)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Chairman </a:t>
            </a:r>
            <a:r>
              <a:rPr lang="en-US" dirty="0" err="1" smtClean="0"/>
              <a:t>Shri</a:t>
            </a:r>
            <a:r>
              <a:rPr lang="en-US" dirty="0" smtClean="0"/>
              <a:t> B A </a:t>
            </a:r>
            <a:r>
              <a:rPr lang="en-US" dirty="0" err="1" smtClean="0"/>
              <a:t>Kulkarni</a:t>
            </a:r>
            <a:endParaRPr lang="en-US" dirty="0" smtClean="0"/>
          </a:p>
          <a:p>
            <a:r>
              <a:rPr lang="en-US" dirty="0" smtClean="0"/>
              <a:t>Identified 17 backward districts and allocating 15% of plan funds for these districts</a:t>
            </a:r>
          </a:p>
          <a:p>
            <a:r>
              <a:rPr lang="en-US" dirty="0" err="1" smtClean="0"/>
              <a:t>Vidarbha</a:t>
            </a:r>
            <a:r>
              <a:rPr lang="en-US" dirty="0" smtClean="0"/>
              <a:t> 7.5%</a:t>
            </a:r>
          </a:p>
          <a:p>
            <a:r>
              <a:rPr lang="en-US" dirty="0" err="1" smtClean="0"/>
              <a:t>Marathwada</a:t>
            </a:r>
            <a:r>
              <a:rPr lang="en-US" dirty="0" smtClean="0"/>
              <a:t> 5%</a:t>
            </a:r>
          </a:p>
          <a:p>
            <a:r>
              <a:rPr lang="en-US" dirty="0" err="1" smtClean="0"/>
              <a:t>Konkan</a:t>
            </a:r>
            <a:r>
              <a:rPr lang="en-US" dirty="0" smtClean="0"/>
              <a:t> 2.5%</a:t>
            </a:r>
          </a:p>
          <a:p>
            <a:r>
              <a:rPr lang="en-US" dirty="0" smtClean="0"/>
              <a:t>This was not accepted by the Govt.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Indicators and Backlog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Reconsidered</a:t>
            </a:r>
            <a:r>
              <a:rPr lang="en-US" u="sng" dirty="0" smtClean="0"/>
              <a:t> the recommendations of B A </a:t>
            </a:r>
            <a:r>
              <a:rPr lang="en-US" u="sng" dirty="0" err="1" smtClean="0"/>
              <a:t>Kulkarni</a:t>
            </a:r>
            <a:r>
              <a:rPr lang="en-US" u="sng" dirty="0" smtClean="0"/>
              <a:t> study group and accepted them in </a:t>
            </a:r>
            <a:r>
              <a:rPr lang="en-US" u="sng" dirty="0" err="1" smtClean="0"/>
              <a:t>toto</a:t>
            </a:r>
            <a:r>
              <a:rPr lang="en-US" u="sng" dirty="0" smtClean="0"/>
              <a:t> (</a:t>
            </a:r>
            <a:r>
              <a:rPr lang="en-US" u="sng" dirty="0" err="1" smtClean="0"/>
              <a:t>Vol</a:t>
            </a:r>
            <a:r>
              <a:rPr lang="en-US" u="sng" dirty="0" smtClean="0"/>
              <a:t> I Ch. 13)</a:t>
            </a:r>
          </a:p>
          <a:p>
            <a:r>
              <a:rPr lang="en-US" dirty="0" smtClean="0"/>
              <a:t>Govt. accepted the report but did not implement the above recommendation.</a:t>
            </a:r>
          </a:p>
          <a:p>
            <a:r>
              <a:rPr lang="en-US" u="sng" dirty="0" smtClean="0"/>
              <a:t>The Task:</a:t>
            </a:r>
          </a:p>
          <a:p>
            <a:r>
              <a:rPr lang="en-US" dirty="0" smtClean="0"/>
              <a:t>task of measuring backlog  </a:t>
            </a:r>
          </a:p>
          <a:p>
            <a:r>
              <a:rPr lang="en-US" u="sng" dirty="0" smtClean="0"/>
              <a:t>Findings</a:t>
            </a:r>
            <a:r>
              <a:rPr lang="en-US" dirty="0" smtClean="0"/>
              <a:t>:</a:t>
            </a:r>
          </a:p>
          <a:p>
            <a:r>
              <a:rPr lang="en-US" dirty="0" smtClean="0"/>
              <a:t>IBC found that regional imbalance increased 5 fold between 1985 and 1995.</a:t>
            </a:r>
          </a:p>
          <a:p>
            <a:r>
              <a:rPr lang="en-US" dirty="0" smtClean="0"/>
              <a:t>backlog for various sectors </a:t>
            </a:r>
            <a:r>
              <a:rPr lang="en-US" dirty="0" err="1" smtClean="0"/>
              <a:t>districtwise</a:t>
            </a:r>
            <a:r>
              <a:rPr lang="en-US" dirty="0" smtClean="0"/>
              <a:t> based on state average</a:t>
            </a:r>
          </a:p>
          <a:p>
            <a:r>
              <a:rPr lang="en-US" dirty="0" smtClean="0"/>
              <a:t>Considered state average as a notional </a:t>
            </a:r>
            <a:r>
              <a:rPr lang="en-US" dirty="0" err="1" smtClean="0"/>
              <a:t>averagerather</a:t>
            </a:r>
            <a:r>
              <a:rPr lang="en-US" dirty="0" smtClean="0"/>
              <a:t> than a static  figure.</a:t>
            </a:r>
            <a:endParaRPr lang="en-US" dirty="0"/>
          </a:p>
          <a:p>
            <a:r>
              <a:rPr lang="en-US" dirty="0" smtClean="0"/>
              <a:t>Including the backlog for irrigation was measured with </a:t>
            </a:r>
            <a:r>
              <a:rPr lang="en-US" dirty="0" err="1" smtClean="0"/>
              <a:t>taluka</a:t>
            </a:r>
            <a:r>
              <a:rPr lang="en-US" dirty="0" smtClean="0"/>
              <a:t> as a unit . </a:t>
            </a:r>
          </a:p>
          <a:p>
            <a:r>
              <a:rPr lang="en-US" dirty="0" smtClean="0"/>
              <a:t>FFC Total backlog Rs 3186.77 </a:t>
            </a:r>
            <a:r>
              <a:rPr lang="en-US" dirty="0" err="1" smtClean="0"/>
              <a:t>Crores</a:t>
            </a:r>
            <a:r>
              <a:rPr lang="en-US" dirty="0" smtClean="0"/>
              <a:t>  (1985)</a:t>
            </a:r>
          </a:p>
          <a:p>
            <a:r>
              <a:rPr lang="en-US" dirty="0" smtClean="0"/>
              <a:t>IBC Total backlog Rs 15355.77 Cr. (1995)</a:t>
            </a:r>
          </a:p>
          <a:p>
            <a:r>
              <a:rPr lang="en-US" dirty="0" smtClean="0"/>
              <a:t>Considered 9 sectors (as the FFC)</a:t>
            </a:r>
          </a:p>
          <a:p>
            <a:pPr>
              <a:buNone/>
            </a:pPr>
            <a:endParaRPr lang="en-US" dirty="0" smtClean="0"/>
          </a:p>
          <a:p>
            <a:endParaRPr lang="en-US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on three regions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FFc</a:t>
                      </a:r>
                      <a:r>
                        <a:rPr lang="en-US" dirty="0" smtClean="0"/>
                        <a:t> 1984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IBC 1994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change in backlog proportion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Vidarbha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39.12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+6.21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Marathwada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23.56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+6.57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24.54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-12.78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Regionwise</a:t>
            </a:r>
            <a:r>
              <a:rPr lang="en-US" dirty="0" smtClean="0"/>
              <a:t> backlog estimated by IBC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Backlog Rs 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Proportion of backlog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Vidarbha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Rs.6961.02 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45.33%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Marathwada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Rs. 4626.55 Cr.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30.13%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Rs. 3768.2 Cr.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24.54%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Rs. 15355.77 cr.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Recommendations:</a:t>
            </a:r>
          </a:p>
          <a:p>
            <a:r>
              <a:rPr lang="en-US" dirty="0" smtClean="0"/>
              <a:t>Suggested time bound program from 1997-98</a:t>
            </a:r>
          </a:p>
          <a:p>
            <a:r>
              <a:rPr lang="en-US" dirty="0" smtClean="0"/>
              <a:t>Technical education 3 years</a:t>
            </a:r>
          </a:p>
          <a:p>
            <a:r>
              <a:rPr lang="en-US" dirty="0" smtClean="0"/>
              <a:t>Irrigation , Roads 7years</a:t>
            </a:r>
          </a:p>
          <a:p>
            <a:r>
              <a:rPr lang="en-US" dirty="0" err="1" smtClean="0"/>
              <a:t>Govt</a:t>
            </a:r>
            <a:r>
              <a:rPr lang="en-US" dirty="0" smtClean="0"/>
              <a:t> Action:</a:t>
            </a:r>
            <a:endParaRPr lang="en-US" dirty="0"/>
          </a:p>
          <a:p>
            <a:r>
              <a:rPr lang="en-US" dirty="0" smtClean="0"/>
              <a:t>Revised estimates accepted and enforced by Governor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Kelkar</a:t>
            </a:r>
            <a:r>
              <a:rPr lang="en-US" dirty="0" smtClean="0"/>
              <a:t> Committee (2013)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Kelkar</a:t>
            </a:r>
            <a:r>
              <a:rPr lang="en-US" dirty="0" smtClean="0"/>
              <a:t> Committee Report2013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229600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u="sng" dirty="0" smtClean="0"/>
              <a:t>The Task:</a:t>
            </a:r>
          </a:p>
          <a:p>
            <a:r>
              <a:rPr lang="en-US" dirty="0" smtClean="0"/>
              <a:t>task of measuring backlog </a:t>
            </a:r>
          </a:p>
          <a:p>
            <a:r>
              <a:rPr lang="en-US" u="sng" dirty="0" smtClean="0"/>
              <a:t>The approach:</a:t>
            </a:r>
          </a:p>
          <a:p>
            <a:r>
              <a:rPr lang="en-US" dirty="0" smtClean="0"/>
              <a:t>Stakeholders’ Views: Unit of measurement</a:t>
            </a:r>
          </a:p>
          <a:p>
            <a:r>
              <a:rPr lang="en-US" dirty="0" err="1" smtClean="0"/>
              <a:t>Marathwada</a:t>
            </a:r>
            <a:r>
              <a:rPr lang="en-US" dirty="0" smtClean="0"/>
              <a:t>- Region</a:t>
            </a:r>
          </a:p>
          <a:p>
            <a:r>
              <a:rPr lang="en-US" dirty="0" err="1" smtClean="0"/>
              <a:t>Vidarbha</a:t>
            </a:r>
            <a:r>
              <a:rPr lang="en-US" dirty="0" smtClean="0"/>
              <a:t>- district</a:t>
            </a:r>
          </a:p>
          <a:p>
            <a:r>
              <a:rPr lang="en-US" dirty="0" err="1" smtClean="0"/>
              <a:t>RoM</a:t>
            </a:r>
            <a:r>
              <a:rPr lang="en-US" dirty="0" smtClean="0"/>
              <a:t> _ </a:t>
            </a:r>
            <a:r>
              <a:rPr lang="en-US" dirty="0" err="1" smtClean="0"/>
              <a:t>taluka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committee’s Approach: </a:t>
            </a:r>
          </a:p>
          <a:p>
            <a:pPr algn="just"/>
            <a:r>
              <a:rPr lang="en-US" dirty="0" smtClean="0"/>
              <a:t>Fund allocation </a:t>
            </a:r>
          </a:p>
          <a:p>
            <a:pPr algn="just"/>
            <a:r>
              <a:rPr lang="en-US" dirty="0" smtClean="0"/>
              <a:t>between sectors,</a:t>
            </a:r>
          </a:p>
          <a:p>
            <a:pPr algn="just"/>
            <a:r>
              <a:rPr lang="en-US" dirty="0" smtClean="0"/>
              <a:t> amongst regions with </a:t>
            </a:r>
            <a:r>
              <a:rPr lang="en-US" dirty="0" err="1" smtClean="0"/>
              <a:t>sectoral</a:t>
            </a:r>
            <a:r>
              <a:rPr lang="en-US" dirty="0" smtClean="0"/>
              <a:t> allocation, </a:t>
            </a:r>
          </a:p>
          <a:p>
            <a:pPr algn="just"/>
            <a:r>
              <a:rPr lang="en-US" dirty="0" smtClean="0"/>
              <a:t>then amongst districts, </a:t>
            </a:r>
          </a:p>
          <a:p>
            <a:pPr algn="just"/>
            <a:r>
              <a:rPr lang="en-US" dirty="0" smtClean="0"/>
              <a:t>then blocks</a:t>
            </a:r>
          </a:p>
          <a:p>
            <a:r>
              <a:rPr lang="en-US" dirty="0" err="1" smtClean="0"/>
              <a:t>Implication:t</a:t>
            </a:r>
            <a:r>
              <a:rPr lang="en-US" dirty="0" smtClean="0"/>
              <a:t>.</a:t>
            </a:r>
          </a:p>
          <a:p>
            <a:r>
              <a:rPr lang="en-US" dirty="0" smtClean="0"/>
              <a:t>Lacks </a:t>
            </a:r>
            <a:r>
              <a:rPr lang="en-US" dirty="0" err="1" smtClean="0"/>
              <a:t>flexibilityand</a:t>
            </a:r>
            <a:r>
              <a:rPr lang="en-US" dirty="0" smtClean="0"/>
              <a:t> discretion to Gov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Balanced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Dr. M S </a:t>
            </a:r>
            <a:r>
              <a:rPr lang="en-US" dirty="0" err="1" smtClean="0"/>
              <a:t>Ahluwalia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Kelkar</a:t>
            </a:r>
            <a:r>
              <a:rPr lang="en-US" dirty="0" smtClean="0"/>
              <a:t> Committee Report2013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229600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u="sng" dirty="0" smtClean="0"/>
              <a:t>The committee’s Approach: </a:t>
            </a:r>
          </a:p>
          <a:p>
            <a:pPr algn="just"/>
            <a:r>
              <a:rPr lang="en-US" u="sng" dirty="0" smtClean="0"/>
              <a:t>Outcome based approach</a:t>
            </a:r>
          </a:p>
          <a:p>
            <a:pPr algn="just"/>
            <a:r>
              <a:rPr lang="en-US" u="sng" dirty="0" smtClean="0"/>
              <a:t>Outcome indicators:</a:t>
            </a:r>
            <a:endParaRPr lang="en-US" dirty="0" smtClean="0"/>
          </a:p>
          <a:p>
            <a:pPr algn="just"/>
            <a:r>
              <a:rPr lang="en-US" u="sng" dirty="0" smtClean="0"/>
              <a:t>1. Income: </a:t>
            </a:r>
            <a:r>
              <a:rPr lang="en-US" u="sng" dirty="0" err="1" smtClean="0"/>
              <a:t>Marathwada</a:t>
            </a:r>
            <a:r>
              <a:rPr lang="en-US" u="sng" dirty="0" smtClean="0"/>
              <a:t> PCY 40% lower than </a:t>
            </a:r>
            <a:r>
              <a:rPr lang="en-US" u="sng" dirty="0" err="1" smtClean="0"/>
              <a:t>RoM</a:t>
            </a:r>
            <a:r>
              <a:rPr lang="en-US" u="sng" dirty="0" smtClean="0"/>
              <a:t> </a:t>
            </a:r>
            <a:r>
              <a:rPr lang="en-US" u="sng" dirty="0" err="1" smtClean="0"/>
              <a:t>Vidarbha</a:t>
            </a:r>
            <a:r>
              <a:rPr lang="en-US" u="sng" dirty="0" smtClean="0"/>
              <a:t> 27% lower</a:t>
            </a:r>
          </a:p>
          <a:p>
            <a:pPr algn="just"/>
            <a:r>
              <a:rPr lang="en-US" dirty="0" smtClean="0"/>
              <a:t>2. Irrigation: Grew at a faster rte in </a:t>
            </a:r>
            <a:r>
              <a:rPr lang="en-US" dirty="0" err="1" smtClean="0"/>
              <a:t>Pune</a:t>
            </a:r>
            <a:r>
              <a:rPr lang="en-US" dirty="0" smtClean="0"/>
              <a:t> division</a:t>
            </a:r>
          </a:p>
          <a:p>
            <a:pPr algn="just"/>
            <a:r>
              <a:rPr lang="en-US" dirty="0" smtClean="0"/>
              <a:t>Deficient in Amravati, Aurangabad and </a:t>
            </a:r>
            <a:r>
              <a:rPr lang="en-US" dirty="0" err="1" smtClean="0"/>
              <a:t>Konkan</a:t>
            </a:r>
            <a:r>
              <a:rPr lang="en-US" dirty="0" smtClean="0"/>
              <a:t> division</a:t>
            </a:r>
          </a:p>
          <a:p>
            <a:pPr algn="just"/>
            <a:r>
              <a:rPr lang="en-US" dirty="0" smtClean="0"/>
              <a:t>3. </a:t>
            </a:r>
            <a:r>
              <a:rPr lang="en-US" dirty="0" err="1" smtClean="0"/>
              <a:t>Sectoral</a:t>
            </a:r>
            <a:r>
              <a:rPr lang="en-US" smtClean="0"/>
              <a:t> Outcome</a:t>
            </a:r>
          </a:p>
          <a:p>
            <a:pPr algn="just"/>
            <a:r>
              <a:rPr lang="en-US" dirty="0" smtClean="0"/>
              <a:t>Fund allocation </a:t>
            </a:r>
          </a:p>
          <a:p>
            <a:pPr algn="just"/>
            <a:r>
              <a:rPr lang="en-US" dirty="0" smtClean="0"/>
              <a:t>between sectors,</a:t>
            </a:r>
          </a:p>
          <a:p>
            <a:pPr algn="just"/>
            <a:r>
              <a:rPr lang="en-US" dirty="0" smtClean="0"/>
              <a:t> amongst regions with </a:t>
            </a:r>
            <a:r>
              <a:rPr lang="en-US" dirty="0" err="1" smtClean="0"/>
              <a:t>sectoral</a:t>
            </a:r>
            <a:r>
              <a:rPr lang="en-US" dirty="0" smtClean="0"/>
              <a:t> allocation, </a:t>
            </a:r>
          </a:p>
          <a:p>
            <a:pPr algn="just"/>
            <a:r>
              <a:rPr lang="en-US" dirty="0" smtClean="0"/>
              <a:t>then amongst districts, </a:t>
            </a:r>
          </a:p>
          <a:p>
            <a:pPr algn="just"/>
            <a:r>
              <a:rPr lang="en-US" dirty="0" smtClean="0"/>
              <a:t>then blocks</a:t>
            </a:r>
          </a:p>
          <a:p>
            <a:r>
              <a:rPr lang="en-US" dirty="0" err="1" smtClean="0"/>
              <a:t>Implication:t</a:t>
            </a:r>
            <a:r>
              <a:rPr lang="en-US" dirty="0" smtClean="0"/>
              <a:t>.</a:t>
            </a:r>
          </a:p>
          <a:p>
            <a:r>
              <a:rPr lang="en-US" dirty="0" smtClean="0"/>
              <a:t>Lacks </a:t>
            </a:r>
            <a:r>
              <a:rPr lang="en-US" dirty="0" err="1" smtClean="0"/>
              <a:t>flexibilityand</a:t>
            </a:r>
            <a:r>
              <a:rPr lang="en-US" dirty="0" smtClean="0"/>
              <a:t> discretion to Gov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Sectoral</a:t>
            </a:r>
            <a:r>
              <a:rPr lang="en-US" dirty="0" smtClean="0"/>
              <a:t> outcome indicators (5)</a:t>
            </a:r>
          </a:p>
          <a:p>
            <a:r>
              <a:rPr lang="en-US" dirty="0" smtClean="0"/>
              <a:t>Connectivity (infrastructure)</a:t>
            </a:r>
          </a:p>
          <a:p>
            <a:r>
              <a:rPr lang="en-US" dirty="0" smtClean="0"/>
              <a:t>Education and skill </a:t>
            </a:r>
          </a:p>
          <a:p>
            <a:r>
              <a:rPr lang="en-US" dirty="0" smtClean="0"/>
              <a:t>Health </a:t>
            </a:r>
          </a:p>
          <a:p>
            <a:r>
              <a:rPr lang="en-US" dirty="0" smtClean="0"/>
              <a:t>Credit availability </a:t>
            </a:r>
          </a:p>
          <a:p>
            <a:r>
              <a:rPr lang="en-US" dirty="0" smtClean="0"/>
              <a:t>Power </a:t>
            </a:r>
          </a:p>
          <a:p>
            <a:r>
              <a:rPr lang="en-US" dirty="0" smtClean="0"/>
              <a:t>Equal weight </a:t>
            </a:r>
          </a:p>
          <a:p>
            <a:r>
              <a:rPr lang="en-US" dirty="0" smtClean="0"/>
              <a:t>This are considered public goods but credit and power are not public goods </a:t>
            </a:r>
            <a:r>
              <a:rPr lang="en-US" dirty="0" err="1" smtClean="0"/>
              <a:t>instend</a:t>
            </a:r>
            <a:r>
              <a:rPr lang="en-US" dirty="0" smtClean="0"/>
              <a:t> they could have considered drinking water and </a:t>
            </a:r>
            <a:r>
              <a:rPr lang="en-US" dirty="0" err="1" smtClean="0"/>
              <a:t>sineatation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outcome indicators committee calculated development deficit as follows:</a:t>
            </a:r>
          </a:p>
          <a:p>
            <a:r>
              <a:rPr lang="en-US" dirty="0" err="1" smtClean="0"/>
              <a:t>Vidarbha</a:t>
            </a:r>
            <a:r>
              <a:rPr lang="en-US" dirty="0" smtClean="0"/>
              <a:t> 39%</a:t>
            </a:r>
          </a:p>
          <a:p>
            <a:r>
              <a:rPr lang="en-US" dirty="0" err="1" smtClean="0"/>
              <a:t>Marathwada</a:t>
            </a:r>
            <a:r>
              <a:rPr lang="en-US" dirty="0" smtClean="0"/>
              <a:t> 37%</a:t>
            </a:r>
          </a:p>
          <a:p>
            <a:r>
              <a:rPr lang="en-US" dirty="0" err="1" smtClean="0"/>
              <a:t>RoM</a:t>
            </a:r>
            <a:r>
              <a:rPr lang="en-US" dirty="0" smtClean="0"/>
              <a:t> 24%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Kelkar</a:t>
            </a:r>
            <a:r>
              <a:rPr lang="en-US" dirty="0" smtClean="0"/>
              <a:t> Committee Report2013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u="sng" dirty="0" smtClean="0"/>
              <a:t>Findings</a:t>
            </a:r>
            <a:r>
              <a:rPr lang="en-US" dirty="0" smtClean="0"/>
              <a:t>:</a:t>
            </a:r>
          </a:p>
          <a:p>
            <a:r>
              <a:rPr lang="en-US" dirty="0" smtClean="0"/>
              <a:t>found backlog for various sectors district wise based on average of top three districts </a:t>
            </a:r>
          </a:p>
          <a:p>
            <a:r>
              <a:rPr lang="en-US" dirty="0" smtClean="0"/>
              <a:t>Earlier committees approach was ineffective and inadequate </a:t>
            </a:r>
          </a:p>
          <a:p>
            <a:r>
              <a:rPr lang="en-US" dirty="0" err="1" smtClean="0"/>
              <a:t>Kelkar</a:t>
            </a:r>
            <a:r>
              <a:rPr lang="en-US" dirty="0" smtClean="0"/>
              <a:t> committees approach is participatory, formula based, policy reform oriented with decentralized arrangement for regional plan and allocation.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457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Findings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Need for greater decentralization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aseline="0" dirty="0" smtClean="0"/>
              <a:t>Regional</a:t>
            </a:r>
            <a:r>
              <a:rPr lang="en-US" sz="3200" dirty="0" smtClean="0"/>
              <a:t> empowerment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Water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central concern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aseline="0" dirty="0" smtClean="0"/>
              <a:t>Levels</a:t>
            </a:r>
            <a:r>
              <a:rPr lang="en-US" sz="3200" dirty="0" smtClean="0"/>
              <a:t> of capital mobilization are uneven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Tribal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areas and water stressed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talukas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have special challenges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Report recommends region as basis </a:t>
            </a:r>
            <a:r>
              <a:rPr lang="en-US" dirty="0" err="1" smtClean="0"/>
              <a:t>distires</a:t>
            </a:r>
            <a:r>
              <a:rPr lang="en-US" dirty="0" smtClean="0"/>
              <a:t> for finding back lock and </a:t>
            </a:r>
            <a:r>
              <a:rPr lang="en-US" dirty="0" err="1" smtClean="0"/>
              <a:t>talukas</a:t>
            </a:r>
            <a:r>
              <a:rPr lang="en-US" dirty="0" smtClean="0"/>
              <a:t> for addressing special problems </a:t>
            </a:r>
          </a:p>
          <a:p>
            <a:r>
              <a:rPr lang="en-US" dirty="0" smtClean="0"/>
              <a:t>Fund allocation between sectors, amongst regions (with </a:t>
            </a:r>
            <a:r>
              <a:rPr lang="en-US" dirty="0" err="1" smtClean="0"/>
              <a:t>sectorial</a:t>
            </a:r>
            <a:r>
              <a:rPr lang="en-US" dirty="0" smtClean="0"/>
              <a:t> allocation) then district (with further allocation) </a:t>
            </a:r>
          </a:p>
          <a:p>
            <a:r>
              <a:rPr lang="en-US" dirty="0" smtClean="0"/>
              <a:t>Formula is complicated and readymade calculation are not given for the committee  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Strategy :</a:t>
            </a:r>
          </a:p>
          <a:p>
            <a:r>
              <a:rPr lang="en-US" dirty="0" smtClean="0"/>
              <a:t>Equal availability and access to specified public goods </a:t>
            </a:r>
          </a:p>
          <a:p>
            <a:r>
              <a:rPr lang="en-US" dirty="0" smtClean="0"/>
              <a:t>Equitable allocation or public resources for development of infrastructure </a:t>
            </a:r>
          </a:p>
          <a:p>
            <a:pPr marL="514350" indent="-514350">
              <a:buAutoNum type="arabicPeriod"/>
            </a:pPr>
            <a:r>
              <a:rPr lang="en-US" dirty="0" smtClean="0"/>
              <a:t>Improved supportive infrastructure</a:t>
            </a:r>
          </a:p>
          <a:p>
            <a:pPr marL="514350" indent="-514350">
              <a:buAutoNum type="arabicPeriod"/>
            </a:pPr>
            <a:r>
              <a:rPr lang="en-US" dirty="0" smtClean="0"/>
              <a:t>Growth of sectors in which regions have comparative advantage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Insetive</a:t>
            </a:r>
            <a:r>
              <a:rPr lang="en-US" dirty="0" smtClean="0"/>
              <a:t> to increase private investment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strategy for balance development is scattered over 13 chapters in the 415 pages report how private sector investment is to be </a:t>
            </a:r>
            <a:r>
              <a:rPr lang="en-US" dirty="0" err="1" smtClean="0"/>
              <a:t>incarages</a:t>
            </a:r>
            <a:r>
              <a:rPr lang="en-US" dirty="0" smtClean="0"/>
              <a:t> is not made </a:t>
            </a:r>
            <a:r>
              <a:rPr lang="en-US" dirty="0" err="1" smtClean="0"/>
              <a:t>cleare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Regional growth strategy </a:t>
            </a:r>
          </a:p>
          <a:p>
            <a:r>
              <a:rPr lang="en-US" dirty="0" smtClean="0"/>
              <a:t>Growth acceleration in </a:t>
            </a:r>
            <a:r>
              <a:rPr lang="en-US" dirty="0" err="1" smtClean="0"/>
              <a:t>Vidarbha</a:t>
            </a:r>
            <a:r>
              <a:rPr lang="en-US" dirty="0" smtClean="0"/>
              <a:t> and </a:t>
            </a:r>
            <a:r>
              <a:rPr lang="en-US" dirty="0" err="1" smtClean="0"/>
              <a:t>Marathwhada</a:t>
            </a:r>
            <a:r>
              <a:rPr lang="en-US" dirty="0" smtClean="0"/>
              <a:t> while </a:t>
            </a:r>
            <a:r>
              <a:rPr lang="en-US" dirty="0" err="1" smtClean="0"/>
              <a:t>RoM</a:t>
            </a:r>
            <a:r>
              <a:rPr lang="en-US" dirty="0" smtClean="0"/>
              <a:t> should maintained its growth record </a:t>
            </a:r>
          </a:p>
          <a:p>
            <a:r>
              <a:rPr lang="en-US" dirty="0" smtClean="0"/>
              <a:t>Strategies to tackle set back in agricultural in </a:t>
            </a:r>
            <a:r>
              <a:rPr lang="en-US" dirty="0" err="1" smtClean="0"/>
              <a:t>Vidarbha</a:t>
            </a:r>
            <a:r>
              <a:rPr lang="en-US" dirty="0" smtClean="0"/>
              <a:t> </a:t>
            </a:r>
          </a:p>
          <a:p>
            <a:r>
              <a:rPr lang="en-US" dirty="0" smtClean="0"/>
              <a:t>Development of agro based industries in </a:t>
            </a:r>
            <a:r>
              <a:rPr lang="en-US" dirty="0" err="1" smtClean="0"/>
              <a:t>Vidarbha</a:t>
            </a:r>
            <a:r>
              <a:rPr lang="en-US" dirty="0" smtClean="0"/>
              <a:t> and </a:t>
            </a:r>
            <a:r>
              <a:rPr lang="en-US" dirty="0" err="1" smtClean="0"/>
              <a:t>Marathwada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Developmentof</a:t>
            </a:r>
            <a:r>
              <a:rPr lang="en-US" dirty="0" smtClean="0"/>
              <a:t> ports to boost </a:t>
            </a:r>
            <a:r>
              <a:rPr lang="en-US" dirty="0" err="1" smtClean="0"/>
              <a:t>Kokan</a:t>
            </a:r>
            <a:r>
              <a:rPr lang="en-US" dirty="0" smtClean="0"/>
              <a:t> </a:t>
            </a:r>
            <a:r>
              <a:rPr lang="en-US" dirty="0" err="1" smtClean="0"/>
              <a:t>tourisam</a:t>
            </a:r>
            <a:r>
              <a:rPr lang="en-US" dirty="0" smtClean="0"/>
              <a:t> </a:t>
            </a:r>
          </a:p>
          <a:p>
            <a:r>
              <a:rPr lang="en-US" dirty="0" smtClean="0"/>
              <a:t>Airport in every district 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Financial resources estimate till 14</a:t>
            </a:r>
            <a:r>
              <a:rPr lang="en-US" baseline="30000" dirty="0" smtClean="0"/>
              <a:t>th</a:t>
            </a:r>
            <a:r>
              <a:rPr lang="en-US" dirty="0" smtClean="0"/>
              <a:t> plan (up to 2027)</a:t>
            </a:r>
          </a:p>
          <a:p>
            <a:r>
              <a:rPr lang="en-US" dirty="0" smtClean="0"/>
              <a:t>Total resources Rs. 24 lack </a:t>
            </a:r>
            <a:r>
              <a:rPr lang="en-US" dirty="0" err="1" smtClean="0"/>
              <a:t>crore</a:t>
            </a:r>
            <a:r>
              <a:rPr lang="en-US" dirty="0" smtClean="0"/>
              <a:t> by 2027 at current prices at 5% </a:t>
            </a:r>
            <a:r>
              <a:rPr lang="en-US" dirty="0" err="1" smtClean="0"/>
              <a:t>infaltion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Marathwada</a:t>
            </a:r>
            <a:r>
              <a:rPr lang="en-US" dirty="0" smtClean="0"/>
              <a:t>, </a:t>
            </a:r>
            <a:r>
              <a:rPr lang="en-US" dirty="0" err="1" smtClean="0"/>
              <a:t>Vidarbha</a:t>
            </a:r>
            <a:r>
              <a:rPr lang="en-US" dirty="0" smtClean="0"/>
              <a:t> and the label of backwardness: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err="1" smtClean="0"/>
              <a:t>Marathwada</a:t>
            </a:r>
            <a:r>
              <a:rPr lang="en-US" u="sng" dirty="0" smtClean="0"/>
              <a:t>: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Nizam</a:t>
            </a:r>
            <a:r>
              <a:rPr lang="en-US" dirty="0" smtClean="0"/>
              <a:t> Regime: 225 years</a:t>
            </a:r>
          </a:p>
          <a:p>
            <a:r>
              <a:rPr lang="en-US" dirty="0" smtClean="0"/>
              <a:t>Till 1948</a:t>
            </a:r>
          </a:p>
          <a:p>
            <a:r>
              <a:rPr lang="en-US" dirty="0" smtClean="0"/>
              <a:t>1948-1956 Part of Hyderabad State</a:t>
            </a:r>
          </a:p>
          <a:p>
            <a:r>
              <a:rPr lang="en-US" dirty="0" smtClean="0"/>
              <a:t>1956-1060 Part of Bi-lingual Bombay State</a:t>
            </a:r>
          </a:p>
          <a:p>
            <a:r>
              <a:rPr lang="en-US" dirty="0" smtClean="0"/>
              <a:t>There was no progress from 1948 to 1960</a:t>
            </a:r>
          </a:p>
          <a:p>
            <a:r>
              <a:rPr lang="en-US" u="sng" dirty="0" err="1" smtClean="0"/>
              <a:t>Vidarbha</a:t>
            </a:r>
            <a:r>
              <a:rPr lang="en-US" u="sng" dirty="0" smtClean="0"/>
              <a:t>:</a:t>
            </a:r>
          </a:p>
          <a:p>
            <a:r>
              <a:rPr lang="en-US" dirty="0" smtClean="0"/>
              <a:t>Before linguistic </a:t>
            </a:r>
            <a:r>
              <a:rPr lang="en-US" dirty="0" err="1" smtClean="0"/>
              <a:t>reorganisation</a:t>
            </a:r>
            <a:r>
              <a:rPr lang="en-US" dirty="0" smtClean="0"/>
              <a:t> of states was part of the old MP state</a:t>
            </a:r>
          </a:p>
          <a:p>
            <a:r>
              <a:rPr lang="en-US" dirty="0" smtClean="0"/>
              <a:t>Was demanding separate state since 1938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Regional allocation of plan resources  </a:t>
            </a:r>
          </a:p>
          <a:p>
            <a:r>
              <a:rPr lang="en-US" dirty="0" err="1" smtClean="0"/>
              <a:t>Devisibal</a:t>
            </a:r>
            <a:r>
              <a:rPr lang="en-US" dirty="0" smtClean="0"/>
              <a:t> funds 60% </a:t>
            </a:r>
          </a:p>
          <a:p>
            <a:r>
              <a:rPr lang="en-US" dirty="0" err="1" smtClean="0"/>
              <a:t>Nondevisiable</a:t>
            </a:r>
            <a:r>
              <a:rPr lang="en-US" dirty="0" smtClean="0"/>
              <a:t> funds 40%</a:t>
            </a:r>
          </a:p>
          <a:p>
            <a:r>
              <a:rPr lang="en-US" dirty="0" smtClean="0"/>
              <a:t>General to water sector ratio 70 : 30 </a:t>
            </a:r>
          </a:p>
          <a:p>
            <a:r>
              <a:rPr lang="en-US" dirty="0" smtClean="0"/>
              <a:t>What is the basis for this ?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explation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Priority to severely water stress </a:t>
            </a:r>
            <a:r>
              <a:rPr lang="en-US" dirty="0" err="1" smtClean="0"/>
              <a:t>talukas</a:t>
            </a:r>
            <a:r>
              <a:rPr lang="en-US" dirty="0" smtClean="0"/>
              <a:t> (44) 1798 Cr. </a:t>
            </a:r>
          </a:p>
          <a:p>
            <a:r>
              <a:rPr lang="en-US" dirty="0" err="1" smtClean="0"/>
              <a:t>Marathwada</a:t>
            </a:r>
            <a:r>
              <a:rPr lang="en-US" dirty="0" smtClean="0"/>
              <a:t> (13), </a:t>
            </a:r>
            <a:r>
              <a:rPr lang="en-US" dirty="0" err="1" smtClean="0"/>
              <a:t>Vidarbha</a:t>
            </a:r>
            <a:r>
              <a:rPr lang="en-US" dirty="0" smtClean="0"/>
              <a:t> (3), </a:t>
            </a:r>
            <a:r>
              <a:rPr lang="en-US" dirty="0" err="1" smtClean="0"/>
              <a:t>RoM</a:t>
            </a:r>
            <a:r>
              <a:rPr lang="en-US" dirty="0" smtClean="0"/>
              <a:t> (28)</a:t>
            </a:r>
          </a:p>
          <a:p>
            <a:r>
              <a:rPr lang="en-US" dirty="0" err="1" smtClean="0"/>
              <a:t>Bhustar</a:t>
            </a:r>
            <a:r>
              <a:rPr lang="en-US" dirty="0" smtClean="0"/>
              <a:t> </a:t>
            </a:r>
            <a:r>
              <a:rPr lang="en-US" dirty="0" err="1" smtClean="0"/>
              <a:t>Pratikul</a:t>
            </a:r>
            <a:r>
              <a:rPr lang="en-US" dirty="0" smtClean="0"/>
              <a:t> </a:t>
            </a:r>
            <a:r>
              <a:rPr lang="en-US" dirty="0" err="1" smtClean="0"/>
              <a:t>Talukas</a:t>
            </a:r>
            <a:r>
              <a:rPr lang="en-US" dirty="0" smtClean="0"/>
              <a:t> (85) Rs. 1732 Cr. </a:t>
            </a:r>
          </a:p>
          <a:p>
            <a:r>
              <a:rPr lang="en-US" dirty="0" smtClean="0"/>
              <a:t>M (15), V (12), </a:t>
            </a:r>
            <a:r>
              <a:rPr lang="en-US" dirty="0" err="1" smtClean="0"/>
              <a:t>RoM</a:t>
            </a:r>
            <a:r>
              <a:rPr lang="en-US" dirty="0" smtClean="0"/>
              <a:t> (58)</a:t>
            </a:r>
          </a:p>
          <a:p>
            <a:r>
              <a:rPr lang="en-US" dirty="0" err="1" smtClean="0"/>
              <a:t>Kharpanpatta</a:t>
            </a:r>
            <a:r>
              <a:rPr lang="en-US" dirty="0" smtClean="0"/>
              <a:t> V (15) Rs. 542 cr.</a:t>
            </a:r>
          </a:p>
          <a:p>
            <a:r>
              <a:rPr lang="en-US" dirty="0" err="1" smtClean="0"/>
              <a:t>Malgujari</a:t>
            </a:r>
            <a:r>
              <a:rPr lang="en-US" dirty="0" smtClean="0"/>
              <a:t> </a:t>
            </a:r>
            <a:r>
              <a:rPr lang="en-US" dirty="0" err="1" smtClean="0"/>
              <a:t>Talav</a:t>
            </a:r>
            <a:r>
              <a:rPr lang="en-US" dirty="0" smtClean="0"/>
              <a:t> Rs. 2520 cr. 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Apportioning the devisable funds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General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General + Water</a:t>
                      </a:r>
                      <a:r>
                        <a:rPr lang="en-US" baseline="0" dirty="0" smtClean="0"/>
                        <a:t> sector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25.31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33.24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40.71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41.45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Maharashtra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Setting up state statistical board </a:t>
            </a:r>
          </a:p>
          <a:p>
            <a:r>
              <a:rPr lang="en-US" dirty="0" smtClean="0"/>
              <a:t>2 Tribal Universities </a:t>
            </a:r>
          </a:p>
          <a:p>
            <a:r>
              <a:rPr lang="en-US" dirty="0" smtClean="0"/>
              <a:t>Agricultural Forestry University</a:t>
            </a:r>
          </a:p>
          <a:p>
            <a:r>
              <a:rPr lang="en-US" dirty="0" smtClean="0"/>
              <a:t>Policies Institutes </a:t>
            </a:r>
          </a:p>
          <a:p>
            <a:r>
              <a:rPr lang="en-US" dirty="0" smtClean="0"/>
              <a:t>Maharashtra Development Research Council </a:t>
            </a:r>
          </a:p>
          <a:p>
            <a:r>
              <a:rPr lang="en-US" dirty="0" smtClean="0"/>
              <a:t>Regional Institutes of governance </a:t>
            </a:r>
          </a:p>
          <a:p>
            <a:r>
              <a:rPr lang="en-US" dirty="0" smtClean="0"/>
              <a:t>Maharashtra Council of Agricultural Research </a:t>
            </a:r>
          </a:p>
          <a:p>
            <a:r>
              <a:rPr lang="en-US" dirty="0" smtClean="0"/>
              <a:t>Agricultural College for every </a:t>
            </a:r>
            <a:r>
              <a:rPr lang="en-US" dirty="0" err="1" smtClean="0"/>
              <a:t>taluka</a:t>
            </a:r>
            <a:endParaRPr lang="en-US" dirty="0" smtClean="0"/>
          </a:p>
          <a:p>
            <a:r>
              <a:rPr lang="en-US" dirty="0" smtClean="0"/>
              <a:t>Regional Agro Industry Development Cooperation 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Development Deficit Index:</a:t>
            </a:r>
          </a:p>
          <a:p>
            <a:r>
              <a:rPr lang="en-US" dirty="0" smtClean="0"/>
              <a:t>Mix of parameters</a:t>
            </a:r>
          </a:p>
          <a:p>
            <a:r>
              <a:rPr lang="en-US" dirty="0" smtClean="0"/>
              <a:t>Infrastructure(input indicator)</a:t>
            </a:r>
          </a:p>
          <a:p>
            <a:r>
              <a:rPr lang="en-US" dirty="0" smtClean="0"/>
              <a:t>Literacy rate (outcome indicator)</a:t>
            </a:r>
          </a:p>
          <a:p>
            <a:r>
              <a:rPr lang="en-US" dirty="0" smtClean="0"/>
              <a:t>No of students registered for SSC (non-same)</a:t>
            </a:r>
          </a:p>
          <a:p>
            <a:r>
              <a:rPr lang="en-US" dirty="0" err="1" smtClean="0"/>
              <a:t>Avg</a:t>
            </a:r>
            <a:r>
              <a:rPr lang="en-US" dirty="0" smtClean="0"/>
              <a:t> intake of ITI(non-same)</a:t>
            </a:r>
          </a:p>
          <a:p>
            <a:r>
              <a:rPr lang="en-US" dirty="0" smtClean="0"/>
              <a:t>Health index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Avg</a:t>
            </a:r>
            <a:r>
              <a:rPr lang="en-US" dirty="0" smtClean="0"/>
              <a:t> of top 3 districts is used to find distance</a:t>
            </a:r>
          </a:p>
          <a:p>
            <a:r>
              <a:rPr lang="en-US" dirty="0" smtClean="0"/>
              <a:t>This is just like </a:t>
            </a:r>
            <a:r>
              <a:rPr lang="en-US" dirty="0" err="1" smtClean="0"/>
              <a:t>Dandekar</a:t>
            </a:r>
            <a:r>
              <a:rPr lang="en-US" dirty="0" smtClean="0"/>
              <a:t> Committee approach in which state average was taken</a:t>
            </a:r>
          </a:p>
          <a:p>
            <a:r>
              <a:rPr lang="en-US" dirty="0" smtClean="0"/>
              <a:t>Calculating </a:t>
            </a:r>
            <a:r>
              <a:rPr lang="en-US" dirty="0" err="1" smtClean="0"/>
              <a:t>Dene</a:t>
            </a:r>
            <a:r>
              <a:rPr lang="en-US" dirty="0" smtClean="0"/>
              <a:t> </a:t>
            </a:r>
            <a:r>
              <a:rPr lang="en-US" dirty="0" err="1" smtClean="0"/>
              <a:t>Deficitis</a:t>
            </a:r>
            <a:r>
              <a:rPr lang="en-US" dirty="0" smtClean="0"/>
              <a:t> complex</a:t>
            </a:r>
          </a:p>
          <a:p>
            <a:r>
              <a:rPr lang="en-US" dirty="0" smtClean="0"/>
              <a:t>Report does not illustrate construction of DDI </a:t>
            </a:r>
            <a:r>
              <a:rPr lang="en-US" dirty="0" err="1" smtClean="0"/>
              <a:t>difficultof</a:t>
            </a:r>
            <a:r>
              <a:rPr lang="en-US" dirty="0" smtClean="0"/>
              <a:t> calculate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Regional </a:t>
            </a:r>
            <a:r>
              <a:rPr lang="en-US" dirty="0" err="1" smtClean="0"/>
              <a:t>Dene</a:t>
            </a:r>
            <a:r>
              <a:rPr lang="en-US" dirty="0" smtClean="0"/>
              <a:t> Boards:</a:t>
            </a:r>
          </a:p>
          <a:p>
            <a:r>
              <a:rPr lang="en-US" dirty="0" smtClean="0"/>
              <a:t>RDBS are accountable only to the Governor</a:t>
            </a:r>
          </a:p>
          <a:p>
            <a:r>
              <a:rPr lang="en-US" dirty="0" smtClean="0"/>
              <a:t>Chief Minister Chairman of RDBS makes his accountable to the Governor rather than to state legislature.</a:t>
            </a:r>
          </a:p>
          <a:p>
            <a:r>
              <a:rPr lang="en-US" dirty="0" smtClean="0"/>
              <a:t>This is a good recommendation be------------- the Nagpur pact has not been respected in letter and spirit.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Nagpur Pact (1953):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Vidarbha</a:t>
            </a:r>
            <a:r>
              <a:rPr lang="en-US" dirty="0" smtClean="0"/>
              <a:t> agreed to become a part of Maharashtra state in 1960 on their faith in the words of the first Chief Minister of Maharashtra </a:t>
            </a:r>
            <a:r>
              <a:rPr lang="en-US" dirty="0" err="1" smtClean="0"/>
              <a:t>Shri</a:t>
            </a:r>
            <a:r>
              <a:rPr lang="en-US" dirty="0" smtClean="0"/>
              <a:t> </a:t>
            </a:r>
            <a:r>
              <a:rPr lang="en-US" dirty="0" err="1" smtClean="0"/>
              <a:t>Yashwantrao</a:t>
            </a:r>
            <a:r>
              <a:rPr lang="en-US" dirty="0" smtClean="0"/>
              <a:t> </a:t>
            </a:r>
            <a:r>
              <a:rPr lang="en-US" dirty="0" err="1" smtClean="0"/>
              <a:t>Chavan</a:t>
            </a:r>
            <a:endParaRPr lang="en-US" dirty="0" smtClean="0"/>
          </a:p>
          <a:p>
            <a:pPr algn="just"/>
            <a:r>
              <a:rPr lang="en-US" dirty="0" smtClean="0"/>
              <a:t>“…….I wish to assure the people of </a:t>
            </a:r>
            <a:r>
              <a:rPr lang="en-US" dirty="0" err="1" smtClean="0"/>
              <a:t>Vidarbha</a:t>
            </a:r>
            <a:r>
              <a:rPr lang="en-US" dirty="0" smtClean="0"/>
              <a:t> that they need to have no </a:t>
            </a:r>
            <a:r>
              <a:rPr lang="en-US" dirty="0" err="1" smtClean="0"/>
              <a:t>apprehention</a:t>
            </a:r>
            <a:r>
              <a:rPr lang="en-US" dirty="0" smtClean="0"/>
              <a:t> that interests will not be protected, on the other hand they will be zealously guarded and will be treated as a sacred trust for the future Maharashtra </a:t>
            </a:r>
            <a:r>
              <a:rPr lang="en-US" dirty="0" err="1" smtClean="0"/>
              <a:t>Govt</a:t>
            </a:r>
            <a:r>
              <a:rPr lang="en-US" dirty="0" smtClean="0"/>
              <a:t>… The terms of Nagpur pact will be </a:t>
            </a:r>
            <a:r>
              <a:rPr lang="en-US" dirty="0" err="1" smtClean="0"/>
              <a:t>honoured</a:t>
            </a:r>
            <a:r>
              <a:rPr lang="en-US" dirty="0" smtClean="0"/>
              <a:t> and wherever possible something more will be done………..Nagpur pact applies as much to </a:t>
            </a:r>
            <a:r>
              <a:rPr lang="en-US" dirty="0" err="1" smtClean="0"/>
              <a:t>Marathwada</a:t>
            </a:r>
            <a:r>
              <a:rPr lang="en-US" dirty="0" smtClean="0"/>
              <a:t> as to </a:t>
            </a:r>
            <a:r>
              <a:rPr lang="en-US" dirty="0" err="1" smtClean="0"/>
              <a:t>Vidarbha</a:t>
            </a:r>
            <a:r>
              <a:rPr lang="en-US" dirty="0" smtClean="0"/>
              <a:t>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Landmark Studies: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Third Five Year Plan of Govt. of Maharashtra (1961-66)</a:t>
            </a:r>
          </a:p>
          <a:p>
            <a:r>
              <a:rPr lang="en-US" dirty="0" smtClean="0"/>
              <a:t>GIPE (1975) Regional Planning for </a:t>
            </a:r>
            <a:r>
              <a:rPr lang="en-US" dirty="0" err="1" smtClean="0"/>
              <a:t>Marathwada</a:t>
            </a:r>
            <a:endParaRPr lang="en-US" dirty="0"/>
          </a:p>
          <a:p>
            <a:r>
              <a:rPr lang="en-US" dirty="0" err="1" smtClean="0"/>
              <a:t>Narottam</a:t>
            </a:r>
            <a:r>
              <a:rPr lang="en-US" dirty="0" smtClean="0"/>
              <a:t> Shah (1980) Member State Planning Board –Report on Levels of Development in Districts of Maharashtra</a:t>
            </a:r>
          </a:p>
          <a:p>
            <a:r>
              <a:rPr lang="en-US" dirty="0" err="1" smtClean="0"/>
              <a:t>Seetaprabhu</a:t>
            </a:r>
            <a:r>
              <a:rPr lang="en-US" dirty="0" smtClean="0"/>
              <a:t> and </a:t>
            </a:r>
            <a:r>
              <a:rPr lang="en-US" dirty="0" err="1" smtClean="0"/>
              <a:t>Sarkar</a:t>
            </a:r>
            <a:r>
              <a:rPr lang="en-US" dirty="0" smtClean="0"/>
              <a:t> (1992)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Committees appointed so far: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Dandekar</a:t>
            </a:r>
            <a:r>
              <a:rPr lang="en-US" dirty="0" smtClean="0"/>
              <a:t> Committee (FFC) 1984</a:t>
            </a:r>
          </a:p>
          <a:p>
            <a:r>
              <a:rPr lang="en-US" dirty="0" smtClean="0"/>
              <a:t>Study Group under </a:t>
            </a:r>
            <a:r>
              <a:rPr lang="en-US" dirty="0" err="1" smtClean="0"/>
              <a:t>Shri</a:t>
            </a:r>
            <a:r>
              <a:rPr lang="en-US" dirty="0" smtClean="0"/>
              <a:t> B A </a:t>
            </a:r>
            <a:r>
              <a:rPr lang="en-US" dirty="0" err="1" smtClean="0"/>
              <a:t>Kulkarni</a:t>
            </a:r>
            <a:r>
              <a:rPr lang="en-US" dirty="0" smtClean="0"/>
              <a:t> 1993</a:t>
            </a:r>
          </a:p>
          <a:p>
            <a:r>
              <a:rPr lang="en-US" dirty="0" smtClean="0"/>
              <a:t>Indicators and Backlog Committee 1995</a:t>
            </a:r>
          </a:p>
          <a:p>
            <a:r>
              <a:rPr lang="en-US" dirty="0" smtClean="0"/>
              <a:t>E A S </a:t>
            </a:r>
            <a:r>
              <a:rPr lang="en-US" dirty="0" err="1" smtClean="0"/>
              <a:t>Sarma</a:t>
            </a:r>
            <a:r>
              <a:rPr lang="en-US" dirty="0" smtClean="0"/>
              <a:t> Committee  1997 (Govt. of India) to identify 100 poorest districts in India</a:t>
            </a:r>
          </a:p>
          <a:p>
            <a:r>
              <a:rPr lang="en-US" dirty="0" err="1" smtClean="0"/>
              <a:t>Kelkar</a:t>
            </a:r>
            <a:r>
              <a:rPr lang="en-US" dirty="0" smtClean="0"/>
              <a:t> Committee (2013)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Dandekar</a:t>
            </a:r>
            <a:r>
              <a:rPr lang="en-US" dirty="0" smtClean="0"/>
              <a:t> Committee (FFC)Report 1984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“….. The Govt. did not adopt the Nagpur pact in letter and spirit”</a:t>
            </a:r>
          </a:p>
          <a:p>
            <a:r>
              <a:rPr lang="en-US" u="sng" dirty="0" smtClean="0"/>
              <a:t>The Task:</a:t>
            </a:r>
          </a:p>
          <a:p>
            <a:r>
              <a:rPr lang="en-US" dirty="0" smtClean="0"/>
              <a:t>task of measuring backlog with district as unit of measurement </a:t>
            </a:r>
          </a:p>
          <a:p>
            <a:r>
              <a:rPr lang="en-US" u="sng" dirty="0" smtClean="0"/>
              <a:t>Findings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FFc</a:t>
            </a:r>
            <a:r>
              <a:rPr lang="en-US" dirty="0" smtClean="0"/>
              <a:t> found backlog for various sectors district wise based on state average</a:t>
            </a:r>
          </a:p>
          <a:p>
            <a:r>
              <a:rPr lang="en-US" dirty="0" smtClean="0"/>
              <a:t>Irrigation was an exception as the backlog for irrigation was measured with </a:t>
            </a:r>
            <a:r>
              <a:rPr lang="en-US" dirty="0" err="1" smtClean="0"/>
              <a:t>taluka</a:t>
            </a:r>
            <a:r>
              <a:rPr lang="en-US" dirty="0" smtClean="0"/>
              <a:t> as a unit . </a:t>
            </a:r>
          </a:p>
          <a:p>
            <a:r>
              <a:rPr lang="en-US" dirty="0" smtClean="0"/>
              <a:t>Total backlog Rs 3186.77 </a:t>
            </a:r>
            <a:r>
              <a:rPr lang="en-US" dirty="0" err="1" smtClean="0"/>
              <a:t>Crores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Vidarbha</a:t>
            </a:r>
            <a:r>
              <a:rPr lang="en-US" dirty="0" smtClean="0"/>
              <a:t>: Rs 1246.55 Cr (39.12%)</a:t>
            </a:r>
          </a:p>
          <a:p>
            <a:r>
              <a:rPr lang="en-US" dirty="0" err="1" smtClean="0"/>
              <a:t>Marathwada</a:t>
            </a:r>
            <a:r>
              <a:rPr lang="en-US" dirty="0" smtClean="0"/>
              <a:t>: Rs 750.85 Cr (23.56%)</a:t>
            </a:r>
          </a:p>
          <a:p>
            <a:r>
              <a:rPr lang="en-US" dirty="0" err="1" smtClean="0"/>
              <a:t>RoM</a:t>
            </a:r>
            <a:r>
              <a:rPr lang="en-US" dirty="0" smtClean="0"/>
              <a:t>: Rs 1189.38Cr (37.32%)</a:t>
            </a:r>
          </a:p>
          <a:p>
            <a:r>
              <a:rPr lang="en-US" u="sng" dirty="0" smtClean="0"/>
              <a:t>Lifting the bottom rather than pulling the top </a:t>
            </a:r>
            <a:r>
              <a:rPr lang="en-US" u="sng" dirty="0" err="1" smtClean="0"/>
              <a:t>appraoch</a:t>
            </a:r>
            <a:endParaRPr lang="en-US" u="sng" dirty="0" smtClean="0"/>
          </a:p>
          <a:p>
            <a:r>
              <a:rPr lang="en-US" u="sng" dirty="0" smtClean="0"/>
              <a:t>Reason</a:t>
            </a:r>
            <a:r>
              <a:rPr lang="en-US" dirty="0" smtClean="0"/>
              <a:t>:</a:t>
            </a:r>
          </a:p>
          <a:p>
            <a:r>
              <a:rPr lang="en-US" dirty="0" smtClean="0"/>
              <a:t>High intra district disparities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u="sng" dirty="0" smtClean="0"/>
              <a:t>Recommendations:</a:t>
            </a:r>
          </a:p>
          <a:p>
            <a:r>
              <a:rPr lang="en-US" dirty="0" smtClean="0"/>
              <a:t>85% of plan funds for removal of backlog (measured on the basis of distance from state average)</a:t>
            </a:r>
          </a:p>
          <a:p>
            <a:r>
              <a:rPr lang="en-US" dirty="0" smtClean="0"/>
              <a:t>15% for overall development</a:t>
            </a:r>
          </a:p>
          <a:p>
            <a:r>
              <a:rPr lang="en-US" u="sng" dirty="0" smtClean="0"/>
              <a:t>Govt</a:t>
            </a:r>
            <a:r>
              <a:rPr lang="en-US" dirty="0" smtClean="0"/>
              <a:t>. Action:</a:t>
            </a:r>
          </a:p>
          <a:p>
            <a:r>
              <a:rPr lang="en-US" dirty="0" smtClean="0"/>
              <a:t>Found this unsuitable and reversed it.</a:t>
            </a:r>
          </a:p>
          <a:p>
            <a:r>
              <a:rPr lang="en-US" dirty="0" smtClean="0"/>
              <a:t>15% for backlog and 85% for overall development.</a:t>
            </a:r>
          </a:p>
          <a:p>
            <a:pPr algn="just"/>
            <a:r>
              <a:rPr lang="en-US" u="sng" dirty="0" smtClean="0"/>
              <a:t>Result:</a:t>
            </a:r>
          </a:p>
          <a:p>
            <a:pPr algn="just"/>
            <a:r>
              <a:rPr lang="en-US" dirty="0" smtClean="0"/>
              <a:t>85% of plan funds are directed to increase regional disparities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Regional Development Boards under371(2)</a:t>
            </a:r>
          </a:p>
          <a:p>
            <a:r>
              <a:rPr lang="en-US" dirty="0" smtClean="0"/>
              <a:t>FFC was against it.</a:t>
            </a:r>
          </a:p>
          <a:p>
            <a:r>
              <a:rPr lang="en-US" dirty="0" err="1" smtClean="0"/>
              <a:t>Shri</a:t>
            </a:r>
            <a:r>
              <a:rPr lang="en-US" dirty="0" smtClean="0"/>
              <a:t> B A </a:t>
            </a:r>
            <a:r>
              <a:rPr lang="en-US" dirty="0" err="1" smtClean="0"/>
              <a:t>Kulkarni’s</a:t>
            </a:r>
            <a:r>
              <a:rPr lang="en-US" dirty="0" smtClean="0"/>
              <a:t> note of dissent:</a:t>
            </a:r>
          </a:p>
          <a:p>
            <a:r>
              <a:rPr lang="en-US" dirty="0" smtClean="0"/>
              <a:t>Supplementary notes by S H </a:t>
            </a:r>
            <a:r>
              <a:rPr lang="en-US" dirty="0" err="1" smtClean="0"/>
              <a:t>Deshpnde</a:t>
            </a:r>
            <a:r>
              <a:rPr lang="en-US" dirty="0" smtClean="0"/>
              <a:t> and S A Dave</a:t>
            </a:r>
          </a:p>
          <a:p>
            <a:r>
              <a:rPr lang="en-US" dirty="0" smtClean="0"/>
              <a:t>Dr V </a:t>
            </a:r>
            <a:r>
              <a:rPr lang="en-US" dirty="0" err="1" smtClean="0"/>
              <a:t>V</a:t>
            </a:r>
            <a:r>
              <a:rPr lang="en-US" dirty="0" smtClean="0"/>
              <a:t> </a:t>
            </a:r>
            <a:r>
              <a:rPr lang="en-US" dirty="0" err="1" smtClean="0"/>
              <a:t>Borkar’s</a:t>
            </a:r>
            <a:r>
              <a:rPr lang="en-US" dirty="0" smtClean="0"/>
              <a:t> note of Dissent: That the committee did not consider the role of private sector in health and education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1519</Words>
  <Application>Microsoft Office PowerPoint</Application>
  <PresentationFormat>On-screen Show (4:3)</PresentationFormat>
  <Paragraphs>250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Regional Development in Maharashtra: Committees and Commitments</vt:lpstr>
      <vt:lpstr>Balanced Development</vt:lpstr>
      <vt:lpstr>Marathwada, Vidarbha and the label of backwardness:</vt:lpstr>
      <vt:lpstr>The Nagpur Pact (1953):</vt:lpstr>
      <vt:lpstr>Landmark Studies:</vt:lpstr>
      <vt:lpstr>The Committees appointed so far:</vt:lpstr>
      <vt:lpstr>Dandekar Committee (FFC)Report 1984</vt:lpstr>
      <vt:lpstr>FFC</vt:lpstr>
      <vt:lpstr>FFC</vt:lpstr>
      <vt:lpstr>Slide 10</vt:lpstr>
      <vt:lpstr>Study group (1992)</vt:lpstr>
      <vt:lpstr>Indicators and Backlog Committee</vt:lpstr>
      <vt:lpstr>Impact on three regions</vt:lpstr>
      <vt:lpstr>Regionwise backlog estimated by IBC</vt:lpstr>
      <vt:lpstr>Slide 15</vt:lpstr>
      <vt:lpstr>The Kelkar Committee (2013)</vt:lpstr>
      <vt:lpstr>Slide 17</vt:lpstr>
      <vt:lpstr>Kelkar Committee Report2013</vt:lpstr>
      <vt:lpstr>Slide 19</vt:lpstr>
      <vt:lpstr>Kelkar Committee Report2013</vt:lpstr>
      <vt:lpstr>Slide 21</vt:lpstr>
      <vt:lpstr>Slide 22</vt:lpstr>
      <vt:lpstr>Kelkar Committee Report2013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Apportioning the devisable funds </vt:lpstr>
      <vt:lpstr>Slide 33</vt:lpstr>
      <vt:lpstr>Slide 34</vt:lpstr>
      <vt:lpstr>Slide 35</vt:lpstr>
      <vt:lpstr>Slide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Development in Maharashtra: Committees and Commitments</dc:title>
  <dc:creator>owner</dc:creator>
  <cp:lastModifiedBy>THINKCENTER</cp:lastModifiedBy>
  <cp:revision>129</cp:revision>
  <dcterms:created xsi:type="dcterms:W3CDTF">2017-09-10T13:35:45Z</dcterms:created>
  <dcterms:modified xsi:type="dcterms:W3CDTF">2018-10-10T07:21:12Z</dcterms:modified>
</cp:coreProperties>
</file>