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6"/>
  </p:notesMasterIdLst>
  <p:sldIdLst>
    <p:sldId id="270" r:id="rId2"/>
    <p:sldId id="266" r:id="rId3"/>
    <p:sldId id="271" r:id="rId4"/>
    <p:sldId id="261" r:id="rId5"/>
    <p:sldId id="257" r:id="rId6"/>
    <p:sldId id="258" r:id="rId7"/>
    <p:sldId id="259" r:id="rId8"/>
    <p:sldId id="278" r:id="rId9"/>
    <p:sldId id="274" r:id="rId10"/>
    <p:sldId id="272" r:id="rId11"/>
    <p:sldId id="264" r:id="rId12"/>
    <p:sldId id="277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6302-E0F8-407D-AA57-E0E032D5FA0F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E3F8D-1E09-4CC3-A02A-EA036EC83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0780E-1A87-479E-BD09-AC6045F0D33D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B24614-6827-45C3-9921-863EBA5A7C1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8B9A64-AE6C-40CB-9402-928FA3463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8288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95600"/>
            <a:ext cx="7854696" cy="1752600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Dr. Dhanashri Mahajan</a:t>
            </a:r>
          </a:p>
          <a:p>
            <a:r>
              <a:rPr lang="en-GB" sz="1200" b="1" smtClean="0">
                <a:solidFill>
                  <a:schemeClr val="tx1"/>
                </a:solidFill>
              </a:rPr>
              <a:t>Professor, Department </a:t>
            </a:r>
            <a:r>
              <a:rPr lang="en-GB" sz="1200" b="1" dirty="0" smtClean="0">
                <a:solidFill>
                  <a:schemeClr val="tx1"/>
                </a:solidFill>
              </a:rPr>
              <a:t>of Economics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Dr. Babasaheb Ambedkar 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Marathwada University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Aurangabad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153650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ECONOMICS OF INFORMATION TECHNOLOGY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" name="Picture 2" descr="http://nyshei.files.wordpress.com/2007/05/info_ethic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14600"/>
            <a:ext cx="29718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ree-photo-download.info/computer/apple/apple-wallpaper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080500" cy="68077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24800" cy="5715000"/>
          </a:xfrm>
          <a:noFill/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70C0"/>
                </a:solidFill>
              </a:rPr>
              <a:t>6.  System </a:t>
            </a:r>
            <a:r>
              <a:rPr lang="en-GB" sz="5400" dirty="0">
                <a:solidFill>
                  <a:srgbClr val="0070C0"/>
                </a:solidFill>
              </a:rPr>
              <a:t>Effects</a:t>
            </a:r>
            <a:r>
              <a:rPr lang="en-GB" sz="5400" dirty="0" smtClean="0">
                <a:solidFill>
                  <a:srgbClr val="0070C0"/>
                </a:solidFill>
              </a:rPr>
              <a:t>: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*  </a:t>
            </a:r>
            <a:r>
              <a:rPr lang="en-GB" sz="2800" dirty="0" smtClean="0">
                <a:solidFill>
                  <a:schemeClr val="tx1"/>
                </a:solidFill>
              </a:rPr>
              <a:t>IT </a:t>
            </a:r>
            <a:r>
              <a:rPr lang="en-GB" sz="2800" dirty="0">
                <a:solidFill>
                  <a:schemeClr val="tx1"/>
                </a:solidFill>
              </a:rPr>
              <a:t>firms sometimes collide, </a:t>
            </a:r>
            <a:r>
              <a:rPr lang="en-GB" sz="2800" dirty="0" smtClean="0">
                <a:solidFill>
                  <a:schemeClr val="tx1"/>
                </a:solidFill>
              </a:rPr>
              <a:t>sometimes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   negotiate </a:t>
            </a:r>
            <a:r>
              <a:rPr lang="en-GB" sz="2800" dirty="0">
                <a:solidFill>
                  <a:schemeClr val="tx1"/>
                </a:solidFill>
              </a:rPr>
              <a:t>and at other times compete </a:t>
            </a:r>
            <a:r>
              <a:rPr lang="en-GB" sz="2800" dirty="0" smtClean="0">
                <a:solidFill>
                  <a:schemeClr val="tx1"/>
                </a:solidFill>
              </a:rPr>
              <a:t>with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   each </a:t>
            </a:r>
            <a:r>
              <a:rPr lang="en-GB" sz="2800" dirty="0">
                <a:solidFill>
                  <a:schemeClr val="tx1"/>
                </a:solidFill>
              </a:rPr>
              <a:t>other and affect prices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*  </a:t>
            </a:r>
            <a:r>
              <a:rPr lang="en-GB" sz="2800" dirty="0" smtClean="0">
                <a:solidFill>
                  <a:schemeClr val="tx1"/>
                </a:solidFill>
              </a:rPr>
              <a:t>There </a:t>
            </a:r>
            <a:r>
              <a:rPr lang="en-GB" sz="2800" dirty="0">
                <a:solidFill>
                  <a:schemeClr val="tx1"/>
                </a:solidFill>
              </a:rPr>
              <a:t>is no use of software </a:t>
            </a:r>
            <a:r>
              <a:rPr lang="en-GB" sz="2800" dirty="0" smtClean="0">
                <a:solidFill>
                  <a:schemeClr val="tx1"/>
                </a:solidFill>
              </a:rPr>
              <a:t>without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    hardware.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*  There </a:t>
            </a:r>
            <a:r>
              <a:rPr lang="en-GB" sz="2800" dirty="0">
                <a:solidFill>
                  <a:schemeClr val="tx1"/>
                </a:solidFill>
              </a:rPr>
              <a:t>is no use of a single fax </a:t>
            </a:r>
            <a:r>
              <a:rPr lang="en-GB" sz="2800" dirty="0" smtClean="0">
                <a:solidFill>
                  <a:schemeClr val="tx1"/>
                </a:solidFill>
              </a:rPr>
              <a:t>machine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    without </a:t>
            </a:r>
            <a:r>
              <a:rPr lang="en-GB" sz="2800" dirty="0">
                <a:solidFill>
                  <a:schemeClr val="tx1"/>
                </a:solidFill>
              </a:rPr>
              <a:t>a network of other fax </a:t>
            </a:r>
            <a:r>
              <a:rPr lang="en-GB" sz="2800" dirty="0" smtClean="0">
                <a:solidFill>
                  <a:schemeClr val="tx1"/>
                </a:solidFill>
              </a:rPr>
              <a:t>ma</a:t>
            </a:r>
            <a:r>
              <a:rPr lang="en-GB" sz="2800" b="0" dirty="0" smtClean="0">
                <a:solidFill>
                  <a:schemeClr val="tx1"/>
                </a:solidFill>
              </a:rPr>
              <a:t>chines</a:t>
            </a:r>
            <a:r>
              <a:rPr lang="en-GB" sz="2800" b="0" dirty="0" smtClean="0"/>
              <a:t>.</a:t>
            </a:r>
            <a:endParaRPr lang="en-US" sz="28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28601"/>
            <a:ext cx="7772400" cy="1066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 Strategic Marketing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09600" y="1066800"/>
            <a:ext cx="822960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 has made the Windows System compatible and created competition in the field of hardware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-Reduced the prices of hardware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-Increased the demand for the Window System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Result: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competition in the field of complementary products, and also indirect increase in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 for the main product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52400"/>
            <a:ext cx="1428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5"/>
          <p:cNvSpPr txBox="1">
            <a:spLocks/>
          </p:cNvSpPr>
          <p:nvPr/>
        </p:nvSpPr>
        <p:spPr>
          <a:xfrm>
            <a:off x="2819400" y="228600"/>
            <a:ext cx="6324600" cy="1219200"/>
          </a:xfrm>
          <a:prstGeom prst="rect">
            <a:avLst/>
          </a:prstGeom>
        </p:spPr>
        <p:txBody>
          <a:bodyPr vert="horz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Small Is Beautiful &amp; Choice of Technique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752600" y="1752600"/>
            <a:ext cx="7391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Technology</a:t>
            </a: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1000 $ Technology               1$ Technology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100 $ Technology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2133600"/>
            <a:ext cx="1600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4648200" y="2895601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:\small-is-beautif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2895600"/>
            <a:ext cx="1904999" cy="38862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3429000" y="21336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rgbClr val="0070C0"/>
                </a:solidFill>
                <a:latin typeface="Algerian" pitchFamily="82" charset="0"/>
              </a:rPr>
              <a:t>THANK YOU</a:t>
            </a:r>
            <a:endParaRPr lang="en-GB" sz="6000" dirty="0">
              <a:solidFill>
                <a:srgbClr val="0070C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3600" dirty="0" smtClean="0"/>
              <a:t>Capacity </a:t>
            </a:r>
            <a:r>
              <a:rPr lang="en-GB" sz="3600" dirty="0"/>
              <a:t>of microprocessor in electronic devices </a:t>
            </a:r>
            <a:r>
              <a:rPr lang="en-GB" sz="3600" dirty="0" smtClean="0"/>
              <a:t>doubles </a:t>
            </a:r>
            <a:r>
              <a:rPr lang="en-GB" sz="3600" dirty="0"/>
              <a:t>every 24 </a:t>
            </a:r>
            <a:r>
              <a:rPr lang="en-GB" sz="3600" dirty="0" smtClean="0"/>
              <a:t>months </a:t>
            </a:r>
          </a:p>
          <a:p>
            <a:pPr algn="just">
              <a:buFont typeface="Wingdings" pitchFamily="2" charset="2"/>
              <a:buChar char="Ø"/>
            </a:pPr>
            <a:r>
              <a:rPr lang="en-GB" sz="3600" dirty="0" smtClean="0"/>
              <a:t>Cost </a:t>
            </a:r>
            <a:r>
              <a:rPr lang="en-GB" sz="3600" dirty="0"/>
              <a:t>of </a:t>
            </a:r>
            <a:r>
              <a:rPr lang="en-GB" sz="3600" dirty="0" smtClean="0"/>
              <a:t>production is constant</a:t>
            </a:r>
          </a:p>
          <a:p>
            <a:pPr algn="just"/>
            <a:r>
              <a:rPr lang="en-GB" sz="3600" dirty="0" smtClean="0"/>
              <a:t>Reduces </a:t>
            </a:r>
            <a:r>
              <a:rPr lang="en-GB" sz="3600" dirty="0"/>
              <a:t>average cost of production at a fast </a:t>
            </a:r>
            <a:r>
              <a:rPr lang="en-GB" sz="3600" dirty="0" smtClean="0"/>
              <a:t>rate</a:t>
            </a:r>
            <a:endParaRPr lang="en-US" sz="3600" dirty="0"/>
          </a:p>
          <a:p>
            <a:pPr algn="just"/>
            <a:r>
              <a:rPr lang="en-GB" sz="3600" dirty="0" smtClean="0"/>
              <a:t>Becomes less costly &amp; so accessible</a:t>
            </a:r>
            <a:endParaRPr lang="en-US" sz="3600" dirty="0"/>
          </a:p>
          <a:p>
            <a:pPr marL="1311275" indent="-1201738" algn="just"/>
            <a:r>
              <a:rPr lang="en-GB" sz="3600" dirty="0" smtClean="0"/>
              <a:t>Firm </a:t>
            </a:r>
            <a:r>
              <a:rPr lang="en-GB" sz="3600" dirty="0"/>
              <a:t>can </a:t>
            </a:r>
            <a:r>
              <a:rPr lang="en-GB" sz="3600" dirty="0" smtClean="0"/>
              <a:t>chalk </a:t>
            </a:r>
            <a:r>
              <a:rPr lang="en-GB" sz="3600" dirty="0"/>
              <a:t>out a long term </a:t>
            </a:r>
            <a:r>
              <a:rPr lang="en-GB" sz="3600" dirty="0" smtClean="0"/>
              <a:t>plan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GB" b="1" dirty="0">
                <a:solidFill>
                  <a:srgbClr val="0070C0"/>
                </a:solidFill>
              </a:rPr>
              <a:t>Moore’s </a:t>
            </a:r>
            <a:r>
              <a:rPr lang="en-GB" b="1" dirty="0" smtClean="0">
                <a:solidFill>
                  <a:srgbClr val="0070C0"/>
                </a:solidFill>
              </a:rPr>
              <a:t>Law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314" name="Picture 2" descr="http://www.sarasotaavionics.com/images/productimages/EDM760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28600"/>
            <a:ext cx="990600" cy="1143000"/>
          </a:xfrm>
          <a:prstGeom prst="rect">
            <a:avLst/>
          </a:prstGeom>
          <a:noFill/>
        </p:spPr>
      </p:pic>
      <p:pic>
        <p:nvPicPr>
          <p:cNvPr id="13316" name="Picture 4" descr="http://www.instablogsimages.com/images/2008/08/11/0174730554f790d65a1ca7f130c28207_AeBzS_17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12954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vpac.org/files/images/moores_law.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8166100" cy="69800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99611" y="152400"/>
            <a:ext cx="201018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867400"/>
          </a:xfrm>
        </p:spPr>
        <p:txBody>
          <a:bodyPr>
            <a:noAutofit/>
          </a:bodyPr>
          <a:lstStyle/>
          <a:p>
            <a:pPr marL="1489075" indent="-1379538" algn="just">
              <a:buNone/>
            </a:pPr>
            <a:r>
              <a:rPr lang="en-GB" sz="3200" dirty="0" smtClean="0"/>
              <a:t>           -A </a:t>
            </a:r>
            <a:r>
              <a:rPr lang="en-GB" sz="3200" dirty="0"/>
              <a:t>car can be designed as per the requirement of the </a:t>
            </a:r>
            <a:r>
              <a:rPr lang="en-GB" sz="3200" dirty="0" smtClean="0"/>
              <a:t>customer </a:t>
            </a:r>
          </a:p>
          <a:p>
            <a:pPr marL="1489075" indent="-1379538" algn="just">
              <a:buNone/>
            </a:pPr>
            <a:r>
              <a:rPr lang="en-GB" sz="3200" dirty="0" smtClean="0"/>
              <a:t>           </a:t>
            </a:r>
          </a:p>
          <a:p>
            <a:pPr marL="1489075" indent="-1379538" algn="just">
              <a:buNone/>
            </a:pPr>
            <a:r>
              <a:rPr lang="en-GB" sz="3200" dirty="0" smtClean="0"/>
              <a:t>           -Front </a:t>
            </a:r>
            <a:r>
              <a:rPr lang="en-GB" sz="3200" dirty="0"/>
              <a:t>page of an on – line newspaper can be </a:t>
            </a:r>
            <a:r>
              <a:rPr lang="en-GB" sz="3200" dirty="0" smtClean="0"/>
              <a:t>personalized </a:t>
            </a:r>
          </a:p>
          <a:p>
            <a:pPr marL="1489075" indent="-1379538" algn="just">
              <a:buNone/>
            </a:pPr>
            <a:r>
              <a:rPr lang="en-GB" sz="3200" dirty="0" smtClean="0"/>
              <a:t>            </a:t>
            </a:r>
          </a:p>
          <a:p>
            <a:pPr marL="1489075" indent="-1379538" algn="just">
              <a:buNone/>
            </a:pPr>
            <a:r>
              <a:rPr lang="en-GB" sz="3200" dirty="0" smtClean="0"/>
              <a:t>           -A </a:t>
            </a:r>
            <a:r>
              <a:rPr lang="en-GB" sz="3200" dirty="0"/>
              <a:t>PC can be personalized.</a:t>
            </a:r>
            <a:endParaRPr lang="en-US" sz="3200" dirty="0"/>
          </a:p>
          <a:p>
            <a:pPr marL="1946275" indent="-1836738" algn="just">
              <a:buNone/>
              <a:tabLst>
                <a:tab pos="7948613" algn="l"/>
              </a:tabLst>
            </a:pPr>
            <a:r>
              <a:rPr lang="en-GB" sz="3200" dirty="0" smtClean="0"/>
              <a:t>                </a:t>
            </a:r>
          </a:p>
          <a:p>
            <a:pPr marL="1946275" indent="-1836738" algn="just">
              <a:buNone/>
              <a:tabLst>
                <a:tab pos="7948613" algn="l"/>
              </a:tabLst>
            </a:pPr>
            <a:r>
              <a:rPr lang="en-GB" sz="3200" dirty="0" smtClean="0"/>
              <a:t>               -Product stands </a:t>
            </a:r>
            <a:r>
              <a:rPr lang="en-GB" sz="3200" dirty="0"/>
              <a:t>out of the rest.  </a:t>
            </a:r>
            <a:endParaRPr lang="en-GB" sz="3200" dirty="0" smtClean="0"/>
          </a:p>
          <a:p>
            <a:pPr marL="1946275" indent="-1836738" algn="just">
              <a:buNone/>
              <a:tabLst>
                <a:tab pos="7948613" algn="l"/>
              </a:tabLst>
            </a:pPr>
            <a:r>
              <a:rPr lang="en-GB" sz="3200" dirty="0" smtClean="0"/>
              <a:t>               </a:t>
            </a:r>
          </a:p>
          <a:p>
            <a:pPr marL="1946275" indent="-1836738" algn="just">
              <a:buNone/>
              <a:tabLst>
                <a:tab pos="7948613" algn="l"/>
              </a:tabLst>
            </a:pPr>
            <a:r>
              <a:rPr lang="en-GB" sz="3200" dirty="0" smtClean="0"/>
              <a:t>               - The </a:t>
            </a:r>
            <a:r>
              <a:rPr lang="en-GB" sz="3200" dirty="0"/>
              <a:t>customer has to pay </a:t>
            </a:r>
            <a:r>
              <a:rPr lang="en-GB" sz="3200" dirty="0" smtClean="0"/>
              <a:t>extra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7772400" cy="1143000"/>
          </a:xfrm>
        </p:spPr>
        <p:txBody>
          <a:bodyPr>
            <a:noAutofit/>
          </a:bodyPr>
          <a:lstStyle/>
          <a:p>
            <a:pPr algn="just"/>
            <a:r>
              <a:rPr lang="en-GB" sz="2800" b="1" dirty="0" smtClean="0"/>
              <a:t>        </a:t>
            </a:r>
            <a:r>
              <a:rPr lang="en-GB" sz="2800" b="1" dirty="0" smtClean="0">
                <a:solidFill>
                  <a:srgbClr val="0070C0"/>
                </a:solidFill>
              </a:rPr>
              <a:t>1.Personalization of Products:</a:t>
            </a:r>
            <a:br>
              <a:rPr lang="en-GB" sz="2800" b="1" dirty="0" smtClean="0">
                <a:solidFill>
                  <a:srgbClr val="0070C0"/>
                </a:solidFill>
              </a:rPr>
            </a:br>
            <a:r>
              <a:rPr lang="en-GB" sz="2800" dirty="0" smtClean="0">
                <a:solidFill>
                  <a:srgbClr val="0070C0"/>
                </a:solidFill>
              </a:rPr>
              <a:t>          (price &amp; product discrimination )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Content Placeholder 3" descr="http://www.uh.edu/engines/model-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2040531" cy="1676400"/>
          </a:xfrm>
          <a:prstGeom prst="rect">
            <a:avLst/>
          </a:prstGeom>
          <a:noFill/>
        </p:spPr>
      </p:pic>
      <p:pic>
        <p:nvPicPr>
          <p:cNvPr id="12290" name="Picture 2" descr="http://www.netcom3.com/cartop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1616"/>
            <a:ext cx="2514600" cy="20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1"/>
            <a:ext cx="8839200" cy="4038599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1400" dirty="0" smtClean="0"/>
          </a:p>
          <a:p>
            <a:pPr marL="2286000" indent="-2176463" algn="just">
              <a:buFont typeface="Wingdings" pitchFamily="2" charset="2"/>
              <a:buChar char="Ø"/>
            </a:pPr>
            <a:r>
              <a:rPr lang="en-GB" sz="4000" dirty="0" smtClean="0"/>
              <a:t>In case of DVDs, there is a common version, </a:t>
            </a:r>
          </a:p>
          <a:p>
            <a:pPr algn="just">
              <a:buFont typeface="Wingdings" pitchFamily="2" charset="2"/>
              <a:buChar char="Ø"/>
            </a:pPr>
            <a:r>
              <a:rPr lang="en-GB" sz="4000" dirty="0" smtClean="0"/>
              <a:t>whereas there is a collector’s version of say</a:t>
            </a:r>
          </a:p>
          <a:p>
            <a:pPr algn="just">
              <a:buFont typeface="Wingdings" pitchFamily="2" charset="2"/>
              <a:buChar char="Ø"/>
            </a:pPr>
            <a:r>
              <a:rPr lang="en-GB" sz="4000" dirty="0" smtClean="0"/>
              <a:t>“Morning </a:t>
            </a:r>
            <a:r>
              <a:rPr lang="en-GB" sz="4000" dirty="0"/>
              <a:t>Ragas” etc.  which is made available at a higher price</a:t>
            </a:r>
            <a:r>
              <a:rPr lang="en-GB" sz="4000" dirty="0" smtClean="0"/>
              <a:t>.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0"/>
            <a:ext cx="6477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4000" b="1" dirty="0" smtClean="0">
                <a:solidFill>
                  <a:srgbClr val="0070C0"/>
                </a:solidFill>
              </a:rPr>
              <a:t>2. Competing </a:t>
            </a:r>
            <a:r>
              <a:rPr lang="en-GB" sz="4000" b="1" dirty="0">
                <a:solidFill>
                  <a:srgbClr val="0070C0"/>
                </a:solidFill>
              </a:rPr>
              <a:t>Against Yourself</a:t>
            </a:r>
            <a:r>
              <a:rPr lang="en-GB" sz="3200" b="1" dirty="0" smtClean="0">
                <a:solidFill>
                  <a:srgbClr val="0070C0"/>
                </a:solidFill>
              </a:rPr>
              <a:t>: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44" y="152400"/>
            <a:ext cx="237875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9716" y="5105400"/>
            <a:ext cx="17642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19" y="152400"/>
            <a:ext cx="391578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dirty="0" smtClean="0"/>
              <a:t>                                         </a:t>
            </a:r>
            <a:r>
              <a:rPr lang="en-GB" sz="2400" dirty="0" smtClean="0"/>
              <a:t>One </a:t>
            </a:r>
            <a:r>
              <a:rPr lang="en-GB" sz="2400" dirty="0"/>
              <a:t>common example </a:t>
            </a:r>
            <a:r>
              <a:rPr lang="en-GB" sz="2400" dirty="0" smtClean="0"/>
              <a:t>of</a:t>
            </a:r>
          </a:p>
          <a:p>
            <a:pPr marL="3259138" indent="-3259138" algn="just">
              <a:buNone/>
            </a:pPr>
            <a:r>
              <a:rPr lang="en-GB" sz="2400" dirty="0" smtClean="0"/>
              <a:t>                                  locking in is in the case    of   ink </a:t>
            </a:r>
            <a:r>
              <a:rPr lang="en-GB" sz="2400" dirty="0"/>
              <a:t>– jet printers.  </a:t>
            </a:r>
            <a:endParaRPr lang="en-GB" sz="2400" dirty="0" smtClean="0"/>
          </a:p>
          <a:p>
            <a:pPr marL="0" indent="0" algn="just">
              <a:buNone/>
            </a:pPr>
            <a:endParaRPr lang="en-GB" sz="2400" dirty="0" smtClean="0"/>
          </a:p>
          <a:p>
            <a:pPr marL="0" indent="0" algn="just">
              <a:buNone/>
            </a:pPr>
            <a:r>
              <a:rPr lang="en-GB" sz="2400" dirty="0" smtClean="0"/>
              <a:t>When </a:t>
            </a:r>
            <a:r>
              <a:rPr lang="en-GB" sz="2400" dirty="0"/>
              <a:t>we buy a particular brand, we get locked – in.  The printer comes relatively cheap but the ink – cartridges that are compatible to the specific printer brand are expensive.  </a:t>
            </a:r>
            <a:endParaRPr lang="en-GB" sz="2400" dirty="0" smtClean="0"/>
          </a:p>
          <a:p>
            <a:pPr marL="0" indent="0" algn="just">
              <a:buNone/>
            </a:pPr>
            <a:r>
              <a:rPr lang="en-GB" sz="2400" dirty="0" smtClean="0"/>
              <a:t>In </a:t>
            </a:r>
            <a:r>
              <a:rPr lang="en-GB" sz="2400" dirty="0"/>
              <a:t>fact, because ink – jet printers </a:t>
            </a:r>
            <a:endParaRPr lang="en-GB" sz="2400" dirty="0" smtClean="0"/>
          </a:p>
          <a:p>
            <a:pPr marL="0" indent="0" algn="just">
              <a:buNone/>
            </a:pPr>
            <a:r>
              <a:rPr lang="en-GB" sz="2400" dirty="0" smtClean="0"/>
              <a:t>are </a:t>
            </a:r>
            <a:r>
              <a:rPr lang="en-GB" sz="2400" dirty="0"/>
              <a:t>expensive, the printer comes </a:t>
            </a:r>
            <a:endParaRPr lang="en-GB" sz="2400" dirty="0" smtClean="0"/>
          </a:p>
          <a:p>
            <a:pPr marL="0" indent="0" algn="just">
              <a:buNone/>
            </a:pPr>
            <a:r>
              <a:rPr lang="en-GB" sz="2400" dirty="0" smtClean="0"/>
              <a:t>cheap.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0" y="274638"/>
            <a:ext cx="5029200" cy="1096962"/>
          </a:xfrm>
        </p:spPr>
        <p:txBody>
          <a:bodyPr>
            <a:noAutofit/>
          </a:bodyPr>
          <a:lstStyle/>
          <a:p>
            <a:pPr lvl="0"/>
            <a:r>
              <a:rPr lang="en-GB" sz="4800" b="1" dirty="0" smtClean="0">
                <a:solidFill>
                  <a:srgbClr val="0070C0"/>
                </a:solidFill>
              </a:rPr>
              <a:t>3.To </a:t>
            </a:r>
            <a:r>
              <a:rPr lang="en-GB" sz="4800" b="1" dirty="0">
                <a:solidFill>
                  <a:srgbClr val="0070C0"/>
                </a:solidFill>
              </a:rPr>
              <a:t>Lock – </a:t>
            </a:r>
            <a:r>
              <a:rPr lang="en-GB" sz="4800" b="1" dirty="0" smtClean="0">
                <a:solidFill>
                  <a:srgbClr val="0070C0"/>
                </a:solidFill>
              </a:rPr>
              <a:t>in</a:t>
            </a:r>
            <a:br>
              <a:rPr lang="en-GB" sz="4800" b="1" dirty="0" smtClean="0">
                <a:solidFill>
                  <a:srgbClr val="0070C0"/>
                </a:solidFill>
              </a:rPr>
            </a:br>
            <a:r>
              <a:rPr lang="en-GB" sz="4800" b="1" dirty="0" smtClean="0">
                <a:solidFill>
                  <a:srgbClr val="0070C0"/>
                </a:solidFill>
              </a:rPr>
              <a:t>Customers</a:t>
            </a:r>
            <a:r>
              <a:rPr lang="en-GB" sz="3200" b="1" dirty="0" smtClean="0">
                <a:solidFill>
                  <a:srgbClr val="0070C0"/>
                </a:solidFill>
              </a:rPr>
              <a:t>: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55879" flipH="1" flipV="1">
            <a:off x="6110156" y="5265660"/>
            <a:ext cx="2748615" cy="130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r>
              <a:rPr lang="en-GB" sz="4300" dirty="0"/>
              <a:t>In case of many </a:t>
            </a:r>
            <a:r>
              <a:rPr lang="en-GB" sz="4300" dirty="0" smtClean="0"/>
              <a:t>firms:</a:t>
            </a:r>
          </a:p>
          <a:p>
            <a:pPr algn="just"/>
            <a:r>
              <a:rPr lang="en-GB" sz="4300" dirty="0" smtClean="0"/>
              <a:t> </a:t>
            </a:r>
            <a:r>
              <a:rPr lang="en-GB" sz="4300" dirty="0"/>
              <a:t>fixed cost is high </a:t>
            </a:r>
            <a:endParaRPr lang="en-GB" sz="4300" dirty="0" smtClean="0"/>
          </a:p>
          <a:p>
            <a:pPr algn="just"/>
            <a:r>
              <a:rPr lang="en-GB" sz="4300" dirty="0" smtClean="0"/>
              <a:t>marginal </a:t>
            </a:r>
            <a:r>
              <a:rPr lang="en-GB" sz="4300" dirty="0"/>
              <a:t>cost is low or even zero.  </a:t>
            </a:r>
            <a:endParaRPr lang="en-GB" sz="4300" dirty="0" smtClean="0"/>
          </a:p>
          <a:p>
            <a:pPr algn="just"/>
            <a:r>
              <a:rPr lang="en-GB" sz="4300" dirty="0" smtClean="0"/>
              <a:t>These are called “</a:t>
            </a:r>
            <a:r>
              <a:rPr lang="en-GB" sz="4300" dirty="0"/>
              <a:t>Natural Monopolies” in Economics. </a:t>
            </a:r>
            <a:endParaRPr lang="en-GB" sz="4300" dirty="0" smtClean="0"/>
          </a:p>
          <a:p>
            <a:pPr algn="just"/>
            <a:r>
              <a:rPr lang="en-GB" sz="4300" dirty="0" smtClean="0"/>
              <a:t>they </a:t>
            </a:r>
            <a:r>
              <a:rPr lang="en-GB" sz="4300" dirty="0"/>
              <a:t>prevent entry of new firms </a:t>
            </a:r>
            <a:endParaRPr lang="en-GB" sz="4300" dirty="0" smtClean="0"/>
          </a:p>
          <a:p>
            <a:pPr algn="just"/>
            <a:r>
              <a:rPr lang="en-GB" sz="4300" dirty="0" smtClean="0"/>
              <a:t>If </a:t>
            </a:r>
            <a:r>
              <a:rPr lang="en-GB" sz="4300" dirty="0"/>
              <a:t>other firms manage to </a:t>
            </a:r>
            <a:r>
              <a:rPr lang="en-GB" sz="4300" dirty="0" smtClean="0"/>
              <a:t>enter, then </a:t>
            </a:r>
            <a:r>
              <a:rPr lang="en-GB" sz="4300" dirty="0"/>
              <a:t>the customers stand to </a:t>
            </a:r>
            <a:r>
              <a:rPr lang="en-GB" sz="4300" dirty="0" smtClean="0"/>
              <a:t>gain</a:t>
            </a:r>
            <a:endParaRPr lang="en-US" sz="4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6096000" cy="1066800"/>
          </a:xfrm>
        </p:spPr>
        <p:txBody>
          <a:bodyPr>
            <a:normAutofit/>
          </a:bodyPr>
          <a:lstStyle/>
          <a:p>
            <a:pPr lvl="0"/>
            <a:r>
              <a:rPr lang="en-GB" b="1" dirty="0" smtClean="0">
                <a:solidFill>
                  <a:srgbClr val="0070C0"/>
                </a:solidFill>
              </a:rPr>
              <a:t>4.Natural </a:t>
            </a:r>
            <a:r>
              <a:rPr lang="en-GB" b="1" dirty="0">
                <a:solidFill>
                  <a:srgbClr val="0070C0"/>
                </a:solidFill>
              </a:rPr>
              <a:t>Monopolies</a:t>
            </a:r>
            <a:r>
              <a:rPr lang="en-GB" b="1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://ceoworld.biz/ceo/wp-content/uploads/2009/07/microsoft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"/>
            <a:ext cx="1371600" cy="1295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953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1676400"/>
            <a:ext cx="82296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 establish standards a firm may guarantee low price or even no price </a:t>
            </a:r>
            <a:b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 Microsoft has guaranteed free access to internet explorer to all those </a:t>
            </a:r>
            <a:b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who buy the Windows Operating System.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287" y="115669"/>
            <a:ext cx="5614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5.Standard Wars:</a:t>
            </a:r>
            <a:endParaRPr lang="en-GB" sz="3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 descr="http://blogs.bu.edu/newmedia/files/2009/07/3231215333_5f8b681838_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080500" cy="6810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383</Words>
  <Application>Microsoft Office PowerPoint</Application>
  <PresentationFormat>On-screen Show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 </vt:lpstr>
      <vt:lpstr>Moore’s Law</vt:lpstr>
      <vt:lpstr>Slide 3</vt:lpstr>
      <vt:lpstr>        1.Personalization of Products:           (price &amp; product discrimination )</vt:lpstr>
      <vt:lpstr>2. Competing Against Yourself:</vt:lpstr>
      <vt:lpstr>3.To Lock – in Customers:</vt:lpstr>
      <vt:lpstr>4.Natural Monopolies:</vt:lpstr>
      <vt:lpstr>Slide 8</vt:lpstr>
      <vt:lpstr>Slide 9</vt:lpstr>
      <vt:lpstr>Slide 10</vt:lpstr>
      <vt:lpstr>6.  System Effects:  *  IT firms sometimes collide, sometimes    negotiate and at other times compete with    each other and affect prices.  *  There is no use of software without     hardware.  *  There is no use of a single fax machine     without a network of other fax machines.</vt:lpstr>
      <vt:lpstr>Slide 12</vt:lpstr>
      <vt:lpstr>Slide 13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xyz</dc:creator>
  <cp:lastModifiedBy>THINKCENTER</cp:lastModifiedBy>
  <cp:revision>53</cp:revision>
  <dcterms:created xsi:type="dcterms:W3CDTF">2010-02-16T16:17:49Z</dcterms:created>
  <dcterms:modified xsi:type="dcterms:W3CDTF">2018-10-10T07:14:09Z</dcterms:modified>
</cp:coreProperties>
</file>