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activeX"/>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activeX/activeX1.xml" ContentType="application/vnd.ms-office.activeX+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348" r:id="rId2"/>
    <p:sldId id="256" r:id="rId3"/>
    <p:sldId id="366" r:id="rId4"/>
    <p:sldId id="367" r:id="rId5"/>
    <p:sldId id="368" r:id="rId6"/>
    <p:sldId id="370" r:id="rId7"/>
    <p:sldId id="371" r:id="rId8"/>
    <p:sldId id="369" r:id="rId9"/>
    <p:sldId id="373" r:id="rId10"/>
    <p:sldId id="376" r:id="rId11"/>
    <p:sldId id="377" r:id="rId12"/>
    <p:sldId id="375" r:id="rId13"/>
    <p:sldId id="378" r:id="rId14"/>
    <p:sldId id="379" r:id="rId15"/>
    <p:sldId id="380" r:id="rId16"/>
    <p:sldId id="381" r:id="rId17"/>
    <p:sldId id="382" r:id="rId18"/>
    <p:sldId id="383" r:id="rId19"/>
    <p:sldId id="384" r:id="rId20"/>
    <p:sldId id="385" r:id="rId21"/>
    <p:sldId id="386" r:id="rId22"/>
    <p:sldId id="387" r:id="rId23"/>
    <p:sldId id="388" r:id="rId24"/>
    <p:sldId id="389" r:id="rId25"/>
    <p:sldId id="390" r:id="rId26"/>
    <p:sldId id="391" r:id="rId27"/>
    <p:sldId id="392" r:id="rId28"/>
    <p:sldId id="393" r:id="rId29"/>
    <p:sldId id="394" r:id="rId30"/>
    <p:sldId id="395" r:id="rId31"/>
    <p:sldId id="396" r:id="rId32"/>
    <p:sldId id="397" r:id="rId33"/>
    <p:sldId id="398" r:id="rId34"/>
    <p:sldId id="399" r:id="rId35"/>
    <p:sldId id="400" r:id="rId36"/>
    <p:sldId id="401" r:id="rId37"/>
    <p:sldId id="402" r:id="rId38"/>
    <p:sldId id="403" r:id="rId39"/>
    <p:sldId id="404" r:id="rId40"/>
    <p:sldId id="405" r:id="rId41"/>
    <p:sldId id="406" r:id="rId42"/>
    <p:sldId id="407" r:id="rId43"/>
    <p:sldId id="408" r:id="rId44"/>
    <p:sldId id="409" r:id="rId45"/>
    <p:sldId id="447" r:id="rId46"/>
    <p:sldId id="448" r:id="rId47"/>
    <p:sldId id="449" r:id="rId48"/>
    <p:sldId id="450" r:id="rId49"/>
    <p:sldId id="451" r:id="rId50"/>
    <p:sldId id="453" r:id="rId51"/>
    <p:sldId id="455" r:id="rId52"/>
    <p:sldId id="456" r:id="rId53"/>
    <p:sldId id="457" r:id="rId54"/>
    <p:sldId id="458" r:id="rId55"/>
    <p:sldId id="454" r:id="rId56"/>
    <p:sldId id="452" r:id="rId57"/>
    <p:sldId id="459" r:id="rId58"/>
    <p:sldId id="460" r:id="rId59"/>
    <p:sldId id="461" r:id="rId60"/>
    <p:sldId id="462" r:id="rId61"/>
    <p:sldId id="463" r:id="rId62"/>
    <p:sldId id="464" r:id="rId63"/>
    <p:sldId id="465" r:id="rId64"/>
    <p:sldId id="466" r:id="rId65"/>
    <p:sldId id="467" r:id="rId66"/>
    <p:sldId id="468" r:id="rId67"/>
    <p:sldId id="469" r:id="rId68"/>
    <p:sldId id="470" r:id="rId69"/>
    <p:sldId id="471" r:id="rId70"/>
    <p:sldId id="472" r:id="rId71"/>
    <p:sldId id="473" r:id="rId72"/>
    <p:sldId id="474" r:id="rId73"/>
    <p:sldId id="475" r:id="rId74"/>
    <p:sldId id="476" r:id="rId75"/>
    <p:sldId id="477" r:id="rId76"/>
    <p:sldId id="478" r:id="rId77"/>
    <p:sldId id="479" r:id="rId78"/>
    <p:sldId id="483" r:id="rId79"/>
    <p:sldId id="484" r:id="rId80"/>
    <p:sldId id="485" r:id="rId81"/>
    <p:sldId id="481" r:id="rId82"/>
    <p:sldId id="482" r:id="rId83"/>
    <p:sldId id="480" r:id="rId84"/>
    <p:sldId id="437" r:id="rId85"/>
    <p:sldId id="438" r:id="rId86"/>
    <p:sldId id="439" r:id="rId87"/>
    <p:sldId id="440" r:id="rId88"/>
    <p:sldId id="441" r:id="rId89"/>
    <p:sldId id="442" r:id="rId90"/>
    <p:sldId id="443" r:id="rId91"/>
    <p:sldId id="444" r:id="rId92"/>
    <p:sldId id="445" r:id="rId93"/>
    <p:sldId id="446" r:id="rId94"/>
    <p:sldId id="410" r:id="rId95"/>
    <p:sldId id="323" r:id="rId96"/>
    <p:sldId id="324" r:id="rId97"/>
    <p:sldId id="325" r:id="rId98"/>
    <p:sldId id="326" r:id="rId99"/>
    <p:sldId id="327" r:id="rId100"/>
    <p:sldId id="328" r:id="rId101"/>
    <p:sldId id="329" r:id="rId102"/>
    <p:sldId id="330" r:id="rId103"/>
    <p:sldId id="331" r:id="rId104"/>
    <p:sldId id="332" r:id="rId105"/>
    <p:sldId id="333" r:id="rId106"/>
    <p:sldId id="334" r:id="rId107"/>
    <p:sldId id="335" r:id="rId108"/>
    <p:sldId id="336" r:id="rId109"/>
    <p:sldId id="337" r:id="rId110"/>
    <p:sldId id="338" r:id="rId111"/>
    <p:sldId id="339" r:id="rId112"/>
    <p:sldId id="340" r:id="rId113"/>
    <p:sldId id="346" r:id="rId114"/>
    <p:sldId id="347" r:id="rId115"/>
    <p:sldId id="350" r:id="rId116"/>
    <p:sldId id="351" r:id="rId117"/>
    <p:sldId id="352" r:id="rId118"/>
    <p:sldId id="353" r:id="rId119"/>
    <p:sldId id="354" r:id="rId120"/>
    <p:sldId id="355" r:id="rId121"/>
    <p:sldId id="356" r:id="rId122"/>
    <p:sldId id="357" r:id="rId123"/>
    <p:sldId id="349" r:id="rId124"/>
    <p:sldId id="275" r:id="rId125"/>
    <p:sldId id="278" r:id="rId126"/>
    <p:sldId id="276" r:id="rId127"/>
    <p:sldId id="318" r:id="rId128"/>
    <p:sldId id="319" r:id="rId129"/>
    <p:sldId id="277" r:id="rId130"/>
    <p:sldId id="279" r:id="rId131"/>
    <p:sldId id="280" r:id="rId132"/>
    <p:sldId id="312" r:id="rId133"/>
    <p:sldId id="313" r:id="rId134"/>
    <p:sldId id="435"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53" autoAdjust="0"/>
    <p:restoredTop sz="86380" autoAdjust="0"/>
  </p:normalViewPr>
  <p:slideViewPr>
    <p:cSldViewPr>
      <p:cViewPr>
        <p:scale>
          <a:sx n="66" d="100"/>
          <a:sy n="66" d="100"/>
        </p:scale>
        <p:origin x="-1608" y="78"/>
      </p:cViewPr>
      <p:guideLst>
        <p:guide orient="horz" pos="2160"/>
        <p:guide pos="2880"/>
      </p:guideLst>
    </p:cSldViewPr>
  </p:slideViewPr>
  <p:outlineViewPr>
    <p:cViewPr>
      <p:scale>
        <a:sx n="33" d="100"/>
        <a:sy n="33" d="100"/>
      </p:scale>
      <p:origin x="27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E77DC0-ADD1-44FA-B6CA-CB879405CFBC}" type="datetimeFigureOut">
              <a:rPr lang="en-US" smtClean="0"/>
              <a:pPr/>
              <a:t>11/9/2017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E618D3-C07F-47DA-9779-9B04123AF75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E618D3-C07F-47DA-9779-9B04123AF757}"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E618D3-C07F-47DA-9779-9B04123AF757}" type="slidenum">
              <a:rPr lang="en-US" smtClean="0"/>
              <a:pPr/>
              <a:t>112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E618D3-C07F-47DA-9779-9B04123AF757}" type="slidenum">
              <a:rPr lang="en-US" smtClean="0"/>
              <a:pPr/>
              <a:t>133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0E5A47-7911-4BFA-ADB1-8E7343AC1F0D}"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A2684-250B-4FAD-B08E-B1293615DD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E5A47-7911-4BFA-ADB1-8E7343AC1F0D}"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A2684-250B-4FAD-B08E-B1293615DD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E5A47-7911-4BFA-ADB1-8E7343AC1F0D}"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A2684-250B-4FAD-B08E-B1293615DD3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E5A47-7911-4BFA-ADB1-8E7343AC1F0D}"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A2684-250B-4FAD-B08E-B1293615DD3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0E5A47-7911-4BFA-ADB1-8E7343AC1F0D}" type="datetimeFigureOut">
              <a:rPr lang="en-US" smtClean="0"/>
              <a:pPr/>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A2684-250B-4FAD-B08E-B1293615DD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0E5A47-7911-4BFA-ADB1-8E7343AC1F0D}" type="datetimeFigureOut">
              <a:rPr lang="en-US" smtClean="0"/>
              <a:pPr/>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A2684-250B-4FAD-B08E-B1293615DD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0E5A47-7911-4BFA-ADB1-8E7343AC1F0D}" type="datetimeFigureOut">
              <a:rPr lang="en-US" smtClean="0"/>
              <a:pPr/>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8A2684-250B-4FAD-B08E-B1293615DD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0E5A47-7911-4BFA-ADB1-8E7343AC1F0D}" type="datetimeFigureOut">
              <a:rPr lang="en-US" smtClean="0"/>
              <a:pPr/>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A2684-250B-4FAD-B08E-B1293615DD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E5A47-7911-4BFA-ADB1-8E7343AC1F0D}" type="datetimeFigureOut">
              <a:rPr lang="en-US" smtClean="0"/>
              <a:pPr/>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8A2684-250B-4FAD-B08E-B1293615DD3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E5A47-7911-4BFA-ADB1-8E7343AC1F0D}" type="datetimeFigureOut">
              <a:rPr lang="en-US" smtClean="0"/>
              <a:pPr/>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A2684-250B-4FAD-B08E-B1293615DD3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E5A47-7911-4BFA-ADB1-8E7343AC1F0D}" type="datetimeFigureOut">
              <a:rPr lang="en-US" smtClean="0"/>
              <a:pPr/>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A2684-250B-4FAD-B08E-B1293615DD3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E5A47-7911-4BFA-ADB1-8E7343AC1F0D}" type="datetimeFigureOut">
              <a:rPr lang="en-US" smtClean="0"/>
              <a:pPr/>
              <a:t>11/9/2017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A2684-250B-4FAD-B08E-B1293615DD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warashok40@gmail.com" TargetMode="External"/><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in/url?sa=i&amp;rct=j&amp;q=&amp;esrc=s&amp;frm=1&amp;source=images&amp;cd=&amp;cad=rja&amp;docid=Gwl1HY229XQX1M&amp;tbnid=FHjWficOjz9rNM:&amp;ved=0CAUQjRw&amp;url=http://azstarnet.com/news/opinion/fitz/daily-fitz-cartoon-budget-trigger/image_a3ece468-7d16-11e2-bdbb-001a4bcf887a.html&amp;ei=DiY-UbG6G8eeiAeq_oDQBg&amp;bvm=bv.43287494,d.bmk&amp;psig=AFQjCNHuNrOZgjQho33mi7G7dYXsY3dIBQ&amp;ust=1363113852462230"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in/url?sa=i&amp;rct=j&amp;q=&amp;esrc=s&amp;frm=1&amp;source=images&amp;cd=&amp;cad=rja&amp;docid=uZh1mViT5wNykM&amp;tbnid=SQZBlNIXC2jQ7M:&amp;ved=0CAUQjRw&amp;url=http://te.girgit.chitthajagat.in/feeds.feedburner.com/bamulahijafeed&amp;ei=ViY-UenxDYaQiAfYz4GYAg&amp;bvm=bv.43287494,d.bmk&amp;psig=AFQjCNFnlbO8tkU5IZMTMoAdu-fJjf3aFA&amp;ust=1363113899243278"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13.xml.rels><?xml version="1.0" encoding="UTF-8" standalone="yes"?>
<Relationships xmlns="http://schemas.openxmlformats.org/package/2006/relationships"><Relationship Id="rId3" Type="http://schemas.openxmlformats.org/officeDocument/2006/relationships/image" Target="http://www.finance.gov.au/budget/budget-process/images/budget_flowchart.gif" TargetMode="External"/><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http://www.budget.ny.gov/images/budget_steps_320.jpg" TargetMode="External"/><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finotax.com/itax/itaxrates1.htm" TargetMode="External"/><Relationship Id="rId2" Type="http://schemas.openxmlformats.org/officeDocument/2006/relationships/hyperlink" Target="mailto:finotax@gmail.com" TargetMode="Externa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o.in/url?sa=i&amp;rct=j&amp;q=&amp;esrc=s&amp;frm=1&amp;source=images&amp;cd=&amp;cad=rja&amp;docid=YWWXgU44Go-jUM&amp;tbnid=f9VQaT4qX3VP4M:&amp;ved=0CAUQjRw&amp;url=http://www.sowetanlive.co.za/goodlife/funstuff/2012/02/22/cartoon-budget-day&amp;ei=dSY-UZvkPMWYiAegu4H4DQ&amp;bvm=bv.43287494,d.bmk&amp;psig=AFQjCNFnlbO8tkU5IZMTMoAdu-fJjf3aFA&amp;ust=1363113899243278"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129.jpeg"/></Relationships>
</file>

<file path=ppt/slides/_rels/slide127.xml.rels><?xml version="1.0" encoding="UTF-8" standalone="yes"?>
<Relationships xmlns="http://schemas.openxmlformats.org/package/2006/relationships"><Relationship Id="rId8" Type="http://schemas.openxmlformats.org/officeDocument/2006/relationships/hyperlink" Target="http://www.investorwords.com/1948/financial_condition.html" TargetMode="External"/><Relationship Id="rId3" Type="http://schemas.openxmlformats.org/officeDocument/2006/relationships/hyperlink" Target="http://www.investorguide.com/definition/costs.html" TargetMode="External"/><Relationship Id="rId7" Type="http://schemas.openxmlformats.org/officeDocument/2006/relationships/hyperlink" Target="http://www.investorwords.com/9809/future.html" TargetMode="External"/><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hyperlink" Target="http://www.investorwords.com/3669/period.html" TargetMode="External"/><Relationship Id="rId5" Type="http://schemas.openxmlformats.org/officeDocument/2006/relationships/hyperlink" Target="http://www.investorwords.com/4217/resource.html" TargetMode="External"/><Relationship Id="rId4" Type="http://schemas.openxmlformats.org/officeDocument/2006/relationships/hyperlink" Target="http://www.investorguide.com/definition/revenue.html" TargetMode="External"/><Relationship Id="rId9" Type="http://schemas.openxmlformats.org/officeDocument/2006/relationships/hyperlink" Target="http://www.investorwords.com/2187/goal.html" TargetMode="External"/></Relationships>
</file>

<file path=ppt/slides/_rels/slide128.xml.rels><?xml version="1.0" encoding="UTF-8" standalone="yes"?>
<Relationships xmlns="http://schemas.openxmlformats.org/package/2006/relationships"><Relationship Id="rId8" Type="http://schemas.openxmlformats.org/officeDocument/2006/relationships/hyperlink" Target="http://www.businessdictionary.com/definition/objective.html" TargetMode="External"/><Relationship Id="rId3" Type="http://schemas.openxmlformats.org/officeDocument/2006/relationships/hyperlink" Target="http://www.businessdictionary.com/definition/administrative.html" TargetMode="External"/><Relationship Id="rId7" Type="http://schemas.openxmlformats.org/officeDocument/2006/relationships/hyperlink" Target="http://www.businessdictionary.com/definition/plan.html" TargetMode="External"/><Relationship Id="rId12" Type="http://schemas.openxmlformats.org/officeDocument/2006/relationships/hyperlink" Target="http://www.investorwords.com/8777/adverse.html" TargetMode="External"/><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hyperlink" Target="http://www.businessdictionary.com/definition/serve.html" TargetMode="External"/><Relationship Id="rId11" Type="http://schemas.openxmlformats.org/officeDocument/2006/relationships/hyperlink" Target="http://www.businessdictionary.com/definition/device.html" TargetMode="External"/><Relationship Id="rId5" Type="http://schemas.openxmlformats.org/officeDocument/2006/relationships/hyperlink" Target="http://www.investorguide.com/definition/budget.html" TargetMode="External"/><Relationship Id="rId10" Type="http://schemas.openxmlformats.org/officeDocument/2006/relationships/hyperlink" Target="http://www.businessdictionary.com/definition/performance.html" TargetMode="External"/><Relationship Id="rId4" Type="http://schemas.openxmlformats.org/officeDocument/2006/relationships/hyperlink" Target="http://www.businessdictionary.com/definition/tool.html" TargetMode="External"/><Relationship Id="rId9" Type="http://schemas.openxmlformats.org/officeDocument/2006/relationships/hyperlink" Target="http://www.businessdictionary.com/definition/standard.html"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in/url?sa=i&amp;rct=j&amp;q=&amp;esrc=s&amp;frm=1&amp;source=images&amp;cd=&amp;cad=rja&amp;docid=Q7V6fyOfrr-16M&amp;tbnid=mgpoej-3u913GM:&amp;ved=0CAUQjRw&amp;url=http://blogs.hindustantimes.com/dabs-and-jabs/category/cartoon/&amp;ei=oSY-UYfIE8ydiAe2wYDICQ&amp;bvm=bv.43287494,d.bmk&amp;psig=AFQjCNFnlbO8tkU5IZMTMoAdu-fJjf3aFA&amp;ust=1363113899243278"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3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o.in/url?sa=i&amp;rct=j&amp;q=&amp;esrc=s&amp;frm=1&amp;source=images&amp;cd=&amp;cad=rja&amp;docid=JMHa_JJcJGVJBM&amp;tbnid=cFE1JYMtByLAeM:&amp;ved=0CAUQjRw&amp;url=http://kmuw.org/post/crowson-cartoon-budget-deal&amp;ei=JSc-UcOHLs6ciAeZwYHYCA&amp;bvm=bv.43287494,d.bmk&amp;psig=AFQjCNFnlbO8tkU5IZMTMoAdu-fJjf3aFA&amp;ust=1363113899243278"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o.in/url?sa=i&amp;rct=j&amp;q=&amp;esrc=s&amp;frm=1&amp;source=images&amp;cd=&amp;cad=rja&amp;docid=I_oo67qvwLNwDM&amp;tbnid=_qOse5WEl7tR5M:&amp;ved=0CAUQjRw&amp;url=http://evanstonnow.com/story/government/junad-rizki/2011-03-28/cartoon-budget-exercise&amp;ei=OSc-UfbfKOewiQeGjIDgBA&amp;bvm=bv.43287494,d.bmk&amp;psig=AFQjCNFnlbO8tkU5IZMTMoAdu-fJjf3aFA&amp;ust=1363113899243278"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in/url?sa=i&amp;rct=j&amp;q=&amp;esrc=s&amp;frm=1&amp;source=images&amp;cd=&amp;cad=rja&amp;docid=exFfOCqtwB7PmM&amp;tbnid=c1DiC-tuEz5oCM:&amp;ved=0CAUQjRw&amp;url=http://caricaturecartoon.blogspot.com/2013/02/chidambaram-caricature-chidambaram.html&amp;ei=USc-UdfAEYWfiAeO_YBw&amp;bvm=bv.43287494,d.bmk&amp;psig=AFQjCNFnlbO8tkU5IZMTMoAdu-fJjf3aFA&amp;ust=1363113899243278"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in/url?sa=i&amp;rct=j&amp;q=&amp;esrc=s&amp;frm=1&amp;source=images&amp;cd=&amp;cad=rja&amp;docid=mNMU0kWP9X898M&amp;tbnid=g5EoVBhHSkr4yM:&amp;ved=0CAUQjRw&amp;url=http://www.flickr.com/photos/60945757@N02/5553562694/&amp;ei=Zyc-UbT4EM-7iAfVtoDYAw&amp;bvm=bv.43287494,d.bmk&amp;psig=AFQjCNFnlbO8tkU5IZMTMoAdu-fJjf3aFA&amp;ust=1363113899243278"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in/url?sa=i&amp;rct=j&amp;q=&amp;esrc=s&amp;frm=1&amp;source=images&amp;cd=&amp;cad=rja&amp;docid=LKD5pIXvBAFV6M&amp;tbnid=mSXohQDLYWoRAM:&amp;ved=0CAUQjRw&amp;url=http://mysay.in/tag/budget-2013-14/&amp;ei=mSc-UdP5Oaq6iAe6yoHAAg&amp;bvm=bv.43287494,d.bmk&amp;psig=AFQjCNFnlbO8tkU5IZMTMoAdu-fJjf3aFA&amp;ust=1363113899243278"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co.in/url?sa=i&amp;rct=j&amp;q=&amp;esrc=s&amp;frm=1&amp;source=images&amp;cd=&amp;cad=rja&amp;docid=2MhcThi4V-TK2M&amp;tbnid=9tDwO6iiuDQXfM:&amp;ved=0CAUQjRw&amp;url=http://www.toonpool.com/cartoons/Budget_74264&amp;ei=uic-UY7YJq6wiQeogoHADw&amp;bvm=bv.43287494,d.bmk&amp;psig=AFQjCNFnlbO8tkU5IZMTMoAdu-fJjf3aFA&amp;ust=1363113899243278"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www.google.co.in/imgres?imgurl=http://l1.yimg.com/bt/api/res/1.2/NbOe_VzoXBxQLkZ19PfNCA--/YXBwaWQ9eW5ld3M7Zmk9aW5zZXQ7aD01OTI7cT04NTt3PTU5Mg--/http://l.yimg.com/os/624/2013/02/28/7spending-TS-jpg_093428.jpg&amp;imgrefurl=http://in.finance.yahoo.com/photos/10-things-to-know-about-budget-2013-14-slideshow/10-things-to-know-about-budget-2013-14-photo-539440096.html&amp;usg=__lBlLYdM44muaaGHhMj3dTrLd5D8=&amp;h=592&amp;w=592&amp;sz=34&amp;hl=en&amp;start=153&amp;zoom=1&amp;tbnid=8NVTZuY18Ga04M:&amp;tbnh=135&amp;tbnw=135&amp;ei=MlQ4Uf2dB4qQrgeoqIDgCQ&amp;prev=/images?q=budget+images+2013-14&amp;start=140&amp;hl=en&amp;sa=N&amp;gbv=2&amp;tbm=isch&amp;itbs=1&amp;sa=X&amp;ved=0CEEQrQMwDDiMAQ" TargetMode="External"/><Relationship Id="rId13" Type="http://schemas.openxmlformats.org/officeDocument/2006/relationships/hyperlink" Target="http://www.google.co.in/url?sa=i&amp;rct=j&amp;q=Union+budget+images&amp;source=images&amp;cd=&amp;cad=rja&amp;docid=y_B5UZcppFSA3M&amp;tbnid=KACy_E6NaxW-ZM:&amp;ved=0CAUQjRw&amp;url=http://www.timescontent.com/tss/showcase/preview-buy/152047/Just-like-that/Union-Budget.html&amp;ei=vaM9Uf71PKmhiAeIqID4Dg&amp;bvm=bv.43287494,d.bmk&amp;psig=AFQjCNF-OSC3Z6jgPojkLqRE5XvO5HvlkQ&amp;ust=1363078427132355" TargetMode="External"/><Relationship Id="rId3" Type="http://schemas.openxmlformats.org/officeDocument/2006/relationships/hyperlink" Target="http://www.google.co.in/imgres?imgurl=http://media.indiatimes.in/media/content/2013/Feb/8_1362036233_540x540.jpg&amp;imgrefurl=http://www.indiatimes.com/budget-2013/budget-for-you/in-the-news/budget-2013-10-big-announcements-for-aam-aadmi-63467.html&amp;usg=__92nq9V8udjjgMwfXbUOotexkd88=&amp;h=529&amp;w=540&amp;sz=103&amp;hl=en&amp;start=252&amp;zoom=1&amp;tbnid=jTExvHgGIXPk-M:&amp;tbnh=129&amp;tbnw=132&amp;ei=41M4Uf3KK8imrAeSmYHYAQ&amp;prev=/images?q=budget+images+2013-14&amp;start=240&amp;hl=en&amp;sa=N&amp;gbv=2&amp;tbm=isch&amp;itbs=1&amp;sa=X&amp;ved=0CD8QrQMwCzjwAQ" TargetMode="External"/><Relationship Id="rId7" Type="http://schemas.openxmlformats.org/officeDocument/2006/relationships/image" Target="../media/image6.jpeg"/><Relationship Id="rId12"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hyperlink" Target="http://www.google.co.in/url?sa=i&amp;rct=j&amp;q=Union+budget+definition+images&amp;source=images&amp;cd=&amp;cad=rja&amp;docid=o-EWB9DaOtpe5M&amp;tbnid=RggERvmzRyn91M:&amp;ved=0CAUQjRw&amp;url=http://timesofindia.indiatimes.com/business/budget-2013/union-budget/What-is-Budget/articleshow/12197779.cms&amp;ei=PKM9UYq1HciUiQf7iIH4Cw&amp;bvm=bv.43287494,d.bmk&amp;psig=AFQjCNFCBo3outZ_7sbOQ2mr9sTCkDQfbA&amp;ust=1363079991263417" TargetMode="External"/><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jpeg"/><Relationship Id="rId1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co.in/url?sa=i&amp;rct=j&amp;q=&amp;esrc=s&amp;frm=1&amp;source=images&amp;cd=&amp;cad=rja&amp;docid=umJQlubEpbqoiM&amp;tbnid=C-96y04vA089RM:&amp;ved=0CAUQjRw&amp;url=http://letters.ocregister.com/2011/08/07/2011/04/18/reader-cartoon-spending-cuts/&amp;ei=2yc-UaSRDcSQiAf-mYG4Ag&amp;bvm=bv.43287494,d.bmk&amp;psig=AFQjCNFnlbO8tkU5IZMTMoAdu-fJjf3aFA&amp;ust=1363113899243278"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o.in/url?sa=i&amp;rct=j&amp;q=&amp;esrc=s&amp;frm=1&amp;source=images&amp;cd=&amp;cad=rja&amp;docid=2n1LYntKe5SQwM&amp;tbnid=0dF1MLTSuv2rzM:&amp;ved=0CAUQjRw&amp;url=http://www.cartoonstock.com/newscartoons/directory/b/budget_cut.asp&amp;ei=9Sc-UZWGPKWtiQfCjYH4BQ&amp;bvm=bv.43287494,d.bmk&amp;psig=AFQjCNFnlbO8tkU5IZMTMoAdu-fJjf3aFA&amp;ust=1363113899243278"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in/url?sa=i&amp;rct=j&amp;q=&amp;esrc=s&amp;frm=1&amp;source=images&amp;cd=&amp;cad=rja&amp;docid=RVtrzhzcpFGXGM&amp;tbnid=MdPDiARTeeaO7M:&amp;ved=0CAUQjRw&amp;url=http://www.cartoonstock.com/newscartoons/directory/b/budget_airlines.asp&amp;ei=Mig-UYKvGsSTiAeWnoDwAQ&amp;bvm=bv.43287494,d.bmk&amp;psig=AFQjCNFnlbO8tkU5IZMTMoAdu-fJjf3aFA&amp;ust=1363113899243278"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google.co.in/url?sa=i&amp;rct=j&amp;q=&amp;esrc=s&amp;frm=1&amp;source=images&amp;cd=&amp;cad=rja&amp;docid=yFTeIYQ4u9YomM&amp;tbnid=muV9bsJdnYC5VM:&amp;ved=0CAUQjRw&amp;url=http://www.cartoonstock.com/newscartoons/directory/b/budget_deficit.asp&amp;ei=Uyg-UciuA6q0iQfYuYCoBw&amp;bvm=bv.43287494,d.bmk&amp;psig=AFQjCNFnlbO8tkU5IZMTMoAdu-fJjf3aFA&amp;ust=1363113899243278"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google.co.in/url?sa=i&amp;rct=j&amp;q=&amp;esrc=s&amp;frm=1&amp;source=images&amp;cd=&amp;cad=rja&amp;docid=42-uPbw2sHRAEM&amp;tbnid=qcFne9ae4Pn53M:&amp;ved=0CAUQjRw&amp;url=http://dev.ijreview.com/2012/11/23092-cartoon-budget-negotiations/&amp;ei=cSg-UeaDKo6hiAelmoC4BA&amp;bvm=bv.43287494,d.bmk&amp;psig=AFQjCNFnlbO8tkU5IZMTMoAdu-fJjf3aFA&amp;ust=1363113899243278"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co.in/url?sa=i&amp;rct=j&amp;q=&amp;esrc=s&amp;frm=1&amp;source=images&amp;cd=&amp;cad=rja&amp;docid=VFJUR7xgadnUrM&amp;tbnid=Mlr9hn4cnIssSM:&amp;ved=0CAUQjRw&amp;url=http://www.toonpool.com/cartoons/Budget_184045&amp;ei=jyg-UYGZKaPriAevwYCQDw&amp;bvm=bv.43287494,d.bmk&amp;psig=AFQjCNFnlbO8tkU5IZMTMoAdu-fJjf3aFA&amp;ust=1363113899243278"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oogle.co.in/url?sa=i&amp;rct=j&amp;q=&amp;esrc=s&amp;frm=1&amp;source=images&amp;cd=&amp;cad=rja&amp;docid=d4bC8KeM_JrvYM&amp;tbnid=ALJ5vngy2pParM:&amp;ved=0CAUQjRw&amp;url=http://www.toonpool.com/cartoons/budget%20surplus%20king%20esperanto_78395&amp;ei=rCg-UaaEDK6QiQfCr4CoBQ&amp;bvm=bv.43287494,d.bmk&amp;psig=AFQjCNFnlbO8tkU5IZMTMoAdu-fJjf3aFA&amp;ust=1363113899243278"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o.in/url?sa=i&amp;rct=j&amp;q=&amp;esrc=s&amp;frm=1&amp;source=images&amp;cd=&amp;cad=rja&amp;docid=mZ4hSOv1EjZAFM&amp;tbnid=UxxAHMaTsaJlMM:&amp;ved=0CAUQjRw&amp;url=http://www.cartoonstock.com/newscartoons/directory/u/uk_budget.asp&amp;ei=2yg-UdXAB4mciAfFkIDoCw&amp;bvm=bv.43287494,d.bmk&amp;psig=AFQjCNFnlbO8tkU5IZMTMoAdu-fJjf3aFA&amp;ust=1363113899243278"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co.in/url?sa=i&amp;rct=j&amp;q=&amp;esrc=s&amp;frm=1&amp;source=images&amp;cd=&amp;cad=rja&amp;docid=kKltK7iQNFFwQM&amp;tbnid=UwnBfMWNEGZGnM:&amp;ved=0CAUQjRw&amp;url=http://www.ccsuvt.org/&amp;ei=8Cg-UczlBuewiQeGjIDgBA&amp;bvm=bv.43287494,d.bmk&amp;psig=AFQjCNFnlbO8tkU5IZMTMoAdu-fJjf3aFA&amp;ust=1363113899243278"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ogle.co.in/url?sa=i&amp;rct=j&amp;q=&amp;esrc=s&amp;frm=1&amp;source=images&amp;cd=&amp;cad=rja&amp;docid=oT-p8ZWm4T59VM&amp;tbnid=D676ViRlh6NXPM:&amp;ved=0CAUQjRw&amp;url=http://www.cartoonstock.com/newscartoons/directory/B/Budget_Crisis.asp&amp;ei=Gyk-UfqMAeq8iAf5kYHwDA&amp;bvm=bv.43287494,d.bmk&amp;psig=AFQjCNFnlbO8tkU5IZMTMoAdu-fJjf3aFA&amp;ust=1363113899243278"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google.co.in/url?sa=i&amp;rct=j&amp;q=&amp;esrc=s&amp;frm=1&amp;source=images&amp;cd=&amp;cad=rja&amp;docid=bHjIfOYzMtRx4M&amp;tbnid=8S9aseKmvEb0fM:&amp;ved=0CAUQjRw&amp;url=http://www.cartoonstock.com/newscartoons/directory/b/budget_proposal.asp&amp;ei=qCk-Uf2mKs-UiAe7l4GQBg&amp;bvm=bv.43287494,d.bmk&amp;psig=AFQjCNELXMzBuDRGfi0TaQBYpPK7faP8ag&amp;ust=1363114718242112"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google.co.in/url?sa=i&amp;rct=j&amp;q=&amp;esrc=s&amp;frm=1&amp;source=images&amp;cd=&amp;cad=rja&amp;docid=tX81dS1QJfuJoM&amp;tbnid=RIV7yfKMdXa5tM:&amp;ved=0CAUQjRw&amp;url=http://mnlabor.wordpress.com/2012/07/13/editorial-cartoon-budget-deficit/&amp;ei=xik-UdOZCYySiQeuoYDwDg&amp;bvm=bv.43287494,d.bmk&amp;psig=AFQjCNELXMzBuDRGfi0TaQBYpPK7faP8ag&amp;ust=1363114718242112"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co.in/url?sa=i&amp;rct=j&amp;q=&amp;esrc=s&amp;frm=1&amp;source=images&amp;cd=&amp;cad=rja&amp;docid=6VAwjmnbRLb1sM&amp;tbnid=evgj_7kF1GU1ZM:&amp;ved=0CAUQjRw&amp;url=http://www.artsfede.blogspot.com/&amp;ei=4Sk-UeeeJcaciAfi84DoAQ&amp;bvm=bv.43287494,d.bmk&amp;psig=AFQjCNELXMzBuDRGfi0TaQBYpPK7faP8ag&amp;ust=1363114718242112"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o.in/url?sa=i&amp;rct=j&amp;q=&amp;esrc=s&amp;frm=1&amp;source=images&amp;cd=&amp;cad=rja&amp;docid=vDLi3UtlI-w3ZM&amp;tbnid=NccQCeQT3e4dMM:&amp;ved=&amp;url=http://naijamayor.com/fg-to-expend-n4-9trn-in-2013/&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google.co.in/url?sa=i&amp;rct=j&amp;q=&amp;esrc=s&amp;frm=1&amp;source=images&amp;cd=&amp;cad=rja&amp;docid=ZHgMjGwwH3QasM&amp;tbnid=0qHYQY3RlcMT8M:&amp;ved=&amp;url=http://www.cartoonstock.com/newscartoons/directory/b/budget_planning.asp&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in/url?sa=i&amp;rct=j&amp;q=&amp;esrc=s&amp;frm=1&amp;source=images&amp;cd=&amp;cad=rja&amp;docid=2MON02kxTxNyMM&amp;tbnid=vezHR6TORjCZVM:&amp;ved=&amp;url=http://www.cartoonstock.com/newscartoons/directory/b/budget_allocation.asp&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o.in/url?sa=i&amp;rct=j&amp;q=&amp;esrc=s&amp;frm=1&amp;source=images&amp;cd=&amp;cad=rja&amp;docid=fXG7KcHMlG6S-M&amp;tbnid=tW4oZaltULZl0M:&amp;ved=&amp;url=http://www.toonpool.com/cartoons/budget%20surplus%20king%20hole%20pocket_118250&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google.co.in/url?sa=i&amp;rct=j&amp;q=&amp;esrc=s&amp;frm=1&amp;source=images&amp;cd=&amp;cad=rja&amp;docid=0ZmFuv3JZTnN0M&amp;tbnid=kgycd-YFyW8gEM:&amp;ved=&amp;url=http://selfdeprecate.com/political-cartoons/political-cartoons-on-budget-crisis-2011-government-shutdown-scare/&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co.in/url?sa=i&amp;rct=j&amp;q=&amp;esrc=s&amp;frm=1&amp;source=images&amp;cd=&amp;cad=rja&amp;docid=873RxcWtxXIjpM&amp;tbnid=klo_5fXA1i-PUM:&amp;ved=&amp;url=http://www.excellentfuture.ca/paul-summerville/smart-links-31-march-2012&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google.co.in/url?sa=i&amp;rct=j&amp;q=&amp;esrc=s&amp;frm=1&amp;source=images&amp;cd=&amp;cad=rja&amp;docid=11cdV4mhRYIHIM&amp;tbnid=QIAnFNIR-LxMOM:&amp;ved=&amp;url=http://www.cartoonstock.com/newscartoons/directory/b/budget_airline.asp&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google.co.in/url?sa=i&amp;rct=j&amp;q=&amp;esrc=s&amp;frm=1&amp;source=images&amp;cd=&amp;cad=rja&amp;docid=0ZmFuv3JZTnN0M&amp;tbnid=t-0DAfeXDq5M1M:&amp;ved=&amp;url=http://selfdeprecate.com/political-cartoons/political-cartoons-on-budget-crisis-2011-government-shutdown-scare/&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google.co.in/url?sa=i&amp;rct=j&amp;q=&amp;esrc=s&amp;frm=1&amp;source=images&amp;cd=&amp;cad=rja&amp;docid=Dhy1CfUtImRtXM&amp;tbnid=OxpXX58QxSY3cM:&amp;ved=&amp;url=http://www.cartoonstock.com/newscartoons/directory/b/budget_forecasts.asp&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google.co.in/url?sa=i&amp;rct=j&amp;q=&amp;esrc=s&amp;frm=1&amp;source=images&amp;cd=&amp;cad=rja&amp;docid=OI-GCfes_vi20M&amp;tbnid=lINq1zD7tUJ67M:&amp;ved=&amp;url=http://nstcartoons.blogspot.com/&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google.co.in/url?sa=i&amp;rct=j&amp;q=&amp;esrc=s&amp;frm=1&amp;source=images&amp;cd=&amp;cad=rja&amp;docid=JBRFkgfeIEJHGM&amp;tbnid=GabqaWnkzB5XNM:&amp;ved=&amp;url=http://papundits.wordpress.com/2011/04/13/obama-tries-to-take-credit-where-its-not-due-more/&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co.in/url?sa=i&amp;rct=j&amp;q=&amp;esrc=s&amp;frm=1&amp;source=images&amp;cd=&amp;cad=rja&amp;docid=ZHgMjGwwH3QasM&amp;tbnid=s5XEZaBLr0B5-M:&amp;ved=&amp;url=http://www.cartoonstock.com/newscartoons/directory/b/budget_planning.asp&amp;ei=XSk-Uc6QNc3OrQfDo4GgCA&amp;bvm=bv.43287494,d.bmk&amp;psig=AFQjCNELXMzBuDRGfi0TaQBYpPK7faP8ag&amp;ust=1363114718242112"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budget-cuts1"/>
          <p:cNvPicPr>
            <a:picLocks noChangeAspect="1" noChangeArrowheads="1"/>
          </p:cNvPicPr>
          <p:nvPr/>
        </p:nvPicPr>
        <p:blipFill>
          <a:blip r:embed="rId2" cstate="print"/>
          <a:srcRect/>
          <a:stretch>
            <a:fillRect/>
          </a:stretch>
        </p:blipFill>
        <p:spPr bwMode="auto">
          <a:xfrm>
            <a:off x="762000" y="1219200"/>
            <a:ext cx="7696200" cy="1828800"/>
          </a:xfrm>
          <a:prstGeom prst="rect">
            <a:avLst/>
          </a:prstGeom>
          <a:noFill/>
          <a:ln w="9525">
            <a:noFill/>
            <a:miter lim="800000"/>
            <a:headEnd/>
            <a:tailEnd/>
          </a:ln>
        </p:spPr>
      </p:pic>
      <p:sp>
        <p:nvSpPr>
          <p:cNvPr id="4" name="TextBox 3"/>
          <p:cNvSpPr txBox="1"/>
          <p:nvPr/>
        </p:nvSpPr>
        <p:spPr>
          <a:xfrm>
            <a:off x="3352800" y="3124200"/>
            <a:ext cx="2971800" cy="646331"/>
          </a:xfrm>
          <a:prstGeom prst="rect">
            <a:avLst/>
          </a:prstGeom>
          <a:noFill/>
        </p:spPr>
        <p:txBody>
          <a:bodyPr wrap="square" rtlCol="0">
            <a:spAutoFit/>
          </a:bodyPr>
          <a:lstStyle/>
          <a:p>
            <a:r>
              <a:rPr lang="en-US" sz="3600" b="1" i="1" dirty="0" smtClean="0">
                <a:solidFill>
                  <a:srgbClr val="0070C0"/>
                </a:solidFill>
                <a:latin typeface="Times New Roman" pitchFamily="18" charset="0"/>
                <a:cs typeface="Times New Roman" pitchFamily="18" charset="0"/>
              </a:rPr>
              <a:t>Presented by</a:t>
            </a:r>
            <a:endParaRPr lang="en-US" sz="3600" b="1" i="1" dirty="0">
              <a:solidFill>
                <a:srgbClr val="0070C0"/>
              </a:solidFill>
              <a:latin typeface="Times New Roman" pitchFamily="18" charset="0"/>
              <a:cs typeface="Times New Roman" pitchFamily="18" charset="0"/>
            </a:endParaRPr>
          </a:p>
        </p:txBody>
      </p:sp>
      <p:sp>
        <p:nvSpPr>
          <p:cNvPr id="5" name="Rectangle 4"/>
          <p:cNvSpPr/>
          <p:nvPr/>
        </p:nvSpPr>
        <p:spPr>
          <a:xfrm>
            <a:off x="2423655" y="76200"/>
            <a:ext cx="5043945" cy="707886"/>
          </a:xfrm>
          <a:prstGeom prst="rect">
            <a:avLst/>
          </a:prstGeom>
          <a:gradFill>
            <a:gsLst>
              <a:gs pos="0">
                <a:srgbClr val="FF3399"/>
              </a:gs>
              <a:gs pos="25000">
                <a:srgbClr val="FF6633"/>
              </a:gs>
              <a:gs pos="50000">
                <a:srgbClr val="FFFF00"/>
              </a:gs>
              <a:gs pos="75000">
                <a:srgbClr val="01A78F"/>
              </a:gs>
              <a:gs pos="100000">
                <a:srgbClr val="3366FF"/>
              </a:gs>
            </a:gsLst>
            <a:lin ang="5400000" scaled="0"/>
          </a:gradFill>
        </p:spPr>
        <p:txBody>
          <a:bodyPr wrap="none">
            <a:spAutoFit/>
          </a:bodyPr>
          <a:lstStyle/>
          <a:p>
            <a:r>
              <a:rPr lang="en-US" sz="4000" b="1" dirty="0" smtClean="0">
                <a:solidFill>
                  <a:srgbClr val="002060"/>
                </a:solidFill>
              </a:rPr>
              <a:t> Union Budget 2013-14</a:t>
            </a:r>
            <a:endParaRPr lang="en-US" sz="4000" b="1" dirty="0">
              <a:solidFill>
                <a:srgbClr val="002060"/>
              </a:solidFill>
            </a:endParaRPr>
          </a:p>
        </p:txBody>
      </p:sp>
      <p:sp>
        <p:nvSpPr>
          <p:cNvPr id="6" name="Rectangle 5"/>
          <p:cNvSpPr/>
          <p:nvPr/>
        </p:nvSpPr>
        <p:spPr>
          <a:xfrm>
            <a:off x="228600" y="762000"/>
            <a:ext cx="3807261" cy="523220"/>
          </a:xfrm>
          <a:prstGeom prst="rect">
            <a:avLst/>
          </a:prstGeom>
        </p:spPr>
        <p:txBody>
          <a:bodyPr wrap="none">
            <a:spAutoFit/>
          </a:bodyPr>
          <a:lstStyle/>
          <a:p>
            <a:r>
              <a:rPr lang="en-US" sz="2800" b="1" dirty="0" smtClean="0"/>
              <a:t>Cartoon Budget 2013-14</a:t>
            </a:r>
            <a:endParaRPr lang="en-US" sz="2800" b="1" dirty="0"/>
          </a:p>
        </p:txBody>
      </p:sp>
      <p:sp>
        <p:nvSpPr>
          <p:cNvPr id="7" name="Rectangle 6"/>
          <p:cNvSpPr/>
          <p:nvPr/>
        </p:nvSpPr>
        <p:spPr>
          <a:xfrm>
            <a:off x="5334000" y="863025"/>
            <a:ext cx="3783408" cy="584775"/>
          </a:xfrm>
          <a:prstGeom prst="rect">
            <a:avLst/>
          </a:prstGeom>
        </p:spPr>
        <p:txBody>
          <a:bodyPr wrap="none">
            <a:spAutoFit/>
          </a:bodyPr>
          <a:lstStyle/>
          <a:p>
            <a:r>
              <a:rPr lang="hi-IN" sz="3200" b="1" dirty="0" smtClean="0"/>
              <a:t>कार्टून</a:t>
            </a:r>
            <a:r>
              <a:rPr lang="en-US" sz="3200" b="1" dirty="0" smtClean="0"/>
              <a:t> </a:t>
            </a:r>
            <a:r>
              <a:rPr lang="hi-IN" sz="3200" b="1" dirty="0" smtClean="0"/>
              <a:t>बजट 2013-14</a:t>
            </a:r>
            <a:endParaRPr lang="en-US" sz="3200" b="1" dirty="0"/>
          </a:p>
        </p:txBody>
      </p:sp>
      <p:sp>
        <p:nvSpPr>
          <p:cNvPr id="149505" name="Rectangle 1"/>
          <p:cNvSpPr>
            <a:spLocks noChangeArrowheads="1"/>
          </p:cNvSpPr>
          <p:nvPr/>
        </p:nvSpPr>
        <p:spPr bwMode="auto">
          <a:xfrm>
            <a:off x="1295400" y="3810000"/>
            <a:ext cx="61722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Dr. </a:t>
            </a:r>
            <a:r>
              <a:rPr kumimoji="0" lang="en-US"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Pawar</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Ashok </a:t>
            </a:r>
            <a:r>
              <a:rPr kumimoji="0" lang="en-US"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Shankarrao</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Director</a:t>
            </a:r>
            <a:r>
              <a:rPr lang="en-US" sz="2000" b="1" baseline="0" dirty="0" smtClean="0">
                <a:latin typeface="Times New Roman" pitchFamily="18" charset="0"/>
                <a:ea typeface="Calibri" pitchFamily="34"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Vasantrao</a:t>
            </a:r>
            <a:r>
              <a:rPr kumimoji="0" lang="en-US"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Naik</a:t>
            </a:r>
            <a:r>
              <a:rPr kumimoji="0" lang="en-US"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Research Centre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Professor</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Dept. of Economics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Dr.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Babaasaheb</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Ambedkar</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Marathwada.University</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Aurangabad. (MS-India)-431004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E-mail: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3"/>
              </a:rPr>
              <a:t>pawarashok40@gmail.com</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Mob.No</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09421758357/</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ttp://bloximages.chicago2.vip.townnews.com/azstarnet.com/content/tncms/assets/v3/editorial/a/3e/a3ece468-7d16-11e2-bdbb-001a4bcf887a/5127ad7701109.preview-620.jpg">
            <a:hlinkClick r:id="rId2"/>
          </p:cNvPr>
          <p:cNvPicPr>
            <a:picLocks noChangeAspect="1" noChangeArrowheads="1"/>
          </p:cNvPicPr>
          <p:nvPr/>
        </p:nvPicPr>
        <p:blipFill>
          <a:blip r:embed="rId3" cstate="print"/>
          <a:srcRect/>
          <a:stretch>
            <a:fillRect/>
          </a:stretch>
        </p:blipFill>
        <p:spPr bwMode="auto">
          <a:xfrm>
            <a:off x="0" y="0"/>
            <a:ext cx="9067800" cy="68580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4287" y="0"/>
            <a:ext cx="912971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76200"/>
            <a:ext cx="9144000" cy="67214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http://1.bp.blogspot.com/-uxFrKpVVBDA/US2Zk8-HV6I/AAAAAAAAIOY/B2RB--Ukonw/s400/000000.jpg">
            <a:hlinkClick r:id="rId2"/>
          </p:cNvPr>
          <p:cNvPicPr>
            <a:picLocks noChangeAspect="1" noChangeArrowheads="1"/>
          </p:cNvPicPr>
          <p:nvPr/>
        </p:nvPicPr>
        <p:blipFill>
          <a:blip r:embed="rId3" cstate="print"/>
          <a:srcRect/>
          <a:stretch>
            <a:fillRect/>
          </a:stretch>
        </p:blipFill>
        <p:spPr bwMode="auto">
          <a:xfrm>
            <a:off x="0" y="0"/>
            <a:ext cx="9067800" cy="6794607"/>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2" cstate="print"/>
          <a:srcRect/>
          <a:stretch>
            <a:fillRect/>
          </a:stretch>
        </p:blipFill>
        <p:spPr bwMode="auto">
          <a:xfrm>
            <a:off x="0" y="533400"/>
            <a:ext cx="9144000" cy="6248400"/>
          </a:xfrm>
          <a:prstGeom prst="rect">
            <a:avLst/>
          </a:prstGeom>
          <a:noFill/>
          <a:ln w="9525">
            <a:noFill/>
            <a:miter lim="800000"/>
            <a:headEnd/>
            <a:tailEnd/>
          </a:ln>
          <a:effectLst/>
        </p:spPr>
      </p:pic>
      <p:pic>
        <p:nvPicPr>
          <p:cNvPr id="69636" name="Picture 4"/>
          <p:cNvPicPr>
            <a:picLocks noChangeAspect="1" noChangeArrowheads="1"/>
          </p:cNvPicPr>
          <p:nvPr/>
        </p:nvPicPr>
        <p:blipFill>
          <a:blip r:embed="rId3" cstate="print"/>
          <a:srcRect/>
          <a:stretch>
            <a:fillRect/>
          </a:stretch>
        </p:blipFill>
        <p:spPr bwMode="auto">
          <a:xfrm>
            <a:off x="1981200" y="0"/>
            <a:ext cx="5257800" cy="53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p:cNvPicPr>
            <a:picLocks noChangeAspect="1" noChangeArrowheads="1"/>
          </p:cNvPicPr>
          <p:nvPr/>
        </p:nvPicPr>
        <p:blipFill>
          <a:blip r:embed="rId3" cstate="print"/>
          <a:srcRect/>
          <a:stretch>
            <a:fillRect/>
          </a:stretch>
        </p:blipFill>
        <p:spPr bwMode="auto">
          <a:xfrm>
            <a:off x="0" y="600074"/>
            <a:ext cx="9144000" cy="6257925"/>
          </a:xfrm>
          <a:prstGeom prst="rect">
            <a:avLst/>
          </a:prstGeom>
          <a:noFill/>
          <a:ln w="9525">
            <a:noFill/>
            <a:miter lim="800000"/>
            <a:headEnd/>
            <a:tailEnd/>
          </a:ln>
          <a:effectLst/>
        </p:spPr>
      </p:pic>
      <p:pic>
        <p:nvPicPr>
          <p:cNvPr id="70661" name="Picture 5"/>
          <p:cNvPicPr>
            <a:picLocks noChangeAspect="1" noChangeArrowheads="1"/>
          </p:cNvPicPr>
          <p:nvPr/>
        </p:nvPicPr>
        <p:blipFill>
          <a:blip r:embed="rId4" cstate="print"/>
          <a:srcRect/>
          <a:stretch>
            <a:fillRect/>
          </a:stretch>
        </p:blipFill>
        <p:spPr bwMode="auto">
          <a:xfrm>
            <a:off x="3429000" y="76200"/>
            <a:ext cx="4224337" cy="68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finance.gov.au/budget/budget-process/images/budget_flowchart.gif"/>
          <p:cNvPicPr>
            <a:picLocks noChangeAspect="1" noChangeArrowheads="1"/>
          </p:cNvPicPr>
          <p:nvPr/>
        </p:nvPicPr>
        <p:blipFill>
          <a:blip r:embed="rId2" r:link="rId3" cstate="print"/>
          <a:srcRect/>
          <a:stretch>
            <a:fillRect/>
          </a:stretch>
        </p:blipFill>
        <p:spPr bwMode="auto">
          <a:xfrm>
            <a:off x="0" y="914400"/>
            <a:ext cx="9144000" cy="5943600"/>
          </a:xfrm>
          <a:prstGeom prst="rect">
            <a:avLst/>
          </a:prstGeom>
          <a:noFill/>
        </p:spPr>
      </p:pic>
      <p:sp>
        <p:nvSpPr>
          <p:cNvPr id="7987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6" name="Rectangle 4"/>
          <p:cNvSpPr>
            <a:spLocks noChangeArrowheads="1"/>
          </p:cNvSpPr>
          <p:nvPr/>
        </p:nvSpPr>
        <p:spPr bwMode="auto">
          <a:xfrm>
            <a:off x="0" y="27908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9877" name="Rectangle 5"/>
          <p:cNvSpPr>
            <a:spLocks noChangeArrowheads="1"/>
          </p:cNvSpPr>
          <p:nvPr/>
        </p:nvSpPr>
        <p:spPr bwMode="auto">
          <a:xfrm>
            <a:off x="0" y="5819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9878" name="Rectangle 6"/>
          <p:cNvSpPr>
            <a:spLocks noChangeArrowheads="1"/>
          </p:cNvSpPr>
          <p:nvPr/>
        </p:nvSpPr>
        <p:spPr bwMode="auto">
          <a:xfrm>
            <a:off x="1634584" y="0"/>
            <a:ext cx="5604416"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400" b="1" i="0" u="none" strike="noStrike" normalizeH="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Calibri" pitchFamily="34" charset="0"/>
                <a:cs typeface="Times New Roman" pitchFamily="18" charset="0"/>
              </a:rPr>
              <a:t>Pro</a:t>
            </a:r>
            <a:r>
              <a:rPr kumimoji="0" lang="en-US" sz="4400" b="1" i="0" u="none" strike="noStrike" normalizeH="0" baseline="0" dirty="0" smtClean="0">
                <a:ln w="31550" cmpd="sng">
                  <a:solidFill>
                    <a:srgbClr val="FF0000"/>
                  </a:solidFill>
                  <a:prstDash val="solid"/>
                </a:ln>
                <a:solidFill>
                  <a:schemeClr val="bg2">
                    <a:lumMod val="75000"/>
                  </a:schemeClr>
                </a:solidFill>
                <a:effectLst>
                  <a:outerShdw blurRad="50800" dist="40000" dir="5400000" algn="tl" rotWithShape="0">
                    <a:srgbClr val="000000">
                      <a:shade val="5000"/>
                      <a:satMod val="120000"/>
                      <a:alpha val="33000"/>
                    </a:srgbClr>
                  </a:outerShdw>
                </a:effectLst>
                <a:latin typeface="Times New Roman" pitchFamily="18" charset="0"/>
                <a:ea typeface="Calibri" pitchFamily="34" charset="0"/>
                <a:cs typeface="Times New Roman" pitchFamily="18" charset="0"/>
              </a:rPr>
              <a:t>cess</a:t>
            </a:r>
            <a:r>
              <a:rPr kumimoji="0" lang="en-US" sz="4400" b="1" i="0" u="none" strike="noStrike" normalizeH="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Calibri" pitchFamily="34" charset="0"/>
                <a:cs typeface="Times New Roman" pitchFamily="18" charset="0"/>
              </a:rPr>
              <a:t> of Bud</a:t>
            </a:r>
            <a:r>
              <a:rPr kumimoji="0" lang="en-US" sz="4400" b="1" i="0" u="none" strike="noStrike" normalizeH="0" baseline="0" dirty="0" smtClean="0">
                <a:ln w="31550" cmpd="sng">
                  <a:solidFill>
                    <a:srgbClr val="FFFF00"/>
                  </a:solidFill>
                  <a:prstDash val="solid"/>
                </a:ln>
                <a:solidFill>
                  <a:srgbClr val="00B050"/>
                </a:solidFill>
                <a:effectLst>
                  <a:outerShdw blurRad="50800" dist="40000" dir="5400000" algn="tl" rotWithShape="0">
                    <a:srgbClr val="000000">
                      <a:shade val="5000"/>
                      <a:satMod val="120000"/>
                      <a:alpha val="33000"/>
                    </a:srgbClr>
                  </a:outerShdw>
                </a:effectLst>
                <a:latin typeface="Times New Roman" pitchFamily="18" charset="0"/>
                <a:ea typeface="Calibri" pitchFamily="34" charset="0"/>
                <a:cs typeface="Times New Roman" pitchFamily="18" charset="0"/>
              </a:rPr>
              <a:t>get</a:t>
            </a:r>
            <a:r>
              <a:rPr kumimoji="0" lang="en-US" sz="4400" b="1" i="0" u="none" strike="noStrike" normalizeH="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Calibri" pitchFamily="34" charset="0"/>
                <a:cs typeface="Times New Roman" pitchFamily="18" charset="0"/>
              </a:rPr>
              <a:t>:-</a:t>
            </a:r>
            <a:endParaRPr kumimoji="0" lang="en-US" sz="4800" b="1" i="0" u="none" strike="noStrike" normalizeH="0" baseline="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xit" presetSubtype="0" repeatCount="3000" fill="hold" grpId="0" nodeType="clickEffect">
                                  <p:stCondLst>
                                    <p:cond delay="0"/>
                                  </p:stCondLst>
                                  <p:iterate type="lt">
                                    <p:tmPct val="10000"/>
                                  </p:iterate>
                                  <p:childTnLst>
                                    <p:anim from="(ppt_w)" to="(-ppt_w*2)" calcmode="lin" valueType="num">
                                      <p:cBhvr rctx="PPT">
                                        <p:cTn id="6" dur="2500" autoRev="1">
                                          <p:stCondLst>
                                            <p:cond delay="0"/>
                                          </p:stCondLst>
                                        </p:cTn>
                                        <p:tgtEl>
                                          <p:spTgt spid="79878"/>
                                        </p:tgtEl>
                                        <p:attrNameLst>
                                          <p:attrName>ppt_w</p:attrName>
                                        </p:attrNameLst>
                                      </p:cBhvr>
                                    </p:anim>
                                    <p:anim by="(ppt_w*0.50)" calcmode="lin" valueType="num">
                                      <p:cBhvr>
                                        <p:cTn id="7" dur="2500" decel="50000" autoRev="1">
                                          <p:stCondLst>
                                            <p:cond delay="0"/>
                                          </p:stCondLst>
                                        </p:cTn>
                                        <p:tgtEl>
                                          <p:spTgt spid="79878"/>
                                        </p:tgtEl>
                                        <p:attrNameLst>
                                          <p:attrName>ppt_x</p:attrName>
                                        </p:attrNameLst>
                                      </p:cBhvr>
                                    </p:anim>
                                    <p:anim from="(ppt_y)" to="(1+ppt_h/2)" calcmode="lin" valueType="num">
                                      <p:cBhvr>
                                        <p:cTn id="8" dur="5000">
                                          <p:stCondLst>
                                            <p:cond delay="0"/>
                                          </p:stCondLst>
                                        </p:cTn>
                                        <p:tgtEl>
                                          <p:spTgt spid="79878"/>
                                        </p:tgtEl>
                                        <p:attrNameLst>
                                          <p:attrName>ppt_y</p:attrName>
                                        </p:attrNameLst>
                                      </p:cBhvr>
                                    </p:anim>
                                    <p:animRot by="21600000">
                                      <p:cBhvr>
                                        <p:cTn id="9" dur="5000">
                                          <p:stCondLst>
                                            <p:cond delay="0"/>
                                          </p:stCondLst>
                                        </p:cTn>
                                        <p:tgtEl>
                                          <p:spTgt spid="79878"/>
                                        </p:tgtEl>
                                        <p:attrNameLst>
                                          <p:attrName>r</p:attrName>
                                        </p:attrNameLst>
                                      </p:cBhvr>
                                    </p:animRot>
                                    <p:set>
                                      <p:cBhvr>
                                        <p:cTn id="10" dur="1" fill="hold">
                                          <p:stCondLst>
                                            <p:cond delay="4999"/>
                                          </p:stCondLst>
                                        </p:cTn>
                                        <p:tgtEl>
                                          <p:spTgt spid="798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budget.ny.gov/images/budget_steps_320.jpg"/>
          <p:cNvPicPr>
            <a:picLocks noChangeAspect="1" noChangeArrowheads="1"/>
          </p:cNvPicPr>
          <p:nvPr/>
        </p:nvPicPr>
        <p:blipFill>
          <a:blip r:embed="rId2" r:link="rId3" cstate="print"/>
          <a:srcRect/>
          <a:stretch>
            <a:fillRect/>
          </a:stretch>
        </p:blipFill>
        <p:spPr bwMode="auto">
          <a:xfrm>
            <a:off x="76200" y="19050"/>
            <a:ext cx="8991953" cy="6838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ChangeArrowheads="1"/>
          </p:cNvSpPr>
          <p:nvPr/>
        </p:nvSpPr>
        <p:spPr bwMode="auto">
          <a:xfrm>
            <a:off x="76200" y="488751"/>
            <a:ext cx="9067800" cy="6155531"/>
          </a:xfrm>
          <a:prstGeom prst="rect">
            <a:avLst/>
          </a:prstGeom>
          <a:solidFill>
            <a:srgbClr val="FCFDFD"/>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sz="2400" b="1" i="0" u="none" strike="noStrike" cap="none" normalizeH="0" baseline="0" dirty="0" smtClean="0">
                <a:ln>
                  <a:noFill/>
                </a:ln>
                <a:solidFill>
                  <a:srgbClr val="FF3300"/>
                </a:solidFill>
                <a:effectLst/>
                <a:latin typeface="Arial" pitchFamily="34" charset="0"/>
                <a:ea typeface="Times New Roman" pitchFamily="18" charset="0"/>
                <a:cs typeface="Arial" pitchFamily="34" charset="0"/>
              </a:rPr>
              <a:t>Income Tax Slabs AND Rates for AY 2013-14 (FY 2012-13)</a:t>
            </a:r>
            <a:endParaRPr kumimoji="0" lang="en-US" sz="4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This page contains Income Tax rates and slabs for various categories of Indian Income Tax payers in a user friendly format. Please send your suggestions / feedback to </a:t>
            </a:r>
            <a:r>
              <a:rPr kumimoji="0" lang="en-US" sz="2400" b="0" i="0" u="none" strike="noStrike" cap="none" normalizeH="0" baseline="0" dirty="0" smtClean="0">
                <a:ln>
                  <a:noFill/>
                </a:ln>
                <a:solidFill>
                  <a:srgbClr val="0055BB"/>
                </a:solidFill>
                <a:effectLst/>
                <a:latin typeface="Arial" pitchFamily="34" charset="0"/>
                <a:ea typeface="Times New Roman" pitchFamily="18" charset="0"/>
                <a:cs typeface="Arial" pitchFamily="34" charset="0"/>
                <a:hlinkClick r:id="rId2"/>
              </a:rPr>
              <a:t>finotax@gmail.com</a:t>
            </a:r>
            <a:r>
              <a:rPr kumimoji="0" lang="en-US"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to enable us to make it more useful.</a:t>
            </a: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800" b="0" i="1" u="none" strike="noStrike" cap="none" normalizeH="0" baseline="0" dirty="0" smtClean="0">
                <a:ln>
                  <a:noFill/>
                </a:ln>
                <a:solidFill>
                  <a:srgbClr val="0055BB"/>
                </a:solidFill>
                <a:effectLst/>
                <a:latin typeface="Times New Roman" pitchFamily="18" charset="0"/>
                <a:ea typeface="Times New Roman" pitchFamily="18" charset="0"/>
                <a:cs typeface="Times New Roman" pitchFamily="18" charset="0"/>
                <a:hlinkClick r:id="rId3"/>
              </a:rPr>
              <a:t>Individuals (Below 60 years) &amp; HUFs</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800" b="0" i="1" u="none" strike="noStrike" cap="none" normalizeH="0" baseline="0" dirty="0" smtClean="0">
                <a:ln>
                  <a:noFill/>
                </a:ln>
                <a:solidFill>
                  <a:srgbClr val="0055BB"/>
                </a:solidFill>
                <a:effectLst/>
                <a:latin typeface="Times New Roman" pitchFamily="18" charset="0"/>
                <a:ea typeface="Times New Roman" pitchFamily="18" charset="0"/>
                <a:cs typeface="Times New Roman" pitchFamily="18" charset="0"/>
                <a:hlinkClick r:id="rId3"/>
              </a:rPr>
              <a:t>Senior Citizens (Above 60 years but below 80 years)</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800" b="0" i="1" u="none" strike="noStrike" cap="none" normalizeH="0" baseline="0" dirty="0" smtClean="0">
                <a:ln>
                  <a:noFill/>
                </a:ln>
                <a:solidFill>
                  <a:srgbClr val="0055BB"/>
                </a:solidFill>
                <a:effectLst/>
                <a:latin typeface="Times New Roman" pitchFamily="18" charset="0"/>
                <a:ea typeface="Times New Roman" pitchFamily="18" charset="0"/>
                <a:cs typeface="Times New Roman" pitchFamily="18" charset="0"/>
                <a:hlinkClick r:id="rId3"/>
              </a:rPr>
              <a:t>Very Senior Citizens (Above 80 years)</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800" b="0" i="1" u="none" strike="noStrike" cap="none" normalizeH="0" baseline="0" dirty="0" smtClean="0">
                <a:ln>
                  <a:noFill/>
                </a:ln>
                <a:solidFill>
                  <a:srgbClr val="0055BB"/>
                </a:solidFill>
                <a:effectLst/>
                <a:latin typeface="Times New Roman" pitchFamily="18" charset="0"/>
                <a:ea typeface="Times New Roman" pitchFamily="18" charset="0"/>
                <a:cs typeface="Times New Roman" pitchFamily="18" charset="0"/>
                <a:hlinkClick r:id="rId3"/>
              </a:rPr>
              <a:t>AOPs &amp; BOIs</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800" b="0" i="1" u="none" strike="noStrike" cap="none" normalizeH="0" baseline="0" dirty="0" smtClean="0">
                <a:ln>
                  <a:noFill/>
                </a:ln>
                <a:solidFill>
                  <a:srgbClr val="0055BB"/>
                </a:solidFill>
                <a:effectLst/>
                <a:latin typeface="Times New Roman" pitchFamily="18" charset="0"/>
                <a:ea typeface="Times New Roman" pitchFamily="18" charset="0"/>
                <a:cs typeface="Times New Roman" pitchFamily="18" charset="0"/>
                <a:hlinkClick r:id="rId3"/>
              </a:rPr>
              <a:t>Co-operative Society</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800" b="0" i="1" u="none" strike="noStrike" cap="none" normalizeH="0" baseline="0" dirty="0" smtClean="0">
                <a:ln>
                  <a:noFill/>
                </a:ln>
                <a:solidFill>
                  <a:srgbClr val="0055BB"/>
                </a:solidFill>
                <a:effectLst/>
                <a:latin typeface="Times New Roman" pitchFamily="18" charset="0"/>
                <a:ea typeface="Times New Roman" pitchFamily="18" charset="0"/>
                <a:cs typeface="Times New Roman" pitchFamily="18" charset="0"/>
                <a:hlinkClick r:id="rId3"/>
              </a:rPr>
              <a:t>Firm</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800" b="0" i="1" u="none" strike="noStrike" cap="none" normalizeH="0" baseline="0" dirty="0" smtClean="0">
                <a:ln>
                  <a:noFill/>
                </a:ln>
                <a:solidFill>
                  <a:srgbClr val="0055BB"/>
                </a:solidFill>
                <a:effectLst/>
                <a:latin typeface="Times New Roman" pitchFamily="18" charset="0"/>
                <a:ea typeface="Times New Roman" pitchFamily="18" charset="0"/>
                <a:cs typeface="Times New Roman" pitchFamily="18" charset="0"/>
                <a:hlinkClick r:id="rId3"/>
              </a:rPr>
              <a:t>Local Authority</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800" b="0" i="1" u="none" strike="noStrike" cap="none" normalizeH="0" baseline="0" dirty="0" smtClean="0">
                <a:ln>
                  <a:noFill/>
                </a:ln>
                <a:solidFill>
                  <a:srgbClr val="0055BB"/>
                </a:solidFill>
                <a:effectLst/>
                <a:latin typeface="Times New Roman" pitchFamily="18" charset="0"/>
                <a:ea typeface="Times New Roman" pitchFamily="18" charset="0"/>
                <a:cs typeface="Times New Roman" pitchFamily="18" charset="0"/>
                <a:hlinkClick r:id="rId3"/>
              </a:rPr>
              <a:t>Domestic Company</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800" b="0" i="1" u="none" strike="noStrike" cap="none" normalizeH="0" baseline="0" dirty="0" smtClean="0">
                <a:ln>
                  <a:noFill/>
                </a:ln>
                <a:solidFill>
                  <a:srgbClr val="0055BB"/>
                </a:solidFill>
                <a:effectLst/>
                <a:latin typeface="Times New Roman" pitchFamily="18" charset="0"/>
                <a:ea typeface="Times New Roman" pitchFamily="18" charset="0"/>
                <a:cs typeface="Times New Roman" pitchFamily="18" charset="0"/>
                <a:hlinkClick r:id="rId3"/>
              </a:rPr>
              <a:t>Other Company</a:t>
            </a:r>
            <a:endParaRPr kumimoji="0" lang="en-US" sz="4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ChangeArrowheads="1"/>
          </p:cNvSpPr>
          <p:nvPr/>
        </p:nvSpPr>
        <p:spPr bwMode="auto">
          <a:xfrm>
            <a:off x="381000" y="143470"/>
            <a:ext cx="8534400" cy="1846659"/>
          </a:xfrm>
          <a:prstGeom prst="rect">
            <a:avLst/>
          </a:prstGeom>
          <a:solidFill>
            <a:srgbClr val="FCFDFD"/>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2277AA"/>
                </a:solidFill>
                <a:effectLst/>
                <a:latin typeface="Arial" pitchFamily="34" charset="0"/>
                <a:ea typeface="Times New Roman" pitchFamily="18" charset="0"/>
                <a:cs typeface="Arial" pitchFamily="34" charset="0"/>
              </a:rPr>
              <a:t>A. Individuals and HUFs</a:t>
            </a:r>
            <a:endParaRPr kumimoji="0" lang="en-US" sz="3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Education </a:t>
            </a:r>
            <a:r>
              <a:rPr kumimoji="0" lang="en-US" sz="2000" b="1"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Cess</a:t>
            </a:r>
            <a:r>
              <a:rPr kumimoji="0" lang="en-US" sz="20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a:t>
            </a:r>
            <a:r>
              <a:rPr kumimoji="0" lang="en-US" sz="2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3% of the Income-tax.</a:t>
            </a:r>
            <a:endPar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666666"/>
                </a:solidFill>
                <a:effectLst/>
                <a:latin typeface="Arial" pitchFamily="34" charset="0"/>
                <a:ea typeface="Times New Roman" pitchFamily="18" charset="0"/>
                <a:cs typeface="Arial" pitchFamily="34" charset="0"/>
              </a:rPr>
              <a:t>II. Individual resident who is of the age of 60 years or more but below the age of 80 years at any time during the previous year.</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Table 3"/>
          <p:cNvGraphicFramePr>
            <a:graphicFrameLocks noGrp="1"/>
          </p:cNvGraphicFramePr>
          <p:nvPr/>
        </p:nvGraphicFramePr>
        <p:xfrm>
          <a:off x="304800" y="2209800"/>
          <a:ext cx="8610600" cy="3889178"/>
        </p:xfrm>
        <a:graphic>
          <a:graphicData uri="http://schemas.openxmlformats.org/drawingml/2006/table">
            <a:tbl>
              <a:tblPr/>
              <a:tblGrid>
                <a:gridCol w="406536"/>
                <a:gridCol w="4319787"/>
                <a:gridCol w="3884277"/>
              </a:tblGrid>
              <a:tr h="483197">
                <a:tc>
                  <a:txBody>
                    <a:bodyPr/>
                    <a:lstStyle/>
                    <a:p>
                      <a:pPr marL="0" marR="0">
                        <a:lnSpc>
                          <a:spcPct val="115000"/>
                        </a:lnSpc>
                        <a:spcBef>
                          <a:spcPts val="0"/>
                        </a:spcBef>
                        <a:spcAft>
                          <a:spcPts val="600"/>
                        </a:spcAft>
                      </a:pPr>
                      <a:r>
                        <a:rPr lang="en-US" sz="1600" b="1" dirty="0">
                          <a:solidFill>
                            <a:srgbClr val="FFFFFF"/>
                          </a:solidFill>
                          <a:latin typeface="Times New Roman"/>
                          <a:ea typeface="Calibri"/>
                          <a:cs typeface="Times New Roman"/>
                        </a:rPr>
                        <a:t> </a:t>
                      </a:r>
                      <a:endParaRPr lang="en-US" sz="1600" b="1" dirty="0">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c>
                  <a:txBody>
                    <a:bodyPr/>
                    <a:lstStyle/>
                    <a:p>
                      <a:pPr marL="0" marR="0">
                        <a:lnSpc>
                          <a:spcPct val="115000"/>
                        </a:lnSpc>
                        <a:spcBef>
                          <a:spcPts val="0"/>
                        </a:spcBef>
                        <a:spcAft>
                          <a:spcPts val="600"/>
                        </a:spcAft>
                      </a:pPr>
                      <a:r>
                        <a:rPr lang="en-US" sz="1600" b="1">
                          <a:solidFill>
                            <a:srgbClr val="FFFFFF"/>
                          </a:solidFill>
                          <a:latin typeface="Times New Roman"/>
                          <a:ea typeface="Calibri"/>
                          <a:cs typeface="Times New Roman"/>
                        </a:rPr>
                        <a:t>Income Slabs</a:t>
                      </a:r>
                      <a:endParaRPr lang="en-US" sz="1600" b="1">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c>
                  <a:txBody>
                    <a:bodyPr/>
                    <a:lstStyle/>
                    <a:p>
                      <a:pPr marL="0" marR="0">
                        <a:lnSpc>
                          <a:spcPct val="115000"/>
                        </a:lnSpc>
                        <a:spcBef>
                          <a:spcPts val="0"/>
                        </a:spcBef>
                        <a:spcAft>
                          <a:spcPts val="600"/>
                        </a:spcAft>
                      </a:pPr>
                      <a:r>
                        <a:rPr lang="en-US" sz="1600" b="1">
                          <a:solidFill>
                            <a:srgbClr val="FFFFFF"/>
                          </a:solidFill>
                          <a:latin typeface="Times New Roman"/>
                          <a:ea typeface="Calibri"/>
                          <a:cs typeface="Times New Roman"/>
                        </a:rPr>
                        <a:t>Income Tax Rate</a:t>
                      </a:r>
                      <a:endParaRPr lang="en-US" sz="1600" b="1">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r>
              <a:tr h="829511">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i.</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Where the total income does not exceed Rs. 2,50,000/-.</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NIL</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r h="829511">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ii.</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Where the total income exceeds Rs. 2,50,000/- but does not exceed Rs. 5,00,000/-</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dirty="0">
                          <a:solidFill>
                            <a:srgbClr val="333333"/>
                          </a:solidFill>
                          <a:latin typeface="Times New Roman"/>
                          <a:ea typeface="Calibri"/>
                          <a:cs typeface="Times New Roman"/>
                        </a:rPr>
                        <a:t>10% of the amount by which the total income exceeds Rs. 2,50,000/-.</a:t>
                      </a:r>
                      <a:endParaRPr lang="en-US" sz="16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r h="829511">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iii.</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Where the total income exceeds Rs. 5,00,000/- but does not exceed Rs. 10,00,000/-</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dirty="0">
                          <a:solidFill>
                            <a:srgbClr val="333333"/>
                          </a:solidFill>
                          <a:latin typeface="Times New Roman"/>
                          <a:ea typeface="Calibri"/>
                          <a:cs typeface="Times New Roman"/>
                        </a:rPr>
                        <a:t>Rs. 25,000/- + 20% of the amount by which the total income exceeds Rs. 5,00,000/-.</a:t>
                      </a:r>
                      <a:endParaRPr lang="en-US" sz="16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r h="829511">
                <a:tc>
                  <a:txBody>
                    <a:bodyPr/>
                    <a:lstStyle/>
                    <a:p>
                      <a:pPr marL="0" marR="0">
                        <a:lnSpc>
                          <a:spcPct val="115000"/>
                        </a:lnSpc>
                        <a:spcBef>
                          <a:spcPts val="0"/>
                        </a:spcBef>
                        <a:spcAft>
                          <a:spcPts val="600"/>
                        </a:spcAft>
                      </a:pPr>
                      <a:r>
                        <a:rPr lang="en-US" sz="1600" b="1" dirty="0">
                          <a:solidFill>
                            <a:srgbClr val="333333"/>
                          </a:solidFill>
                          <a:latin typeface="Times New Roman"/>
                          <a:ea typeface="Calibri"/>
                          <a:cs typeface="Times New Roman"/>
                        </a:rPr>
                        <a:t>iv.</a:t>
                      </a:r>
                      <a:endParaRPr lang="en-US" sz="16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Where the total income exceeds Rs. 10,00,000/-</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dirty="0">
                          <a:solidFill>
                            <a:srgbClr val="333333"/>
                          </a:solidFill>
                          <a:latin typeface="Times New Roman"/>
                          <a:ea typeface="Calibri"/>
                          <a:cs typeface="Times New Roman"/>
                        </a:rPr>
                        <a:t>Rs. 125,000/- + 30% of the amount by which the total income exceeds Rs. 10,00,000/-.</a:t>
                      </a:r>
                      <a:endParaRPr lang="en-US" sz="16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bl>
          </a:graphicData>
        </a:graphic>
      </p:graphicFrame>
      <p:sp>
        <p:nvSpPr>
          <p:cNvPr id="5" name="Rectangle 4"/>
          <p:cNvSpPr/>
          <p:nvPr/>
        </p:nvSpPr>
        <p:spPr>
          <a:xfrm>
            <a:off x="914400" y="5867400"/>
            <a:ext cx="4572000" cy="677108"/>
          </a:xfrm>
          <a:prstGeom prst="rect">
            <a:avLst/>
          </a:prstGeom>
        </p:spPr>
        <p:txBody>
          <a:bodyPr>
            <a:spAutoFit/>
          </a:bodyPr>
          <a:lstStyle/>
          <a:p>
            <a:pPr lvl="0" algn="just" eaLnBrk="0" fontAlgn="base" hangingPunct="0">
              <a:spcBef>
                <a:spcPct val="0"/>
              </a:spcBef>
              <a:spcAft>
                <a:spcPct val="0"/>
              </a:spcAft>
            </a:pPr>
            <a:endParaRPr lang="en-US" sz="2000" b="1" dirty="0" smtClean="0">
              <a:latin typeface="Arial" pitchFamily="34" charset="0"/>
              <a:ea typeface="Times New Roman" pitchFamily="18" charset="0"/>
              <a:cs typeface="Arial" pitchFamily="34" charset="0"/>
            </a:endParaRPr>
          </a:p>
          <a:p>
            <a:pPr lvl="0" algn="just" eaLnBrk="0" fontAlgn="base" hangingPunct="0">
              <a:spcBef>
                <a:spcPct val="0"/>
              </a:spcBef>
              <a:spcAft>
                <a:spcPct val="0"/>
              </a:spcAft>
            </a:pPr>
            <a:r>
              <a:rPr lang="en-US" b="1" dirty="0" smtClean="0">
                <a:solidFill>
                  <a:srgbClr val="333333"/>
                </a:solidFill>
                <a:latin typeface="Arial" pitchFamily="34" charset="0"/>
                <a:ea typeface="Times New Roman" pitchFamily="18" charset="0"/>
                <a:cs typeface="Arial" pitchFamily="34" charset="0"/>
              </a:rPr>
              <a:t>Education </a:t>
            </a:r>
            <a:r>
              <a:rPr lang="en-US" b="1" dirty="0" err="1" smtClean="0">
                <a:solidFill>
                  <a:srgbClr val="333333"/>
                </a:solidFill>
                <a:latin typeface="Arial" pitchFamily="34" charset="0"/>
                <a:ea typeface="Times New Roman" pitchFamily="18" charset="0"/>
                <a:cs typeface="Arial" pitchFamily="34" charset="0"/>
              </a:rPr>
              <a:t>Cess</a:t>
            </a:r>
            <a:r>
              <a:rPr lang="en-US" b="1" dirty="0" smtClean="0">
                <a:solidFill>
                  <a:srgbClr val="333333"/>
                </a:solidFill>
                <a:latin typeface="Arial" pitchFamily="34" charset="0"/>
                <a:ea typeface="Times New Roman" pitchFamily="18" charset="0"/>
                <a:cs typeface="Arial" pitchFamily="34" charset="0"/>
              </a:rPr>
              <a:t>:</a:t>
            </a:r>
            <a:r>
              <a:rPr lang="en-US" dirty="0" smtClean="0">
                <a:solidFill>
                  <a:srgbClr val="333333"/>
                </a:solidFill>
                <a:latin typeface="Arial" pitchFamily="34" charset="0"/>
                <a:ea typeface="Times New Roman" pitchFamily="18" charset="0"/>
                <a:cs typeface="Arial" pitchFamily="34" charset="0"/>
              </a:rPr>
              <a:t> 3% of the Income-tax.</a:t>
            </a:r>
            <a:endParaRPr lang="en-US" sz="3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1600200"/>
          <a:ext cx="8839199" cy="3505200"/>
        </p:xfrm>
        <a:graphic>
          <a:graphicData uri="http://schemas.openxmlformats.org/drawingml/2006/table">
            <a:tbl>
              <a:tblPr/>
              <a:tblGrid>
                <a:gridCol w="395107"/>
                <a:gridCol w="4531659"/>
                <a:gridCol w="3912433"/>
              </a:tblGrid>
              <a:tr h="645118">
                <a:tc>
                  <a:txBody>
                    <a:bodyPr/>
                    <a:lstStyle/>
                    <a:p>
                      <a:pPr marL="0" marR="0">
                        <a:lnSpc>
                          <a:spcPct val="115000"/>
                        </a:lnSpc>
                        <a:spcBef>
                          <a:spcPts val="0"/>
                        </a:spcBef>
                        <a:spcAft>
                          <a:spcPts val="600"/>
                        </a:spcAft>
                      </a:pPr>
                      <a:r>
                        <a:rPr lang="en-US" sz="1600" b="1" dirty="0">
                          <a:solidFill>
                            <a:srgbClr val="FFFFFF"/>
                          </a:solidFill>
                          <a:latin typeface="Times New Roman"/>
                          <a:ea typeface="Calibri"/>
                          <a:cs typeface="Times New Roman"/>
                        </a:rPr>
                        <a:t> </a:t>
                      </a:r>
                      <a:endParaRPr lang="en-US" sz="1600" b="1" dirty="0">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c>
                  <a:txBody>
                    <a:bodyPr/>
                    <a:lstStyle/>
                    <a:p>
                      <a:pPr marL="0" marR="0">
                        <a:lnSpc>
                          <a:spcPct val="115000"/>
                        </a:lnSpc>
                        <a:spcBef>
                          <a:spcPts val="0"/>
                        </a:spcBef>
                        <a:spcAft>
                          <a:spcPts val="600"/>
                        </a:spcAft>
                      </a:pPr>
                      <a:r>
                        <a:rPr lang="en-US" sz="1600" b="1">
                          <a:solidFill>
                            <a:srgbClr val="FFFFFF"/>
                          </a:solidFill>
                          <a:latin typeface="Times New Roman"/>
                          <a:ea typeface="Calibri"/>
                          <a:cs typeface="Times New Roman"/>
                        </a:rPr>
                        <a:t>Income Slabs</a:t>
                      </a:r>
                      <a:endParaRPr lang="en-US" sz="1600" b="1">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c>
                  <a:txBody>
                    <a:bodyPr/>
                    <a:lstStyle/>
                    <a:p>
                      <a:pPr marL="0" marR="0">
                        <a:lnSpc>
                          <a:spcPct val="115000"/>
                        </a:lnSpc>
                        <a:spcBef>
                          <a:spcPts val="0"/>
                        </a:spcBef>
                        <a:spcAft>
                          <a:spcPts val="600"/>
                        </a:spcAft>
                      </a:pPr>
                      <a:r>
                        <a:rPr lang="en-US" sz="1600" b="1">
                          <a:solidFill>
                            <a:srgbClr val="FFFFFF"/>
                          </a:solidFill>
                          <a:latin typeface="Times New Roman"/>
                          <a:ea typeface="Calibri"/>
                          <a:cs typeface="Times New Roman"/>
                        </a:rPr>
                        <a:t>Income Tax Rate</a:t>
                      </a:r>
                      <a:endParaRPr lang="en-US" sz="1600" b="1">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r>
              <a:tr h="645118">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i.</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dirty="0">
                          <a:solidFill>
                            <a:srgbClr val="333333"/>
                          </a:solidFill>
                          <a:latin typeface="Times New Roman"/>
                          <a:ea typeface="Calibri"/>
                          <a:cs typeface="Times New Roman"/>
                        </a:rPr>
                        <a:t>Where the total income does not exceed Rs. 5,00,000/-.</a:t>
                      </a:r>
                      <a:endParaRPr lang="en-US" sz="16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dirty="0">
                          <a:solidFill>
                            <a:srgbClr val="333333"/>
                          </a:solidFill>
                          <a:latin typeface="Times New Roman"/>
                          <a:ea typeface="Calibri"/>
                          <a:cs typeface="Times New Roman"/>
                        </a:rPr>
                        <a:t>NIL</a:t>
                      </a:r>
                      <a:endParaRPr lang="en-US" sz="16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r h="1107482">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ii.</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Where the total income exceeds Rs. 5,00,000/- but does not exceed Rs. 10,00,000/-</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600" b="1">
                          <a:solidFill>
                            <a:srgbClr val="333333"/>
                          </a:solidFill>
                          <a:latin typeface="Times New Roman"/>
                          <a:ea typeface="Calibri"/>
                          <a:cs typeface="Times New Roman"/>
                        </a:rPr>
                        <a:t>20% of the amount by which the total income exceeds Rs. 5,00,000/-.</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r h="1107482">
                <a:tc>
                  <a:txBody>
                    <a:bodyPr/>
                    <a:lstStyle/>
                    <a:p>
                      <a:pPr marL="0" marR="0">
                        <a:lnSpc>
                          <a:spcPct val="115000"/>
                        </a:lnSpc>
                        <a:spcBef>
                          <a:spcPts val="0"/>
                        </a:spcBef>
                        <a:spcAft>
                          <a:spcPts val="0"/>
                        </a:spcAft>
                      </a:pPr>
                      <a:r>
                        <a:rPr lang="en-US" sz="1600" b="1">
                          <a:solidFill>
                            <a:srgbClr val="333333"/>
                          </a:solidFill>
                          <a:latin typeface="Times New Roman"/>
                          <a:ea typeface="Calibri"/>
                          <a:cs typeface="Times New Roman"/>
                        </a:rPr>
                        <a:t>iii.</a:t>
                      </a:r>
                      <a:endParaRPr lang="en-US" sz="16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0"/>
                        </a:spcAft>
                      </a:pPr>
                      <a:r>
                        <a:rPr lang="en-US" sz="1600" b="1" dirty="0">
                          <a:solidFill>
                            <a:srgbClr val="333333"/>
                          </a:solidFill>
                          <a:latin typeface="Times New Roman"/>
                          <a:ea typeface="Calibri"/>
                          <a:cs typeface="Times New Roman"/>
                        </a:rPr>
                        <a:t>Where the total income exceeds </a:t>
                      </a:r>
                      <a:r>
                        <a:rPr lang="en-US" sz="1600" b="1" dirty="0" err="1">
                          <a:solidFill>
                            <a:srgbClr val="333333"/>
                          </a:solidFill>
                          <a:latin typeface="Times New Roman"/>
                          <a:ea typeface="Calibri"/>
                          <a:cs typeface="Times New Roman"/>
                        </a:rPr>
                        <a:t>Rs</a:t>
                      </a:r>
                      <a:r>
                        <a:rPr lang="en-US" sz="1600" b="1" dirty="0">
                          <a:solidFill>
                            <a:srgbClr val="333333"/>
                          </a:solidFill>
                          <a:latin typeface="Times New Roman"/>
                          <a:ea typeface="Calibri"/>
                          <a:cs typeface="Times New Roman"/>
                        </a:rPr>
                        <a:t>. 10,00,000/-</a:t>
                      </a:r>
                      <a:endParaRPr lang="en-US" sz="16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0"/>
                        </a:spcAft>
                      </a:pPr>
                      <a:r>
                        <a:rPr lang="en-US" sz="1600" b="1" dirty="0">
                          <a:solidFill>
                            <a:srgbClr val="333333"/>
                          </a:solidFill>
                          <a:latin typeface="Times New Roman"/>
                          <a:ea typeface="Calibri"/>
                          <a:cs typeface="Times New Roman"/>
                        </a:rPr>
                        <a:t>Rs. 100,000/- + 30% of the amount by which the total income exceeds Rs. 10,00,000/-.</a:t>
                      </a:r>
                      <a:endParaRPr lang="en-US" sz="16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bl>
          </a:graphicData>
        </a:graphic>
      </p:graphicFrame>
      <p:sp>
        <p:nvSpPr>
          <p:cNvPr id="154625" name="Rectangle 1"/>
          <p:cNvSpPr>
            <a:spLocks noChangeArrowheads="1"/>
          </p:cNvSpPr>
          <p:nvPr/>
        </p:nvSpPr>
        <p:spPr bwMode="auto">
          <a:xfrm>
            <a:off x="228600" y="248960"/>
            <a:ext cx="8839200" cy="738664"/>
          </a:xfrm>
          <a:prstGeom prst="rect">
            <a:avLst/>
          </a:prstGeom>
          <a:solidFill>
            <a:srgbClr val="FCFDFD"/>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666666"/>
                </a:solidFill>
                <a:effectLst/>
                <a:latin typeface="Arial" pitchFamily="34" charset="0"/>
                <a:ea typeface="Times New Roman" pitchFamily="18" charset="0"/>
                <a:cs typeface="Arial" pitchFamily="34" charset="0"/>
              </a:rPr>
              <a:t>III. Individual resident who is of the age of 80 years or more at any time during the previous year</a:t>
            </a:r>
            <a:r>
              <a:rPr kumimoji="0" lang="en-US" sz="2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838200" y="5562600"/>
            <a:ext cx="4237057" cy="369332"/>
          </a:xfrm>
          <a:prstGeom prst="rect">
            <a:avLst/>
          </a:prstGeom>
        </p:spPr>
        <p:txBody>
          <a:bodyPr wrap="none">
            <a:spAutoFit/>
          </a:bodyPr>
          <a:lstStyle/>
          <a:p>
            <a:r>
              <a:rPr lang="en-US" b="1" dirty="0" smtClean="0">
                <a:solidFill>
                  <a:srgbClr val="333333"/>
                </a:solidFill>
                <a:latin typeface="Arial" pitchFamily="34" charset="0"/>
                <a:ea typeface="Times New Roman" pitchFamily="18" charset="0"/>
                <a:cs typeface="Arial" pitchFamily="34" charset="0"/>
              </a:rPr>
              <a:t>Education </a:t>
            </a:r>
            <a:r>
              <a:rPr lang="en-US" b="1" dirty="0" err="1" smtClean="0">
                <a:solidFill>
                  <a:srgbClr val="333333"/>
                </a:solidFill>
                <a:latin typeface="Arial" pitchFamily="34" charset="0"/>
                <a:ea typeface="Times New Roman" pitchFamily="18" charset="0"/>
                <a:cs typeface="Arial" pitchFamily="34" charset="0"/>
              </a:rPr>
              <a:t>Cess</a:t>
            </a:r>
            <a:r>
              <a:rPr lang="en-US" b="1" dirty="0" smtClean="0">
                <a:solidFill>
                  <a:srgbClr val="333333"/>
                </a:solidFill>
                <a:latin typeface="Arial" pitchFamily="34" charset="0"/>
                <a:ea typeface="Times New Roman" pitchFamily="18" charset="0"/>
                <a:cs typeface="Arial" pitchFamily="34" charset="0"/>
              </a:rPr>
              <a:t>:</a:t>
            </a:r>
            <a:r>
              <a:rPr lang="en-US" dirty="0" smtClean="0">
                <a:solidFill>
                  <a:srgbClr val="333333"/>
                </a:solidFill>
                <a:latin typeface="Arial" pitchFamily="34" charset="0"/>
                <a:ea typeface="Times New Roman" pitchFamily="18" charset="0"/>
                <a:cs typeface="Arial" pitchFamily="34" charset="0"/>
              </a:rPr>
              <a:t> 3% of the Income-tax</a:t>
            </a:r>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1524000"/>
          <a:ext cx="8763000" cy="4183310"/>
        </p:xfrm>
        <a:graphic>
          <a:graphicData uri="http://schemas.openxmlformats.org/drawingml/2006/table">
            <a:tbl>
              <a:tblPr/>
              <a:tblGrid>
                <a:gridCol w="419474"/>
                <a:gridCol w="4378627"/>
                <a:gridCol w="3964899"/>
              </a:tblGrid>
              <a:tr h="408362">
                <a:tc>
                  <a:txBody>
                    <a:bodyPr/>
                    <a:lstStyle/>
                    <a:p>
                      <a:pPr marL="0" marR="0">
                        <a:lnSpc>
                          <a:spcPct val="115000"/>
                        </a:lnSpc>
                        <a:spcBef>
                          <a:spcPts val="0"/>
                        </a:spcBef>
                        <a:spcAft>
                          <a:spcPts val="600"/>
                        </a:spcAft>
                      </a:pPr>
                      <a:r>
                        <a:rPr lang="en-US" sz="1800" b="1" dirty="0">
                          <a:solidFill>
                            <a:srgbClr val="FFFFFF"/>
                          </a:solidFill>
                          <a:latin typeface="Times New Roman"/>
                          <a:ea typeface="Calibri"/>
                          <a:cs typeface="Times New Roman"/>
                        </a:rPr>
                        <a:t> </a:t>
                      </a:r>
                      <a:endParaRPr lang="en-US" sz="1800" b="1" dirty="0">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c>
                  <a:txBody>
                    <a:bodyPr/>
                    <a:lstStyle/>
                    <a:p>
                      <a:pPr marL="0" marR="0">
                        <a:lnSpc>
                          <a:spcPct val="115000"/>
                        </a:lnSpc>
                        <a:spcBef>
                          <a:spcPts val="0"/>
                        </a:spcBef>
                        <a:spcAft>
                          <a:spcPts val="600"/>
                        </a:spcAft>
                      </a:pPr>
                      <a:r>
                        <a:rPr lang="en-US" sz="1800" b="1">
                          <a:solidFill>
                            <a:srgbClr val="FFFFFF"/>
                          </a:solidFill>
                          <a:latin typeface="Times New Roman"/>
                          <a:ea typeface="Calibri"/>
                          <a:cs typeface="Times New Roman"/>
                        </a:rPr>
                        <a:t>Income Slabs</a:t>
                      </a:r>
                      <a:endParaRPr lang="en-US" sz="1800" b="1">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c>
                  <a:txBody>
                    <a:bodyPr/>
                    <a:lstStyle/>
                    <a:p>
                      <a:pPr marL="0" marR="0">
                        <a:lnSpc>
                          <a:spcPct val="115000"/>
                        </a:lnSpc>
                        <a:spcBef>
                          <a:spcPts val="0"/>
                        </a:spcBef>
                        <a:spcAft>
                          <a:spcPts val="600"/>
                        </a:spcAft>
                      </a:pPr>
                      <a:r>
                        <a:rPr lang="en-US" sz="1800" b="1">
                          <a:solidFill>
                            <a:srgbClr val="FFFFFF"/>
                          </a:solidFill>
                          <a:latin typeface="Times New Roman"/>
                          <a:ea typeface="Calibri"/>
                          <a:cs typeface="Times New Roman"/>
                        </a:rPr>
                        <a:t>Income Tax Rate</a:t>
                      </a:r>
                      <a:endParaRPr lang="en-US" sz="1800" b="1">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r>
              <a:tr h="701040">
                <a:tc>
                  <a:txBody>
                    <a:bodyPr/>
                    <a:lstStyle/>
                    <a:p>
                      <a:pPr marL="0" marR="0">
                        <a:lnSpc>
                          <a:spcPct val="115000"/>
                        </a:lnSpc>
                        <a:spcBef>
                          <a:spcPts val="0"/>
                        </a:spcBef>
                        <a:spcAft>
                          <a:spcPts val="600"/>
                        </a:spcAft>
                      </a:pPr>
                      <a:r>
                        <a:rPr lang="en-US" sz="1800" b="1">
                          <a:solidFill>
                            <a:srgbClr val="333333"/>
                          </a:solidFill>
                          <a:latin typeface="Times New Roman"/>
                          <a:ea typeface="Calibri"/>
                          <a:cs typeface="Times New Roman"/>
                        </a:rPr>
                        <a:t>i.</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800" b="1" dirty="0">
                          <a:solidFill>
                            <a:srgbClr val="333333"/>
                          </a:solidFill>
                          <a:latin typeface="Times New Roman"/>
                          <a:ea typeface="Calibri"/>
                          <a:cs typeface="Times New Roman"/>
                        </a:rPr>
                        <a:t>Where the total income does not exceed Rs. 2,00,000/-.</a:t>
                      </a:r>
                      <a:endParaRPr lang="en-US" sz="18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800" b="1">
                          <a:solidFill>
                            <a:srgbClr val="333333"/>
                          </a:solidFill>
                          <a:latin typeface="Times New Roman"/>
                          <a:ea typeface="Calibri"/>
                          <a:cs typeface="Times New Roman"/>
                        </a:rPr>
                        <a:t>NIL</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r h="701040">
                <a:tc>
                  <a:txBody>
                    <a:bodyPr/>
                    <a:lstStyle/>
                    <a:p>
                      <a:pPr marL="0" marR="0">
                        <a:lnSpc>
                          <a:spcPct val="115000"/>
                        </a:lnSpc>
                        <a:spcBef>
                          <a:spcPts val="0"/>
                        </a:spcBef>
                        <a:spcAft>
                          <a:spcPts val="600"/>
                        </a:spcAft>
                      </a:pPr>
                      <a:r>
                        <a:rPr lang="en-US" sz="1800" b="1">
                          <a:solidFill>
                            <a:srgbClr val="333333"/>
                          </a:solidFill>
                          <a:latin typeface="Times New Roman"/>
                          <a:ea typeface="Calibri"/>
                          <a:cs typeface="Times New Roman"/>
                        </a:rPr>
                        <a:t>ii.</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800" b="1">
                          <a:solidFill>
                            <a:srgbClr val="333333"/>
                          </a:solidFill>
                          <a:latin typeface="Times New Roman"/>
                          <a:ea typeface="Calibri"/>
                          <a:cs typeface="Times New Roman"/>
                        </a:rPr>
                        <a:t>Where the total income exceeds Rs. 2,00,000/- but does not exceed Rs. 5,00,000/-.</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800" b="1">
                          <a:solidFill>
                            <a:srgbClr val="333333"/>
                          </a:solidFill>
                          <a:latin typeface="Times New Roman"/>
                          <a:ea typeface="Calibri"/>
                          <a:cs typeface="Times New Roman"/>
                        </a:rPr>
                        <a:t>10% of amount by which the total income exceeds Rs. 2,00,000/-</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r h="701040">
                <a:tc>
                  <a:txBody>
                    <a:bodyPr/>
                    <a:lstStyle/>
                    <a:p>
                      <a:pPr marL="0" marR="0">
                        <a:lnSpc>
                          <a:spcPct val="115000"/>
                        </a:lnSpc>
                        <a:spcBef>
                          <a:spcPts val="0"/>
                        </a:spcBef>
                        <a:spcAft>
                          <a:spcPts val="600"/>
                        </a:spcAft>
                      </a:pPr>
                      <a:r>
                        <a:rPr lang="en-US" sz="1800" b="1">
                          <a:solidFill>
                            <a:srgbClr val="333333"/>
                          </a:solidFill>
                          <a:latin typeface="Times New Roman"/>
                          <a:ea typeface="Calibri"/>
                          <a:cs typeface="Times New Roman"/>
                        </a:rPr>
                        <a:t>iii.</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800" b="1">
                          <a:solidFill>
                            <a:srgbClr val="333333"/>
                          </a:solidFill>
                          <a:latin typeface="Times New Roman"/>
                          <a:ea typeface="Calibri"/>
                          <a:cs typeface="Times New Roman"/>
                        </a:rPr>
                        <a:t>Where the total income exceeds Rs. 5,00,000/- but does not exceed Rs. 10,00,000/-.</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800" b="1">
                          <a:solidFill>
                            <a:srgbClr val="333333"/>
                          </a:solidFill>
                          <a:latin typeface="Times New Roman"/>
                          <a:ea typeface="Calibri"/>
                          <a:cs typeface="Times New Roman"/>
                        </a:rPr>
                        <a:t>Rs. 30,000/- + 20% of the amount by which the total income exceeds Rs. 5,00,000/-.</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r h="993718">
                <a:tc>
                  <a:txBody>
                    <a:bodyPr/>
                    <a:lstStyle/>
                    <a:p>
                      <a:pPr marL="0" marR="0">
                        <a:lnSpc>
                          <a:spcPct val="115000"/>
                        </a:lnSpc>
                        <a:spcBef>
                          <a:spcPts val="0"/>
                        </a:spcBef>
                        <a:spcAft>
                          <a:spcPts val="600"/>
                        </a:spcAft>
                      </a:pPr>
                      <a:r>
                        <a:rPr lang="en-US" sz="1800" b="1">
                          <a:solidFill>
                            <a:srgbClr val="333333"/>
                          </a:solidFill>
                          <a:latin typeface="Times New Roman"/>
                          <a:ea typeface="Calibri"/>
                          <a:cs typeface="Times New Roman"/>
                        </a:rPr>
                        <a:t>iv.</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800" b="1">
                          <a:solidFill>
                            <a:srgbClr val="333333"/>
                          </a:solidFill>
                          <a:latin typeface="Times New Roman"/>
                          <a:ea typeface="Calibri"/>
                          <a:cs typeface="Times New Roman"/>
                        </a:rPr>
                        <a:t>Where the total income exceeds Rs. 10,00,000/-.</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600"/>
                        </a:spcAft>
                      </a:pPr>
                      <a:r>
                        <a:rPr lang="en-US" sz="1800" b="1" dirty="0">
                          <a:solidFill>
                            <a:srgbClr val="333333"/>
                          </a:solidFill>
                          <a:latin typeface="Times New Roman"/>
                          <a:ea typeface="Calibri"/>
                          <a:cs typeface="Times New Roman"/>
                        </a:rPr>
                        <a:t>Rs. 130,000/- + 30% of the amount by which the total income exceeds Rs. 10,00,000/-.</a:t>
                      </a:r>
                      <a:endParaRPr lang="en-US" sz="18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bl>
          </a:graphicData>
        </a:graphic>
      </p:graphicFrame>
      <p:sp>
        <p:nvSpPr>
          <p:cNvPr id="155649" name="Rectangle 1"/>
          <p:cNvSpPr>
            <a:spLocks noChangeArrowheads="1"/>
          </p:cNvSpPr>
          <p:nvPr/>
        </p:nvSpPr>
        <p:spPr bwMode="auto">
          <a:xfrm>
            <a:off x="152400" y="93583"/>
            <a:ext cx="8763000" cy="1046440"/>
          </a:xfrm>
          <a:prstGeom prst="rect">
            <a:avLst/>
          </a:prstGeom>
          <a:solidFill>
            <a:srgbClr val="FCFDFD"/>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2277AA"/>
                </a:solidFill>
                <a:effectLst/>
                <a:latin typeface="Arial" pitchFamily="34" charset="0"/>
                <a:ea typeface="Times New Roman" pitchFamily="18" charset="0"/>
                <a:cs typeface="Arial" pitchFamily="34" charset="0"/>
              </a:rPr>
              <a:t>B. Association of Persons (AOP) and Body of Individuals (BOI)</a:t>
            </a:r>
            <a:endParaRPr kumimoji="0" lang="en-US" sz="3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i</a:t>
            </a:r>
            <a:r>
              <a:rPr kumimoji="0" lang="en-US" sz="20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Income-tax:</a:t>
            </a:r>
            <a:endPar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p:txBody>
      </p:sp>
      <p:sp>
        <p:nvSpPr>
          <p:cNvPr id="4" name="Rectangle 3"/>
          <p:cNvSpPr/>
          <p:nvPr/>
        </p:nvSpPr>
        <p:spPr>
          <a:xfrm>
            <a:off x="609600" y="5943600"/>
            <a:ext cx="4557658" cy="369332"/>
          </a:xfrm>
          <a:prstGeom prst="rect">
            <a:avLst/>
          </a:prstGeom>
        </p:spPr>
        <p:txBody>
          <a:bodyPr wrap="none">
            <a:spAutoFit/>
          </a:bodyPr>
          <a:lstStyle/>
          <a:p>
            <a:pPr lvl="0" algn="just" eaLnBrk="0" fontAlgn="base" hangingPunct="0">
              <a:spcBef>
                <a:spcPct val="0"/>
              </a:spcBef>
              <a:spcAft>
                <a:spcPct val="0"/>
              </a:spcAft>
            </a:pPr>
            <a:r>
              <a:rPr lang="en-US" b="1" dirty="0" smtClean="0">
                <a:solidFill>
                  <a:srgbClr val="333333"/>
                </a:solidFill>
                <a:latin typeface="Arial" pitchFamily="34" charset="0"/>
                <a:ea typeface="Times New Roman" pitchFamily="18" charset="0"/>
                <a:cs typeface="Arial" pitchFamily="34" charset="0"/>
              </a:rPr>
              <a:t>ii. Education </a:t>
            </a:r>
            <a:r>
              <a:rPr lang="en-US" b="1" dirty="0" err="1" smtClean="0">
                <a:solidFill>
                  <a:srgbClr val="333333"/>
                </a:solidFill>
                <a:latin typeface="Arial" pitchFamily="34" charset="0"/>
                <a:ea typeface="Times New Roman" pitchFamily="18" charset="0"/>
                <a:cs typeface="Arial" pitchFamily="34" charset="0"/>
              </a:rPr>
              <a:t>Cess</a:t>
            </a:r>
            <a:r>
              <a:rPr lang="en-US" b="1" dirty="0" smtClean="0">
                <a:solidFill>
                  <a:srgbClr val="333333"/>
                </a:solidFill>
                <a:latin typeface="Arial" pitchFamily="34" charset="0"/>
                <a:ea typeface="Times New Roman" pitchFamily="18" charset="0"/>
                <a:cs typeface="Arial" pitchFamily="34" charset="0"/>
              </a:rPr>
              <a:t>:</a:t>
            </a:r>
            <a:r>
              <a:rPr lang="en-US" dirty="0" smtClean="0">
                <a:solidFill>
                  <a:srgbClr val="333333"/>
                </a:solidFill>
                <a:latin typeface="Arial" pitchFamily="34" charset="0"/>
                <a:ea typeface="Times New Roman" pitchFamily="18" charset="0"/>
                <a:cs typeface="Arial" pitchFamily="34" charset="0"/>
              </a:rPr>
              <a:t> 3% of the Income-tax.</a:t>
            </a:r>
            <a:endParaRPr lang="en-US" sz="3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1981201"/>
          <a:ext cx="8839200" cy="3164872"/>
        </p:xfrm>
        <a:graphic>
          <a:graphicData uri="http://schemas.openxmlformats.org/drawingml/2006/table">
            <a:tbl>
              <a:tblPr/>
              <a:tblGrid>
                <a:gridCol w="423122"/>
                <a:gridCol w="4416702"/>
                <a:gridCol w="3999376"/>
              </a:tblGrid>
              <a:tr h="483208">
                <a:tc>
                  <a:txBody>
                    <a:bodyPr/>
                    <a:lstStyle/>
                    <a:p>
                      <a:pPr marL="0" marR="0">
                        <a:lnSpc>
                          <a:spcPct val="115000"/>
                        </a:lnSpc>
                        <a:spcBef>
                          <a:spcPts val="0"/>
                        </a:spcBef>
                        <a:spcAft>
                          <a:spcPts val="0"/>
                        </a:spcAft>
                      </a:pPr>
                      <a:r>
                        <a:rPr lang="en-US" sz="1800" b="1" dirty="0">
                          <a:solidFill>
                            <a:srgbClr val="FFFFFF"/>
                          </a:solidFill>
                          <a:latin typeface="Times New Roman"/>
                          <a:ea typeface="Calibri"/>
                          <a:cs typeface="Times New Roman"/>
                        </a:rPr>
                        <a:t> </a:t>
                      </a:r>
                      <a:endParaRPr lang="en-US" sz="1800" b="1" dirty="0">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c>
                  <a:txBody>
                    <a:bodyPr/>
                    <a:lstStyle/>
                    <a:p>
                      <a:pPr marL="0" marR="0">
                        <a:lnSpc>
                          <a:spcPct val="115000"/>
                        </a:lnSpc>
                        <a:spcBef>
                          <a:spcPts val="0"/>
                        </a:spcBef>
                        <a:spcAft>
                          <a:spcPts val="0"/>
                        </a:spcAft>
                      </a:pPr>
                      <a:r>
                        <a:rPr lang="en-US" sz="1800" b="1">
                          <a:solidFill>
                            <a:srgbClr val="FFFFFF"/>
                          </a:solidFill>
                          <a:latin typeface="Times New Roman"/>
                          <a:ea typeface="Calibri"/>
                          <a:cs typeface="Times New Roman"/>
                        </a:rPr>
                        <a:t>Income Slabs</a:t>
                      </a:r>
                      <a:endParaRPr lang="en-US" sz="1800" b="1">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c>
                  <a:txBody>
                    <a:bodyPr/>
                    <a:lstStyle/>
                    <a:p>
                      <a:pPr marL="0" marR="0">
                        <a:lnSpc>
                          <a:spcPct val="115000"/>
                        </a:lnSpc>
                        <a:spcBef>
                          <a:spcPts val="0"/>
                        </a:spcBef>
                        <a:spcAft>
                          <a:spcPts val="0"/>
                        </a:spcAft>
                      </a:pPr>
                      <a:r>
                        <a:rPr lang="en-US" sz="1800" b="1">
                          <a:solidFill>
                            <a:srgbClr val="FFFFFF"/>
                          </a:solidFill>
                          <a:latin typeface="Times New Roman"/>
                          <a:ea typeface="Calibri"/>
                          <a:cs typeface="Times New Roman"/>
                        </a:rPr>
                        <a:t>Income Tax Rate</a:t>
                      </a:r>
                      <a:endParaRPr lang="en-US" sz="1800" b="1">
                        <a:latin typeface="Calibri"/>
                        <a:ea typeface="Calibri"/>
                        <a:cs typeface="Times New Roman"/>
                      </a:endParaRPr>
                    </a:p>
                  </a:txBody>
                  <a:tcPr marL="95250" marR="95250" marT="38100" marB="38100" anchor="ctr">
                    <a:lnL w="12700" cap="flat" cmpd="sng" algn="ctr">
                      <a:solidFill>
                        <a:srgbClr val="0077AA"/>
                      </a:solidFill>
                      <a:prstDash val="solid"/>
                      <a:round/>
                      <a:headEnd type="none" w="med" len="med"/>
                      <a:tailEnd type="none" w="med" len="med"/>
                    </a:lnL>
                    <a:lnR w="12700" cap="flat" cmpd="sng" algn="ctr">
                      <a:solidFill>
                        <a:srgbClr val="0077AA"/>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0077AA"/>
                      </a:solidFill>
                      <a:prstDash val="solid"/>
                      <a:round/>
                      <a:headEnd type="none" w="med" len="med"/>
                      <a:tailEnd type="none" w="med" len="med"/>
                    </a:lnB>
                    <a:solidFill>
                      <a:srgbClr val="99AABB"/>
                    </a:solidFill>
                  </a:tcPr>
                </a:tc>
              </a:tr>
              <a:tr h="829530">
                <a:tc>
                  <a:txBody>
                    <a:bodyPr/>
                    <a:lstStyle/>
                    <a:p>
                      <a:pPr marL="0" marR="0">
                        <a:lnSpc>
                          <a:spcPct val="115000"/>
                        </a:lnSpc>
                        <a:spcBef>
                          <a:spcPts val="0"/>
                        </a:spcBef>
                        <a:spcAft>
                          <a:spcPts val="1000"/>
                        </a:spcAft>
                      </a:pPr>
                      <a:r>
                        <a:rPr lang="en-US" sz="1800" b="1">
                          <a:solidFill>
                            <a:srgbClr val="333333"/>
                          </a:solidFill>
                          <a:latin typeface="Times New Roman"/>
                          <a:ea typeface="Calibri"/>
                          <a:cs typeface="Times New Roman"/>
                        </a:rPr>
                        <a:t>i.</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1000"/>
                        </a:spcAft>
                      </a:pPr>
                      <a:r>
                        <a:rPr lang="en-US" sz="1800" b="1">
                          <a:solidFill>
                            <a:srgbClr val="333333"/>
                          </a:solidFill>
                          <a:latin typeface="Times New Roman"/>
                          <a:ea typeface="Calibri"/>
                          <a:cs typeface="Times New Roman"/>
                        </a:rPr>
                        <a:t>Where the total income does not exceed Rs. 10,000/-.</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1000"/>
                        </a:spcAft>
                      </a:pPr>
                      <a:r>
                        <a:rPr lang="en-US" sz="1800" b="1">
                          <a:solidFill>
                            <a:srgbClr val="333333"/>
                          </a:solidFill>
                          <a:latin typeface="Times New Roman"/>
                          <a:ea typeface="Calibri"/>
                          <a:cs typeface="Times New Roman"/>
                        </a:rPr>
                        <a:t>10% of the income.</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77AA"/>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r h="829530">
                <a:tc>
                  <a:txBody>
                    <a:bodyPr/>
                    <a:lstStyle/>
                    <a:p>
                      <a:pPr marL="0" marR="0">
                        <a:lnSpc>
                          <a:spcPct val="115000"/>
                        </a:lnSpc>
                        <a:spcBef>
                          <a:spcPts val="0"/>
                        </a:spcBef>
                        <a:spcAft>
                          <a:spcPts val="1000"/>
                        </a:spcAft>
                      </a:pPr>
                      <a:r>
                        <a:rPr lang="en-US" sz="1800" b="1">
                          <a:solidFill>
                            <a:srgbClr val="333333"/>
                          </a:solidFill>
                          <a:latin typeface="Times New Roman"/>
                          <a:ea typeface="Calibri"/>
                          <a:cs typeface="Times New Roman"/>
                        </a:rPr>
                        <a:t>ii.</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1000"/>
                        </a:spcAft>
                      </a:pPr>
                      <a:r>
                        <a:rPr lang="en-US" sz="1800" b="1">
                          <a:solidFill>
                            <a:srgbClr val="333333"/>
                          </a:solidFill>
                          <a:latin typeface="Times New Roman"/>
                          <a:ea typeface="Calibri"/>
                          <a:cs typeface="Times New Roman"/>
                        </a:rPr>
                        <a:t>Where the total income exceeds Rs. 10,000/- but does not exceed Rs. 20,000/-.</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1000"/>
                        </a:spcAft>
                      </a:pPr>
                      <a:r>
                        <a:rPr lang="en-US" sz="1800" b="1" dirty="0">
                          <a:solidFill>
                            <a:srgbClr val="333333"/>
                          </a:solidFill>
                          <a:latin typeface="Times New Roman"/>
                          <a:ea typeface="Calibri"/>
                          <a:cs typeface="Times New Roman"/>
                        </a:rPr>
                        <a:t>Rs. 1,000/- + 20% of income in excess of Rs. 10,000/-.</a:t>
                      </a:r>
                      <a:endParaRPr lang="en-US" sz="18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r h="829530">
                <a:tc>
                  <a:txBody>
                    <a:bodyPr/>
                    <a:lstStyle/>
                    <a:p>
                      <a:pPr marL="0" marR="0">
                        <a:lnSpc>
                          <a:spcPct val="115000"/>
                        </a:lnSpc>
                        <a:spcBef>
                          <a:spcPts val="0"/>
                        </a:spcBef>
                        <a:spcAft>
                          <a:spcPts val="1000"/>
                        </a:spcAft>
                      </a:pPr>
                      <a:r>
                        <a:rPr lang="en-US" sz="1800" b="1">
                          <a:solidFill>
                            <a:srgbClr val="333333"/>
                          </a:solidFill>
                          <a:latin typeface="Times New Roman"/>
                          <a:ea typeface="Calibri"/>
                          <a:cs typeface="Times New Roman"/>
                        </a:rPr>
                        <a:t>iii.</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1000"/>
                        </a:spcAft>
                      </a:pPr>
                      <a:r>
                        <a:rPr lang="en-US" sz="1800" b="1">
                          <a:solidFill>
                            <a:srgbClr val="333333"/>
                          </a:solidFill>
                          <a:latin typeface="Times New Roman"/>
                          <a:ea typeface="Calibri"/>
                          <a:cs typeface="Times New Roman"/>
                        </a:rPr>
                        <a:t>Where the total income exceeds Rs. 20,000/-</a:t>
                      </a:r>
                      <a:endParaRPr lang="en-US" sz="1800" b="1">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c>
                  <a:txBody>
                    <a:bodyPr/>
                    <a:lstStyle/>
                    <a:p>
                      <a:pPr marL="0" marR="0">
                        <a:lnSpc>
                          <a:spcPct val="115000"/>
                        </a:lnSpc>
                        <a:spcBef>
                          <a:spcPts val="0"/>
                        </a:spcBef>
                        <a:spcAft>
                          <a:spcPts val="1000"/>
                        </a:spcAft>
                      </a:pPr>
                      <a:r>
                        <a:rPr lang="en-US" sz="1800" b="1" dirty="0">
                          <a:solidFill>
                            <a:srgbClr val="333333"/>
                          </a:solidFill>
                          <a:latin typeface="Times New Roman"/>
                          <a:ea typeface="Calibri"/>
                          <a:cs typeface="Times New Roman"/>
                        </a:rPr>
                        <a:t>Rs. 3.000/- + 30% of the amount by which the total income exceeds Rs. 20,000/-.</a:t>
                      </a:r>
                      <a:endParaRPr lang="en-US" sz="1800" b="1" dirty="0">
                        <a:latin typeface="Calibri"/>
                        <a:ea typeface="Calibri"/>
                        <a:cs typeface="Times New Roman"/>
                      </a:endParaRPr>
                    </a:p>
                  </a:txBody>
                  <a:tcPr marL="66675" marR="66675" marT="38100" marB="3810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CFDFD"/>
                    </a:solidFill>
                  </a:tcPr>
                </a:tc>
              </a:tr>
            </a:tbl>
          </a:graphicData>
        </a:graphic>
      </p:graphicFrame>
      <p:sp>
        <p:nvSpPr>
          <p:cNvPr id="156673" name="Rectangle 1"/>
          <p:cNvSpPr>
            <a:spLocks noChangeArrowheads="1"/>
          </p:cNvSpPr>
          <p:nvPr/>
        </p:nvSpPr>
        <p:spPr bwMode="auto">
          <a:xfrm>
            <a:off x="228600" y="137517"/>
            <a:ext cx="8534400" cy="1169551"/>
          </a:xfrm>
          <a:prstGeom prst="rect">
            <a:avLst/>
          </a:prstGeom>
          <a:solidFill>
            <a:srgbClr val="FCFDFD"/>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2277AA"/>
                </a:solidFill>
                <a:effectLst/>
                <a:latin typeface="Arial" pitchFamily="34" charset="0"/>
                <a:ea typeface="Times New Roman" pitchFamily="18" charset="0"/>
                <a:cs typeface="Arial" pitchFamily="34" charset="0"/>
              </a:rPr>
              <a:t>C. Co-operative Society</a:t>
            </a:r>
            <a:endParaRPr kumimoji="0" lang="en-US" sz="4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i</a:t>
            </a:r>
            <a:r>
              <a:rPr kumimoji="0" lang="en-US" sz="24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Income-tax:</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ii. Surcharge:</a:t>
            </a:r>
            <a:r>
              <a:rPr kumimoji="0" lang="en-US"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Nil</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p:txBody>
      </p:sp>
      <p:sp>
        <p:nvSpPr>
          <p:cNvPr id="4" name="Rectangle 3"/>
          <p:cNvSpPr/>
          <p:nvPr/>
        </p:nvSpPr>
        <p:spPr>
          <a:xfrm>
            <a:off x="685800" y="5638800"/>
            <a:ext cx="4572000" cy="646331"/>
          </a:xfrm>
          <a:prstGeom prst="rect">
            <a:avLst/>
          </a:prstGeom>
        </p:spPr>
        <p:txBody>
          <a:bodyPr>
            <a:spAutoFit/>
          </a:bodyPr>
          <a:lstStyle/>
          <a:p>
            <a:pPr lvl="0" algn="just" eaLnBrk="0" fontAlgn="base" hangingPunct="0">
              <a:spcBef>
                <a:spcPct val="0"/>
              </a:spcBef>
              <a:spcAft>
                <a:spcPct val="0"/>
              </a:spcAft>
            </a:pPr>
            <a:r>
              <a:rPr lang="en-US" b="1" dirty="0" smtClean="0">
                <a:solidFill>
                  <a:srgbClr val="333333"/>
                </a:solidFill>
                <a:latin typeface="Arial" pitchFamily="34" charset="0"/>
                <a:ea typeface="Times New Roman" pitchFamily="18" charset="0"/>
                <a:cs typeface="Arial" pitchFamily="34" charset="0"/>
              </a:rPr>
              <a:t>iii. Education </a:t>
            </a:r>
            <a:r>
              <a:rPr lang="en-US" b="1" dirty="0" err="1" smtClean="0">
                <a:solidFill>
                  <a:srgbClr val="333333"/>
                </a:solidFill>
                <a:latin typeface="Arial" pitchFamily="34" charset="0"/>
                <a:ea typeface="Times New Roman" pitchFamily="18" charset="0"/>
                <a:cs typeface="Arial" pitchFamily="34" charset="0"/>
              </a:rPr>
              <a:t>Cess</a:t>
            </a:r>
            <a:r>
              <a:rPr lang="en-US" b="1" dirty="0" smtClean="0">
                <a:solidFill>
                  <a:srgbClr val="333333"/>
                </a:solidFill>
                <a:latin typeface="Arial" pitchFamily="34" charset="0"/>
                <a:ea typeface="Times New Roman" pitchFamily="18" charset="0"/>
                <a:cs typeface="Arial" pitchFamily="34" charset="0"/>
              </a:rPr>
              <a:t>:</a:t>
            </a:r>
            <a:r>
              <a:rPr lang="en-US" dirty="0" smtClean="0">
                <a:solidFill>
                  <a:srgbClr val="333333"/>
                </a:solidFill>
                <a:latin typeface="Arial" pitchFamily="34" charset="0"/>
                <a:ea typeface="Times New Roman" pitchFamily="18" charset="0"/>
                <a:cs typeface="Arial" pitchFamily="34" charset="0"/>
              </a:rPr>
              <a:t> 3% of the Income-tax.</a:t>
            </a:r>
            <a:endParaRPr lang="en-US" sz="3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http://www.sowetanlive.co.za/incoming/2012/02/22/yalo22feb12.jpg/RESIZED/Big/yalo22Feb12.jpg">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
          <p:cNvSpPr>
            <a:spLocks noChangeArrowheads="1"/>
          </p:cNvSpPr>
          <p:nvPr/>
        </p:nvSpPr>
        <p:spPr bwMode="auto">
          <a:xfrm>
            <a:off x="304800" y="280511"/>
            <a:ext cx="8610600" cy="5663089"/>
          </a:xfrm>
          <a:prstGeom prst="rect">
            <a:avLst/>
          </a:prstGeom>
          <a:solidFill>
            <a:srgbClr val="FCFDFD"/>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2277AA"/>
                </a:solidFill>
                <a:effectLst/>
                <a:latin typeface="Arial" pitchFamily="34" charset="0"/>
                <a:ea typeface="Times New Roman" pitchFamily="18" charset="0"/>
                <a:cs typeface="Arial" pitchFamily="34" charset="0"/>
              </a:rPr>
              <a:t>D. Firm</a:t>
            </a:r>
            <a:endParaRPr kumimoji="0" lang="en-US" sz="2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i</a:t>
            </a: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Income-tax:</a:t>
            </a:r>
            <a:r>
              <a:rPr kumimoji="0" lang="en-US" sz="23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30% of total income.</a:t>
            </a:r>
            <a:endParaRPr kumimoji="0" lang="en-US" sz="2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ii. Surcharge:</a:t>
            </a:r>
            <a:r>
              <a:rPr kumimoji="0" lang="en-US" sz="23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Nil</a:t>
            </a:r>
            <a:endParaRPr kumimoji="0" lang="en-US" sz="2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iii. Education </a:t>
            </a:r>
            <a:r>
              <a:rPr kumimoji="0" lang="en-US" sz="2300" b="1"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Cess</a:t>
            </a: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a:t>
            </a:r>
            <a:r>
              <a:rPr kumimoji="0" lang="en-US" sz="23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3% of the total of Income-tax and Surcharge.</a:t>
            </a:r>
            <a:endParaRPr kumimoji="0" lang="en-US" sz="2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2277AA"/>
                </a:solidFill>
                <a:effectLst/>
                <a:latin typeface="Arial" pitchFamily="34" charset="0"/>
                <a:ea typeface="Times New Roman" pitchFamily="18" charset="0"/>
                <a:cs typeface="Arial" pitchFamily="34" charset="0"/>
              </a:rPr>
              <a:t>E. Local Authority</a:t>
            </a:r>
            <a:endParaRPr kumimoji="0" lang="en-US" sz="2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i</a:t>
            </a: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Income-tax:</a:t>
            </a:r>
            <a:r>
              <a:rPr kumimoji="0" lang="en-US" sz="23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30% of total income.</a:t>
            </a:r>
            <a:endParaRPr kumimoji="0" lang="en-US" sz="2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ii. Surcharge:</a:t>
            </a:r>
            <a:r>
              <a:rPr kumimoji="0" lang="en-US" sz="23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Nil</a:t>
            </a:r>
            <a:endParaRPr kumimoji="0" lang="en-US" sz="2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iii. Education </a:t>
            </a:r>
            <a:r>
              <a:rPr kumimoji="0" lang="en-US" sz="2300" b="1"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Cess</a:t>
            </a: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a:t>
            </a:r>
            <a:r>
              <a:rPr kumimoji="0" lang="en-US" sz="23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3% of Income-tax.</a:t>
            </a:r>
            <a:endParaRPr kumimoji="0" lang="en-US" sz="2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2277AA"/>
                </a:solidFill>
                <a:effectLst/>
                <a:latin typeface="Arial" pitchFamily="34" charset="0"/>
                <a:ea typeface="Times New Roman" pitchFamily="18" charset="0"/>
                <a:cs typeface="Arial" pitchFamily="34" charset="0"/>
              </a:rPr>
              <a:t>F. Domestic Company</a:t>
            </a:r>
            <a:endParaRPr kumimoji="0" lang="en-US" sz="23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i</a:t>
            </a: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Income-tax:</a:t>
            </a:r>
            <a:r>
              <a:rPr kumimoji="0" lang="en-US" sz="23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30% of total income.</a:t>
            </a:r>
            <a:endParaRPr kumimoji="0" lang="en-US" sz="2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ii. Surcharge:</a:t>
            </a:r>
            <a:r>
              <a:rPr kumimoji="0" lang="en-US" sz="23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The amount of income tax as computed in accordance with above rates, and after being reduced by the amount of tax rebate shall be increased by a surcharge at the rate of 5% of such income tax, provided that the total income exceeds Rs. 1 </a:t>
            </a:r>
            <a:r>
              <a:rPr kumimoji="0" lang="en-US" sz="2300" b="0"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crore</a:t>
            </a:r>
            <a:r>
              <a:rPr kumimoji="0" lang="en-US" sz="23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a:t>
            </a:r>
            <a:endParaRPr kumimoji="0" lang="en-US" sz="2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iii. Education </a:t>
            </a:r>
            <a:r>
              <a:rPr kumimoji="0" lang="en-US" sz="2300" b="1" i="0" u="none" strike="noStrike" cap="none" normalizeH="0" baseline="0" dirty="0" err="1" smtClean="0">
                <a:ln>
                  <a:noFill/>
                </a:ln>
                <a:solidFill>
                  <a:srgbClr val="333333"/>
                </a:solidFill>
                <a:effectLst/>
                <a:latin typeface="Arial" pitchFamily="34" charset="0"/>
                <a:ea typeface="Times New Roman" pitchFamily="18" charset="0"/>
                <a:cs typeface="Arial" pitchFamily="34" charset="0"/>
              </a:rPr>
              <a:t>Cess</a:t>
            </a:r>
            <a:r>
              <a:rPr kumimoji="0" lang="en-US" sz="23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a:t>
            </a:r>
            <a:r>
              <a:rPr kumimoji="0" lang="en-US" sz="23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3% of the total of Income-tax and Surcharge.</a:t>
            </a:r>
            <a:endParaRPr kumimoji="0" lang="en-US" sz="23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p:cNvSpPr>
            <a:spLocks noChangeArrowheads="1"/>
          </p:cNvSpPr>
          <p:nvPr/>
        </p:nvSpPr>
        <p:spPr bwMode="auto">
          <a:xfrm>
            <a:off x="152400" y="217468"/>
            <a:ext cx="8686800" cy="5878532"/>
          </a:xfrm>
          <a:prstGeom prst="rect">
            <a:avLst/>
          </a:prstGeom>
          <a:solidFill>
            <a:srgbClr val="FCFDFD"/>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sz="2400" b="1" i="0" u="none" strike="noStrike" cap="none" normalizeH="0" baseline="0" dirty="0" smtClean="0">
                <a:ln>
                  <a:noFill/>
                </a:ln>
                <a:solidFill>
                  <a:srgbClr val="2277AA"/>
                </a:solidFill>
                <a:effectLst/>
                <a:latin typeface="Times New Roman" pitchFamily="18" charset="0"/>
                <a:ea typeface="Times New Roman" pitchFamily="18" charset="0"/>
                <a:cs typeface="Times New Roman" pitchFamily="18" charset="0"/>
              </a:rPr>
              <a:t>G. Company other than a Domestic Company</a:t>
            </a:r>
            <a:endParaRPr kumimoji="0" lang="en-US" sz="3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2000" b="1" i="0" u="none" strike="noStrike" cap="none" normalizeH="0" baseline="0" dirty="0" err="1" smtClean="0">
                <a:ln>
                  <a:noFill/>
                </a:ln>
                <a:solidFill>
                  <a:srgbClr val="333333"/>
                </a:solidFill>
                <a:effectLst/>
                <a:latin typeface="Times New Roman" pitchFamily="18" charset="0"/>
                <a:ea typeface="Times New Roman" pitchFamily="18" charset="0"/>
                <a:cs typeface="Times New Roman" pitchFamily="18" charset="0"/>
              </a:rPr>
              <a:t>i</a:t>
            </a:r>
            <a:r>
              <a:rPr kumimoji="0" lang="en-US" sz="2000" b="1"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 Income-tax:</a:t>
            </a:r>
            <a:endPar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400" b="0"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 50% of on so much of the total income as consist of (a) royalties received from Government or an Indian concern in pursuance of an agreement made by it with the Government or the Indian concern after the 31st day of March, 1961 but before the 1st day of April, 1976; or (b) fees for rendering technical services received from Government or an Indian concern in pursuance of an agreement made by it with the Government or the Indian concern after the 29th day of February, 1964 but before the 1st day of April, 1976, and where such agreement has, in either case, been approved by the Central Government.</a:t>
            </a:r>
            <a:endPar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2400" b="0"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 40% of the balance</a:t>
            </a:r>
            <a:endPar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2000" b="1"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ii. Surcharge:</a:t>
            </a:r>
            <a:r>
              <a:rPr kumimoji="0" lang="en-US" sz="2000" b="0"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 The amount of income tax as computed in accordance with above rates, and after being reduced by the amount of tax rebate shall be increased by a surcharge at the rate of 2% of such income tax, provided that the total income exceeds Rs. 1 </a:t>
            </a:r>
            <a:r>
              <a:rPr kumimoji="0" lang="en-US" sz="2000" b="0" i="0" u="none" strike="noStrike" cap="none" normalizeH="0" baseline="0" dirty="0" err="1" smtClean="0">
                <a:ln>
                  <a:noFill/>
                </a:ln>
                <a:solidFill>
                  <a:srgbClr val="333333"/>
                </a:solidFill>
                <a:effectLst/>
                <a:latin typeface="Times New Roman" pitchFamily="18" charset="0"/>
                <a:ea typeface="Times New Roman" pitchFamily="18" charset="0"/>
                <a:cs typeface="Times New Roman" pitchFamily="18" charset="0"/>
              </a:rPr>
              <a:t>crore</a:t>
            </a:r>
            <a:r>
              <a:rPr kumimoji="0" lang="en-US" sz="2000" b="0"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2000" b="1"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iii. Education </a:t>
            </a:r>
            <a:r>
              <a:rPr kumimoji="0" lang="en-US" sz="2000" b="1" i="0" u="none" strike="noStrike" cap="none" normalizeH="0" baseline="0" dirty="0" err="1" smtClean="0">
                <a:ln>
                  <a:noFill/>
                </a:ln>
                <a:solidFill>
                  <a:srgbClr val="333333"/>
                </a:solidFill>
                <a:effectLst/>
                <a:latin typeface="Times New Roman" pitchFamily="18" charset="0"/>
                <a:ea typeface="Times New Roman" pitchFamily="18" charset="0"/>
                <a:cs typeface="Times New Roman" pitchFamily="18" charset="0"/>
              </a:rPr>
              <a:t>Cess</a:t>
            </a:r>
            <a:r>
              <a:rPr kumimoji="0" lang="en-US" sz="2000" b="1"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a:t>
            </a:r>
            <a:r>
              <a:rPr kumimoji="0" lang="en-US" sz="2000" b="0"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 3% of the total of Income-tax and Surcharge.</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p:cNvSpPr>
            <a:spLocks noChangeArrowheads="1"/>
          </p:cNvSpPr>
          <p:nvPr/>
        </p:nvSpPr>
        <p:spPr bwMode="auto">
          <a:xfrm>
            <a:off x="228600" y="111949"/>
            <a:ext cx="8382000" cy="4801314"/>
          </a:xfrm>
          <a:prstGeom prst="rect">
            <a:avLst/>
          </a:prstGeom>
          <a:solidFill>
            <a:srgbClr val="FCFDFD"/>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2277AA"/>
                </a:solidFill>
                <a:effectLst/>
                <a:latin typeface="Times New Roman" pitchFamily="18" charset="0"/>
                <a:ea typeface="Times New Roman" pitchFamily="18" charset="0"/>
                <a:cs typeface="Times New Roman" pitchFamily="18" charset="0"/>
              </a:rPr>
              <a:t>Disclaimer:</a:t>
            </a:r>
            <a:endParaRPr kumimoji="0" lang="en-US" sz="4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	All efforts are made to keep the content of this site correct and up-to-date. But, this site does not make any claim regarding the information provided on its pages as correct and up-to-date. The contents of this site cannot be treated or interpreted as a statement of law. In case, any loss or damage is caused to any person due to his/her treating or interpreting the contents of this site or any part thereof as correct, complete and up-to-date statement of law out of ignorance or otherwise, this site will not be liable in any manner whatsoever for such loss or damage.</a:t>
            </a:r>
            <a:endParaRPr kumimoji="0" lang="en-US" sz="4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entitlement-interest-budget-squeeze-data-original"/>
          <p:cNvPicPr>
            <a:picLocks noChangeAspect="1" noChangeArrowheads="1"/>
          </p:cNvPicPr>
          <p:nvPr/>
        </p:nvPicPr>
        <p:blipFill>
          <a:blip r:embed="rId2" cstate="print"/>
          <a:srcRect/>
          <a:stretch>
            <a:fillRect/>
          </a:stretch>
        </p:blipFill>
        <p:spPr bwMode="auto">
          <a:xfrm>
            <a:off x="-34212" y="533400"/>
            <a:ext cx="9254412"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2000"/>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81000" y="1000065"/>
            <a:ext cx="4191000" cy="5632311"/>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	The dictionary meaning of budget is a systematic plan for the expenditure of a usually fixed resource during a given period. </a:t>
            </a:r>
          </a:p>
          <a:p>
            <a:endParaRPr lang="en-US" sz="2000" b="1"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	Thus, Union Budget, which is a yearly affair, is a comprehensive display of the Government’s finances. It is the most significant economic and financial event in India. The Finance Minister puts down a report that contains Government of India’s revenue and expenditure for one fiscal year. The fiscal year runs from April 01 to March 31. </a:t>
            </a:r>
            <a:br>
              <a:rPr lang="en-US" sz="2000" b="1" dirty="0" smtClean="0">
                <a:latin typeface="Times New Roman" pitchFamily="18" charset="0"/>
                <a:cs typeface="Times New Roman" pitchFamily="18" charset="0"/>
              </a:rPr>
            </a:br>
            <a:r>
              <a:rPr lang="en-US" sz="2000" b="1" dirty="0" smtClean="0">
                <a:latin typeface="Times New Roman" pitchFamily="18" charset="0"/>
                <a:cs typeface="Times New Roman" pitchFamily="18" charset="0"/>
              </a:rPr>
              <a:t/>
            </a:r>
            <a:br>
              <a:rPr lang="en-US" sz="2000" b="1" dirty="0" smtClean="0">
                <a:latin typeface="Times New Roman" pitchFamily="18" charset="0"/>
                <a:cs typeface="Times New Roman" pitchFamily="18" charset="0"/>
              </a:rPr>
            </a:br>
            <a:r>
              <a:rPr lang="en-US" sz="2000" b="1" dirty="0" smtClean="0">
                <a:latin typeface="Times New Roman" pitchFamily="18" charset="0"/>
                <a:cs typeface="Times New Roman" pitchFamily="18" charset="0"/>
              </a:rPr>
              <a:t>	</a:t>
            </a:r>
            <a:endParaRPr lang="en-US" sz="2000" b="1" dirty="0">
              <a:latin typeface="Times New Roman" pitchFamily="18" charset="0"/>
              <a:cs typeface="Times New Roman" pitchFamily="18" charset="0"/>
            </a:endParaRPr>
          </a:p>
        </p:txBody>
      </p:sp>
      <p:sp>
        <p:nvSpPr>
          <p:cNvPr id="10" name="Rectangle 9"/>
          <p:cNvSpPr/>
          <p:nvPr/>
        </p:nvSpPr>
        <p:spPr>
          <a:xfrm>
            <a:off x="533400" y="388203"/>
            <a:ext cx="3256020" cy="461665"/>
          </a:xfrm>
          <a:prstGeom prst="rect">
            <a:avLst/>
          </a:prstGeom>
        </p:spPr>
        <p:txBody>
          <a:bodyPr wrap="none">
            <a:spAutoFit/>
          </a:bodyPr>
          <a:lstStyle/>
          <a:p>
            <a:r>
              <a:rPr lang="en-US" sz="2400" b="1" dirty="0" smtClean="0">
                <a:solidFill>
                  <a:srgbClr val="C00000"/>
                </a:solidFill>
                <a:latin typeface="Times New Roman" pitchFamily="18" charset="0"/>
                <a:cs typeface="Times New Roman" pitchFamily="18" charset="0"/>
              </a:rPr>
              <a:t>What is Union Budget?</a:t>
            </a:r>
            <a:endParaRPr lang="en-US" sz="2400" b="1" dirty="0">
              <a:solidFill>
                <a:srgbClr val="C00000"/>
              </a:solidFill>
              <a:latin typeface="Times New Roman" pitchFamily="18" charset="0"/>
              <a:cs typeface="Times New Roman" pitchFamily="18" charset="0"/>
            </a:endParaRPr>
          </a:p>
        </p:txBody>
      </p:sp>
      <p:sp>
        <p:nvSpPr>
          <p:cNvPr id="4" name="Rectangle 3"/>
          <p:cNvSpPr/>
          <p:nvPr/>
        </p:nvSpPr>
        <p:spPr>
          <a:xfrm>
            <a:off x="5711476" y="530423"/>
            <a:ext cx="2779928" cy="461665"/>
          </a:xfrm>
          <a:prstGeom prst="rect">
            <a:avLst/>
          </a:prstGeom>
        </p:spPr>
        <p:txBody>
          <a:bodyPr wrap="none">
            <a:spAutoFit/>
          </a:bodyPr>
          <a:lstStyle/>
          <a:p>
            <a:r>
              <a:rPr lang="hi-IN" sz="2400" dirty="0" smtClean="0">
                <a:solidFill>
                  <a:srgbClr val="C00000"/>
                </a:solidFill>
              </a:rPr>
              <a:t>केंद्रीय बजट क्या है?</a:t>
            </a:r>
            <a:endParaRPr lang="en-US" sz="2400" dirty="0">
              <a:solidFill>
                <a:srgbClr val="C00000"/>
              </a:solidFill>
            </a:endParaRPr>
          </a:p>
        </p:txBody>
      </p:sp>
      <p:sp>
        <p:nvSpPr>
          <p:cNvPr id="5" name="Rectangle 4"/>
          <p:cNvSpPr/>
          <p:nvPr/>
        </p:nvSpPr>
        <p:spPr>
          <a:xfrm>
            <a:off x="5181600" y="1139309"/>
            <a:ext cx="3733800" cy="4708981"/>
          </a:xfrm>
          <a:prstGeom prst="rect">
            <a:avLst/>
          </a:prstGeom>
        </p:spPr>
        <p:txBody>
          <a:bodyPr wrap="square">
            <a:spAutoFit/>
          </a:bodyPr>
          <a:lstStyle/>
          <a:p>
            <a:r>
              <a:rPr lang="hi-IN" sz="2000" b="1" dirty="0" smtClean="0"/>
              <a:t>बजट के शब्दकोश अर्थ एक निश्चित अवधि के दौरान आमतौर पर एक निश्चित संसाधन के खर्च के लिए एक व्यवस्थित योजना है.</a:t>
            </a:r>
            <a:br>
              <a:rPr lang="hi-IN" sz="2000" b="1" dirty="0" smtClean="0"/>
            </a:br>
            <a:r>
              <a:rPr lang="hi-IN" sz="2000" b="1" dirty="0" smtClean="0"/>
              <a:t/>
            </a:r>
            <a:br>
              <a:rPr lang="hi-IN" sz="2000" b="1" dirty="0" smtClean="0"/>
            </a:br>
            <a:r>
              <a:rPr lang="hi-IN" sz="2000" b="1" dirty="0" smtClean="0"/>
              <a:t>इस प्रकार, केंद्रीय बजट है, जो एक वार्षिक मामला है सरकार के वित्त के लिए एक व्यापक प्रदर्शन है. यह भारत में सबसे महत्वपूर्ण आर्थिक और वित्तीय घटना है. वित्त मंत्री ने एक रिपोर्ट है कि एक वित्तीय वर्ष के लिए भारत के राजस्व और व्यय के सरकार में शामिल डालता है. वित्तीय वर्ष 01 अप्रैल से 31 मार्च तक चलता है.</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ppt_w</p:attrName>
                                        </p:attrNameLst>
                                      </p:cBhvr>
                                      <p:tavLst>
                                        <p:tav tm="0" fmla="#ppt_w*sin(2.5*pi*$)">
                                          <p:val>
                                            <p:fltVal val="0"/>
                                          </p:val>
                                        </p:tav>
                                        <p:tav tm="100000">
                                          <p:val>
                                            <p:fltVal val="1"/>
                                          </p:val>
                                        </p:tav>
                                      </p:tavLst>
                                    </p:anim>
                                    <p:anim calcmode="lin" valueType="num">
                                      <p:cBhvr>
                                        <p:cTn id="9"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15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150"/>
                                        <p:tgtEl>
                                          <p:spTgt spid="9"/>
                                        </p:tgtEl>
                                        <p:attrNameLst>
                                          <p:attrName>fillcolor</p:attrName>
                                        </p:attrNameLst>
                                      </p:cBhvr>
                                      <p:tavLst>
                                        <p:tav tm="0">
                                          <p:val>
                                            <p:clrVal>
                                              <a:schemeClr val="accent2"/>
                                            </p:clrVal>
                                          </p:val>
                                        </p:tav>
                                        <p:tav tm="50000">
                                          <p:val>
                                            <p:clrVal>
                                              <a:schemeClr val="hlink"/>
                                            </p:clrVal>
                                          </p:val>
                                        </p:tav>
                                      </p:tavLst>
                                    </p:anim>
                                    <p:set>
                                      <p:cBhvr>
                                        <p:cTn id="16" dur="15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1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1000" y="777419"/>
            <a:ext cx="4419600" cy="5016758"/>
          </a:xfrm>
          <a:prstGeom prst="rect">
            <a:avLst/>
          </a:prstGeom>
        </p:spPr>
        <p:txBody>
          <a:bodyPr wrap="square">
            <a:spAutoFit/>
          </a:bodyPr>
          <a:lstStyle/>
          <a:p>
            <a:r>
              <a:rPr lang="en-US" sz="2000" b="1" dirty="0" smtClean="0">
                <a:latin typeface="Times New Roman" pitchFamily="18" charset="0"/>
                <a:cs typeface="Times New Roman" pitchFamily="18" charset="0"/>
              </a:rPr>
              <a:t>	The Union budget is preceded by an Economic Survey which outlines the broad direction of the budget and the economic performance of the country. </a:t>
            </a:r>
            <a:br>
              <a:rPr lang="en-US" sz="2000" b="1" dirty="0" smtClean="0">
                <a:latin typeface="Times New Roman" pitchFamily="18" charset="0"/>
                <a:cs typeface="Times New Roman" pitchFamily="18" charset="0"/>
              </a:rPr>
            </a:br>
            <a:r>
              <a:rPr lang="en-US" sz="2000" b="1" dirty="0" smtClean="0">
                <a:latin typeface="Times New Roman" pitchFamily="18" charset="0"/>
                <a:cs typeface="Times New Roman" pitchFamily="18" charset="0"/>
              </a:rPr>
              <a:t/>
            </a:r>
            <a:br>
              <a:rPr lang="en-US" sz="2000" b="1" dirty="0" smtClean="0">
                <a:latin typeface="Times New Roman" pitchFamily="18" charset="0"/>
                <a:cs typeface="Times New Roman" pitchFamily="18" charset="0"/>
              </a:rPr>
            </a:br>
            <a:r>
              <a:rPr lang="en-US" sz="2000" b="1" dirty="0" smtClean="0">
                <a:latin typeface="Times New Roman" pitchFamily="18" charset="0"/>
                <a:cs typeface="Times New Roman" pitchFamily="18" charset="0"/>
              </a:rPr>
              <a:t>	The Budget is the most extensive account of the Government`s finances, in which revenues from all sources and expenses of all activities undertaken are aggregated. It comprises the revenue budget and the capital budget. It also contains estimates for the next fiscal year called budgeted estimates.</a:t>
            </a:r>
          </a:p>
          <a:p>
            <a:endParaRPr lang="en-US" sz="2000" b="1" dirty="0" smtClean="0">
              <a:latin typeface="Times New Roman" pitchFamily="18" charset="0"/>
              <a:cs typeface="Times New Roman" pitchFamily="18" charset="0"/>
            </a:endParaRPr>
          </a:p>
        </p:txBody>
      </p:sp>
      <p:sp>
        <p:nvSpPr>
          <p:cNvPr id="3" name="Rectangle 2"/>
          <p:cNvSpPr/>
          <p:nvPr/>
        </p:nvSpPr>
        <p:spPr>
          <a:xfrm>
            <a:off x="5181600" y="859572"/>
            <a:ext cx="3657600" cy="4093428"/>
          </a:xfrm>
          <a:prstGeom prst="rect">
            <a:avLst/>
          </a:prstGeom>
        </p:spPr>
        <p:txBody>
          <a:bodyPr wrap="square">
            <a:spAutoFit/>
          </a:bodyPr>
          <a:lstStyle/>
          <a:p>
            <a:r>
              <a:rPr lang="en-US" sz="2000" dirty="0" smtClean="0"/>
              <a:t>	</a:t>
            </a:r>
            <a:r>
              <a:rPr lang="hi-IN" sz="2000" dirty="0" smtClean="0"/>
              <a:t>केंद्रीय बजट एक आर्थिक सर्वेक्षण में जो बजट का व्यापक दिशा और देश के आर्थिक प्रदर्शन की रूपरेखा से पहले है.</a:t>
            </a:r>
            <a:endParaRPr lang="en-US" sz="2000" dirty="0" smtClean="0"/>
          </a:p>
          <a:p>
            <a:r>
              <a:rPr lang="en-US" sz="2000" dirty="0" smtClean="0"/>
              <a:t>	</a:t>
            </a:r>
            <a:r>
              <a:rPr lang="hi-IN" sz="2000" dirty="0" smtClean="0"/>
              <a:t> बजट सरकार` वित्त, जिसमें सभी गतिविधियों के सभी स्रोतों और खर्च से राजस्व एकत्रित कर रहे हैं के सबसे व्यापक खाते है. यह राजस्व बजट और पूंजी बजट शामिल है. यह भी अगले वित्त वर्ष के बजट का अनुमान है बुलाया वर्ष के लिए अनुमान शामिल है.</a:t>
            </a:r>
            <a:endParaRPr lang="en-US" sz="2000"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38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6200" y="1487031"/>
            <a:ext cx="4343400" cy="3416320"/>
          </a:xfrm>
          <a:prstGeom prst="rect">
            <a:avLst/>
          </a:prstGeom>
        </p:spPr>
        <p:txBody>
          <a:bodyPr wrap="square">
            <a:spAutoFit/>
          </a:bodyPr>
          <a:lstStyle/>
          <a:p>
            <a:r>
              <a:rPr lang="en-US" sz="2400" b="1" dirty="0" smtClean="0">
                <a:latin typeface="Times New Roman" pitchFamily="18" charset="0"/>
                <a:cs typeface="Times New Roman" pitchFamily="18" charset="0"/>
              </a:rPr>
              <a:t>	Barring a few exceptions -- like elections – Finance Minister presents the annual Union Budget in the Parliament on the last working day of February. The budget has to be passed by the </a:t>
            </a:r>
            <a:r>
              <a:rPr lang="en-US" sz="2400" b="1" dirty="0" err="1" smtClean="0">
                <a:latin typeface="Times New Roman" pitchFamily="18" charset="0"/>
                <a:cs typeface="Times New Roman" pitchFamily="18" charset="0"/>
              </a:rPr>
              <a:t>Lok</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Sabha</a:t>
            </a:r>
            <a:r>
              <a:rPr lang="en-US" sz="2400" b="1" dirty="0" smtClean="0">
                <a:latin typeface="Times New Roman" pitchFamily="18" charset="0"/>
                <a:cs typeface="Times New Roman" pitchFamily="18" charset="0"/>
              </a:rPr>
              <a:t> before it can come into effect on April 01.</a:t>
            </a:r>
            <a:endParaRPr lang="en-US" sz="2400" b="1" dirty="0">
              <a:latin typeface="Times New Roman" pitchFamily="18" charset="0"/>
              <a:cs typeface="Times New Roman" pitchFamily="18" charset="0"/>
            </a:endParaRPr>
          </a:p>
        </p:txBody>
      </p:sp>
      <p:sp>
        <p:nvSpPr>
          <p:cNvPr id="6" name="Rectangle 5"/>
          <p:cNvSpPr/>
          <p:nvPr/>
        </p:nvSpPr>
        <p:spPr>
          <a:xfrm>
            <a:off x="4724399" y="1487031"/>
            <a:ext cx="4191001" cy="3046988"/>
          </a:xfrm>
          <a:prstGeom prst="rect">
            <a:avLst/>
          </a:prstGeom>
        </p:spPr>
        <p:txBody>
          <a:bodyPr wrap="square">
            <a:spAutoFit/>
          </a:bodyPr>
          <a:lstStyle/>
          <a:p>
            <a:r>
              <a:rPr lang="en-US" sz="2400" b="1" dirty="0" smtClean="0"/>
              <a:t>	</a:t>
            </a:r>
            <a:r>
              <a:rPr lang="hi-IN" sz="2400" b="1" dirty="0" smtClean="0"/>
              <a:t>कुछ अपवादों को छोड़ दें - चुनावों की तरह वित्त मंत्री ने संसद में वार्षिक केंद्रीय बजट फरवरी के अंतिम कार्य दिवस पर प्रस्तुत करता है. बजट लोक सभा द्वारा पारित होने से पहले यह 01 अप्रैल को प्रभाव में आ सकता है.</a:t>
            </a:r>
            <a:endParaRPr lang="en-US" sz="2400" b="1" dirty="0"/>
          </a:p>
        </p:txBody>
      </p:sp>
    </p:spTree>
    <p:controls>
      <p:control spid="62467" name="tts" r:id="rId2" imgW="206280" imgH="206280"/>
    </p:controls>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5000"/>
            <a:lum/>
          </a:blip>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252948"/>
            <a:ext cx="4038600"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Times New Roman" pitchFamily="18" charset="0"/>
                <a:ea typeface="Times New Roman" pitchFamily="18" charset="0"/>
                <a:cs typeface="Times New Roman" pitchFamily="18" charset="0"/>
              </a:rPr>
              <a:t>Definition:-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Times New Roman" pitchFamily="18" charset="0"/>
                <a:ea typeface="Times New Roman" pitchFamily="18" charset="0"/>
                <a:cs typeface="Times New Roman" pitchFamily="18" charset="0"/>
              </a:rPr>
              <a:t>	A budget is a financial document used to project future income and expenses. The budgeting process may be carried out by individuals or by companies to estimate whether the person/company can continue to operate with its projected income and expenses.	</a:t>
            </a:r>
            <a:endParaRPr kumimoji="0" lang="en-US" sz="2000" b="1" i="0" u="none" strike="noStrike" cap="none" normalizeH="0" baseline="0" dirty="0" smtClean="0">
              <a:ln>
                <a:noFill/>
              </a:ln>
              <a:effectLst/>
              <a:latin typeface="Times New Roman" pitchFamily="18" charset="0"/>
              <a:cs typeface="Times New Roman" pitchFamily="18" charset="0"/>
            </a:endParaRPr>
          </a:p>
        </p:txBody>
      </p:sp>
      <p:sp>
        <p:nvSpPr>
          <p:cNvPr id="3" name="Rectangle 2"/>
          <p:cNvSpPr/>
          <p:nvPr/>
        </p:nvSpPr>
        <p:spPr>
          <a:xfrm>
            <a:off x="4800600" y="304800"/>
            <a:ext cx="4114800" cy="3539430"/>
          </a:xfrm>
          <a:prstGeom prst="rect">
            <a:avLst/>
          </a:prstGeom>
        </p:spPr>
        <p:txBody>
          <a:bodyPr wrap="square">
            <a:spAutoFit/>
          </a:bodyPr>
          <a:lstStyle/>
          <a:p>
            <a:r>
              <a:rPr lang="hi-IN" sz="2400" b="1" dirty="0" smtClean="0"/>
              <a:t>परिभाषा: -</a:t>
            </a:r>
            <a:r>
              <a:rPr lang="hi-IN" sz="2000" b="1" dirty="0" smtClean="0"/>
              <a:t/>
            </a:r>
            <a:br>
              <a:rPr lang="hi-IN" sz="2000" b="1" dirty="0" smtClean="0"/>
            </a:br>
            <a:r>
              <a:rPr lang="en-US" sz="2000" b="1" dirty="0" smtClean="0"/>
              <a:t>	</a:t>
            </a:r>
            <a:r>
              <a:rPr lang="hi-IN" sz="2000" b="1" dirty="0" smtClean="0"/>
              <a:t>एक बजट एक वित्तीय दस्तावेज़ के लिए भविष्य की आय और व्यय परियोजना के लिए इस्तेमाल किया है. व्यक्तियों या कंपनियों द्वारा बजट प्रक्रिया से बाहर किया जा सकता है के लिए अनुमान है कि व्यक्ति / कंपनी अपनी अनुमानित आय और खर्च के साथ संचालित करने के लिए जारी कर सकते हैं.</a:t>
            </a:r>
            <a:endParaRPr lang="en-US" sz="2000" b="1" dirty="0"/>
          </a:p>
        </p:txBody>
      </p:sp>
      <p:sp>
        <p:nvSpPr>
          <p:cNvPr id="5" name="Rectangle 4"/>
          <p:cNvSpPr/>
          <p:nvPr/>
        </p:nvSpPr>
        <p:spPr>
          <a:xfrm>
            <a:off x="228600" y="4495800"/>
            <a:ext cx="3962400" cy="1631216"/>
          </a:xfrm>
          <a:prstGeom prst="rect">
            <a:avLst/>
          </a:prstGeom>
        </p:spPr>
        <p:txBody>
          <a:bodyPr wrap="square">
            <a:spAutoFit/>
          </a:bodyPr>
          <a:lstStyle/>
          <a:p>
            <a:pPr lvl="0" eaLnBrk="0" fontAlgn="base" hangingPunct="0">
              <a:spcBef>
                <a:spcPct val="0"/>
              </a:spcBef>
              <a:spcAft>
                <a:spcPct val="0"/>
              </a:spcAft>
            </a:pPr>
            <a:r>
              <a:rPr lang="en-US" sz="2000" b="1" dirty="0" smtClean="0">
                <a:latin typeface="Times New Roman" pitchFamily="18" charset="0"/>
                <a:ea typeface="Times New Roman" pitchFamily="18" charset="0"/>
                <a:cs typeface="Times New Roman" pitchFamily="18" charset="0"/>
              </a:rPr>
              <a:t>	An estimate of </a:t>
            </a:r>
            <a:r>
              <a:rPr lang="en-US" sz="2000" b="1" dirty="0" smtClean="0">
                <a:latin typeface="Times New Roman" pitchFamily="18" charset="0"/>
                <a:ea typeface="Times New Roman" pitchFamily="18" charset="0"/>
                <a:cs typeface="Times New Roman" pitchFamily="18" charset="0"/>
                <a:hlinkClick r:id="rId3"/>
              </a:rPr>
              <a:t>costs</a:t>
            </a:r>
            <a:r>
              <a:rPr lang="en-US" sz="2000" b="1" dirty="0" smtClean="0">
                <a:latin typeface="Times New Roman" pitchFamily="18" charset="0"/>
                <a:ea typeface="Times New Roman" pitchFamily="18" charset="0"/>
                <a:cs typeface="Times New Roman" pitchFamily="18" charset="0"/>
              </a:rPr>
              <a:t>, </a:t>
            </a:r>
            <a:r>
              <a:rPr lang="en-US" sz="2000" b="1" dirty="0" smtClean="0">
                <a:latin typeface="Times New Roman" pitchFamily="18" charset="0"/>
                <a:ea typeface="Times New Roman" pitchFamily="18" charset="0"/>
                <a:cs typeface="Times New Roman" pitchFamily="18" charset="0"/>
                <a:hlinkClick r:id="rId4"/>
              </a:rPr>
              <a:t>revenues</a:t>
            </a:r>
            <a:r>
              <a:rPr lang="en-US" sz="2000" b="1" dirty="0" smtClean="0">
                <a:latin typeface="Times New Roman" pitchFamily="18" charset="0"/>
                <a:ea typeface="Times New Roman" pitchFamily="18" charset="0"/>
                <a:cs typeface="Times New Roman" pitchFamily="18" charset="0"/>
              </a:rPr>
              <a:t>, and </a:t>
            </a:r>
            <a:r>
              <a:rPr lang="en-US" sz="2000" b="1" dirty="0" smtClean="0">
                <a:latin typeface="Times New Roman" pitchFamily="18" charset="0"/>
                <a:ea typeface="Times New Roman" pitchFamily="18" charset="0"/>
                <a:cs typeface="Times New Roman" pitchFamily="18" charset="0"/>
                <a:hlinkClick r:id="rId5"/>
              </a:rPr>
              <a:t>resources</a:t>
            </a:r>
            <a:r>
              <a:rPr lang="en-US" sz="2000" b="1" dirty="0" smtClean="0">
                <a:latin typeface="Times New Roman" pitchFamily="18" charset="0"/>
                <a:ea typeface="Times New Roman" pitchFamily="18" charset="0"/>
                <a:cs typeface="Times New Roman" pitchFamily="18" charset="0"/>
              </a:rPr>
              <a:t> over a specified </a:t>
            </a:r>
            <a:r>
              <a:rPr lang="en-US" sz="2000" b="1" dirty="0" smtClean="0">
                <a:latin typeface="Times New Roman" pitchFamily="18" charset="0"/>
                <a:ea typeface="Times New Roman" pitchFamily="18" charset="0"/>
                <a:cs typeface="Times New Roman" pitchFamily="18" charset="0"/>
                <a:hlinkClick r:id="rId6"/>
              </a:rPr>
              <a:t>period</a:t>
            </a:r>
            <a:r>
              <a:rPr lang="en-US" sz="2000" b="1" dirty="0" smtClean="0">
                <a:latin typeface="Times New Roman" pitchFamily="18" charset="0"/>
                <a:ea typeface="Times New Roman" pitchFamily="18" charset="0"/>
                <a:cs typeface="Times New Roman" pitchFamily="18" charset="0"/>
              </a:rPr>
              <a:t>, reflecting a reading of </a:t>
            </a:r>
            <a:r>
              <a:rPr lang="en-US" sz="2000" b="1" dirty="0" smtClean="0">
                <a:latin typeface="Times New Roman" pitchFamily="18" charset="0"/>
                <a:ea typeface="Times New Roman" pitchFamily="18" charset="0"/>
                <a:cs typeface="Times New Roman" pitchFamily="18" charset="0"/>
                <a:hlinkClick r:id="rId7"/>
              </a:rPr>
              <a:t>future</a:t>
            </a:r>
            <a:r>
              <a:rPr lang="en-US" sz="2000" b="1" dirty="0" smtClean="0">
                <a:latin typeface="Times New Roman" pitchFamily="18" charset="0"/>
                <a:ea typeface="Times New Roman" pitchFamily="18" charset="0"/>
                <a:cs typeface="Times New Roman" pitchFamily="18" charset="0"/>
              </a:rPr>
              <a:t> </a:t>
            </a:r>
            <a:r>
              <a:rPr lang="en-US" sz="2000" b="1" dirty="0" smtClean="0">
                <a:latin typeface="Times New Roman" pitchFamily="18" charset="0"/>
                <a:ea typeface="Times New Roman" pitchFamily="18" charset="0"/>
                <a:cs typeface="Times New Roman" pitchFamily="18" charset="0"/>
                <a:hlinkClick r:id="rId8"/>
              </a:rPr>
              <a:t>financial conditions</a:t>
            </a:r>
            <a:r>
              <a:rPr lang="en-US" sz="2000" b="1" dirty="0" smtClean="0">
                <a:latin typeface="Times New Roman" pitchFamily="18" charset="0"/>
                <a:ea typeface="Times New Roman" pitchFamily="18" charset="0"/>
                <a:cs typeface="Times New Roman" pitchFamily="18" charset="0"/>
              </a:rPr>
              <a:t> and </a:t>
            </a:r>
            <a:r>
              <a:rPr lang="en-US" sz="2000" b="1" dirty="0" smtClean="0">
                <a:latin typeface="Times New Roman" pitchFamily="18" charset="0"/>
                <a:ea typeface="Times New Roman" pitchFamily="18" charset="0"/>
                <a:cs typeface="Times New Roman" pitchFamily="18" charset="0"/>
                <a:hlinkClick r:id="rId9"/>
              </a:rPr>
              <a:t>goals</a:t>
            </a:r>
            <a:r>
              <a:rPr lang="en-US" sz="2000" b="1" dirty="0" smtClean="0">
                <a:latin typeface="Times New Roman" pitchFamily="18" charset="0"/>
                <a:ea typeface="Times New Roman" pitchFamily="18" charset="0"/>
                <a:cs typeface="Times New Roman" pitchFamily="18" charset="0"/>
              </a:rPr>
              <a:t>.</a:t>
            </a:r>
          </a:p>
        </p:txBody>
      </p:sp>
      <p:sp>
        <p:nvSpPr>
          <p:cNvPr id="6" name="Rectangle 5"/>
          <p:cNvSpPr/>
          <p:nvPr/>
        </p:nvSpPr>
        <p:spPr>
          <a:xfrm>
            <a:off x="4876800" y="4514671"/>
            <a:ext cx="4038600" cy="1631216"/>
          </a:xfrm>
          <a:prstGeom prst="rect">
            <a:avLst/>
          </a:prstGeom>
        </p:spPr>
        <p:txBody>
          <a:bodyPr wrap="square">
            <a:spAutoFit/>
          </a:bodyPr>
          <a:lstStyle/>
          <a:p>
            <a:r>
              <a:rPr lang="en-US" sz="2000" b="1" dirty="0" smtClean="0"/>
              <a:t>	</a:t>
            </a:r>
            <a:r>
              <a:rPr lang="hi-IN" sz="2000" b="1" dirty="0" smtClean="0"/>
              <a:t>लागत, राजस्व, और संसाधनों का एक निर्धारित अवधि में एक अनुमान है, भविष्य की वित्तीय स्थिति और लक्ष्यों का एक पढ़ने को दर्शाती है.</a:t>
            </a:r>
            <a:endParaRPr lang="en-US" sz="2000" b="1"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 y="748129"/>
            <a:ext cx="4191000" cy="4524315"/>
          </a:xfrm>
          <a:prstGeom prst="rect">
            <a:avLst/>
          </a:prstGeom>
        </p:spPr>
        <p:txBody>
          <a:bodyPr wrap="square">
            <a:spAutoFit/>
          </a:bodyPr>
          <a:lstStyle/>
          <a:p>
            <a:pPr lvl="0" eaLnBrk="0" fontAlgn="base" hangingPunct="0">
              <a:spcBef>
                <a:spcPct val="0"/>
              </a:spcBef>
              <a:spcAft>
                <a:spcPct val="0"/>
              </a:spcAft>
            </a:pPr>
            <a:r>
              <a:rPr lang="en-US" sz="2400" b="1" dirty="0" smtClean="0">
                <a:solidFill>
                  <a:srgbClr val="000000"/>
                </a:solidFill>
                <a:latin typeface="Times New Roman" pitchFamily="18" charset="0"/>
                <a:ea typeface="Calibri" pitchFamily="34" charset="0"/>
                <a:cs typeface="Times New Roman" pitchFamily="18" charset="0"/>
              </a:rPr>
              <a:t>          One of the most important </a:t>
            </a:r>
            <a:r>
              <a:rPr lang="en-US" sz="2400" b="1" dirty="0" smtClean="0">
                <a:latin typeface="Times New Roman" pitchFamily="18" charset="0"/>
                <a:ea typeface="Calibri" pitchFamily="34" charset="0"/>
                <a:cs typeface="Times New Roman" pitchFamily="18" charset="0"/>
                <a:hlinkClick r:id="rId3"/>
              </a:rPr>
              <a:t>administrative</a:t>
            </a:r>
            <a:r>
              <a:rPr lang="en-US" sz="2400" b="1" dirty="0" smtClean="0">
                <a:latin typeface="Times New Roman" pitchFamily="18" charset="0"/>
                <a:ea typeface="Calibri" pitchFamily="34" charset="0"/>
                <a:cs typeface="Times New Roman" pitchFamily="18" charset="0"/>
              </a:rPr>
              <a:t> </a:t>
            </a:r>
            <a:r>
              <a:rPr lang="en-US" sz="2400" b="1" dirty="0" smtClean="0">
                <a:latin typeface="Times New Roman" pitchFamily="18" charset="0"/>
                <a:ea typeface="Calibri" pitchFamily="34" charset="0"/>
                <a:cs typeface="Times New Roman" pitchFamily="18" charset="0"/>
                <a:hlinkClick r:id="rId4"/>
              </a:rPr>
              <a:t>tools</a:t>
            </a:r>
            <a:r>
              <a:rPr lang="en-US" sz="2400" b="1" dirty="0" smtClean="0">
                <a:solidFill>
                  <a:srgbClr val="000000"/>
                </a:solidFill>
                <a:latin typeface="Times New Roman" pitchFamily="18" charset="0"/>
                <a:ea typeface="Calibri" pitchFamily="34" charset="0"/>
                <a:cs typeface="Times New Roman" pitchFamily="18" charset="0"/>
              </a:rPr>
              <a:t>, a </a:t>
            </a:r>
            <a:r>
              <a:rPr lang="en-US" sz="2400" b="1" dirty="0" smtClean="0">
                <a:latin typeface="Times New Roman" pitchFamily="18" charset="0"/>
                <a:ea typeface="Calibri" pitchFamily="34" charset="0"/>
                <a:cs typeface="Times New Roman" pitchFamily="18" charset="0"/>
                <a:hlinkClick r:id="rId5"/>
              </a:rPr>
              <a:t>budget</a:t>
            </a:r>
            <a:r>
              <a:rPr lang="en-US" sz="2400" b="1" dirty="0" smtClean="0">
                <a:solidFill>
                  <a:srgbClr val="000000"/>
                </a:solidFill>
                <a:latin typeface="Times New Roman" pitchFamily="18" charset="0"/>
                <a:ea typeface="Calibri" pitchFamily="34" charset="0"/>
                <a:cs typeface="Times New Roman" pitchFamily="18" charset="0"/>
              </a:rPr>
              <a:t> </a:t>
            </a:r>
            <a:r>
              <a:rPr lang="en-US" sz="2400" b="1" dirty="0" smtClean="0">
                <a:latin typeface="Times New Roman" pitchFamily="18" charset="0"/>
                <a:ea typeface="Calibri" pitchFamily="34" charset="0"/>
                <a:cs typeface="Times New Roman" pitchFamily="18" charset="0"/>
                <a:hlinkClick r:id="rId6"/>
              </a:rPr>
              <a:t>serves</a:t>
            </a:r>
            <a:r>
              <a:rPr lang="en-US" sz="2400" b="1" dirty="0" smtClean="0">
                <a:solidFill>
                  <a:srgbClr val="000000"/>
                </a:solidFill>
                <a:latin typeface="Times New Roman" pitchFamily="18" charset="0"/>
                <a:ea typeface="Calibri" pitchFamily="34" charset="0"/>
                <a:cs typeface="Times New Roman" pitchFamily="18" charset="0"/>
              </a:rPr>
              <a:t> also as a 	</a:t>
            </a:r>
          </a:p>
          <a:p>
            <a:pPr lvl="0" eaLnBrk="0" fontAlgn="base" hangingPunct="0">
              <a:spcBef>
                <a:spcPct val="0"/>
              </a:spcBef>
              <a:spcAft>
                <a:spcPct val="0"/>
              </a:spcAft>
            </a:pPr>
            <a:endParaRPr lang="en-US" sz="2400" b="1"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sz="2400" b="1" dirty="0" smtClean="0">
                <a:solidFill>
                  <a:srgbClr val="000000"/>
                </a:solidFill>
                <a:latin typeface="Times New Roman" pitchFamily="18" charset="0"/>
                <a:ea typeface="Calibri" pitchFamily="34" charset="0"/>
                <a:cs typeface="Times New Roman" pitchFamily="18" charset="0"/>
              </a:rPr>
              <a:t>(1).   </a:t>
            </a:r>
            <a:r>
              <a:rPr lang="en-US" sz="2400" b="1" dirty="0" smtClean="0">
                <a:latin typeface="Times New Roman" pitchFamily="18" charset="0"/>
                <a:ea typeface="Calibri" pitchFamily="34" charset="0"/>
                <a:cs typeface="Times New Roman" pitchFamily="18" charset="0"/>
                <a:hlinkClick r:id="rId7"/>
              </a:rPr>
              <a:t>plan</a:t>
            </a:r>
            <a:r>
              <a:rPr lang="en-US" sz="2400" b="1" dirty="0" smtClean="0">
                <a:solidFill>
                  <a:srgbClr val="000000"/>
                </a:solidFill>
                <a:latin typeface="Times New Roman" pitchFamily="18" charset="0"/>
                <a:ea typeface="Calibri" pitchFamily="34" charset="0"/>
                <a:cs typeface="Times New Roman" pitchFamily="18" charset="0"/>
              </a:rPr>
              <a:t> of action for achieving quantified </a:t>
            </a:r>
            <a:r>
              <a:rPr lang="en-US" sz="2400" b="1" dirty="0" smtClean="0">
                <a:latin typeface="Times New Roman" pitchFamily="18" charset="0"/>
                <a:ea typeface="Calibri" pitchFamily="34" charset="0"/>
                <a:cs typeface="Times New Roman" pitchFamily="18" charset="0"/>
                <a:hlinkClick r:id="rId8"/>
              </a:rPr>
              <a:t>objectives</a:t>
            </a:r>
            <a:r>
              <a:rPr lang="en-US" sz="2400" b="1" dirty="0" smtClean="0">
                <a:solidFill>
                  <a:srgbClr val="000000"/>
                </a:solidFill>
                <a:latin typeface="Times New Roman" pitchFamily="18" charset="0"/>
                <a:ea typeface="Calibri" pitchFamily="34" charset="0"/>
                <a:cs typeface="Times New Roman" pitchFamily="18" charset="0"/>
              </a:rPr>
              <a:t>, </a:t>
            </a:r>
          </a:p>
          <a:p>
            <a:pPr lvl="0" eaLnBrk="0" fontAlgn="base" hangingPunct="0">
              <a:spcBef>
                <a:spcPct val="0"/>
              </a:spcBef>
              <a:spcAft>
                <a:spcPct val="0"/>
              </a:spcAft>
            </a:pPr>
            <a:r>
              <a:rPr lang="en-US" sz="2400" b="1" dirty="0" smtClean="0">
                <a:solidFill>
                  <a:srgbClr val="000000"/>
                </a:solidFill>
                <a:latin typeface="Times New Roman" pitchFamily="18" charset="0"/>
                <a:ea typeface="Calibri" pitchFamily="34" charset="0"/>
                <a:cs typeface="Times New Roman" pitchFamily="18" charset="0"/>
              </a:rPr>
              <a:t>(2).  </a:t>
            </a:r>
            <a:r>
              <a:rPr lang="en-US" sz="2400" b="1" dirty="0" smtClean="0">
                <a:latin typeface="Times New Roman" pitchFamily="18" charset="0"/>
                <a:ea typeface="Calibri" pitchFamily="34" charset="0"/>
                <a:cs typeface="Times New Roman" pitchFamily="18" charset="0"/>
                <a:hlinkClick r:id="rId9"/>
              </a:rPr>
              <a:t>standard</a:t>
            </a:r>
            <a:r>
              <a:rPr lang="en-US" sz="2400" b="1" dirty="0" smtClean="0">
                <a:solidFill>
                  <a:srgbClr val="000000"/>
                </a:solidFill>
                <a:latin typeface="Times New Roman" pitchFamily="18" charset="0"/>
                <a:ea typeface="Calibri" pitchFamily="34" charset="0"/>
                <a:cs typeface="Times New Roman" pitchFamily="18" charset="0"/>
              </a:rPr>
              <a:t> for measuring </a:t>
            </a:r>
            <a:r>
              <a:rPr lang="en-US" sz="2400" b="1" dirty="0" smtClean="0">
                <a:latin typeface="Times New Roman" pitchFamily="18" charset="0"/>
                <a:ea typeface="Calibri" pitchFamily="34" charset="0"/>
                <a:cs typeface="Times New Roman" pitchFamily="18" charset="0"/>
                <a:hlinkClick r:id="rId10"/>
              </a:rPr>
              <a:t>performance</a:t>
            </a:r>
            <a:r>
              <a:rPr lang="en-US" sz="2400" b="1" dirty="0" smtClean="0">
                <a:solidFill>
                  <a:srgbClr val="000000"/>
                </a:solidFill>
                <a:latin typeface="Times New Roman" pitchFamily="18" charset="0"/>
                <a:ea typeface="Calibri" pitchFamily="34" charset="0"/>
                <a:cs typeface="Times New Roman" pitchFamily="18" charset="0"/>
              </a:rPr>
              <a:t>, and </a:t>
            </a:r>
          </a:p>
          <a:p>
            <a:pPr lvl="0" eaLnBrk="0" fontAlgn="base" hangingPunct="0">
              <a:spcBef>
                <a:spcPct val="0"/>
              </a:spcBef>
              <a:spcAft>
                <a:spcPct val="0"/>
              </a:spcAft>
            </a:pPr>
            <a:r>
              <a:rPr lang="en-US" sz="2400" b="1" dirty="0" smtClean="0">
                <a:solidFill>
                  <a:srgbClr val="000000"/>
                </a:solidFill>
                <a:latin typeface="Times New Roman" pitchFamily="18" charset="0"/>
                <a:ea typeface="Calibri" pitchFamily="34" charset="0"/>
                <a:cs typeface="Times New Roman" pitchFamily="18" charset="0"/>
              </a:rPr>
              <a:t>(3).  </a:t>
            </a:r>
            <a:r>
              <a:rPr lang="en-US" sz="2400" b="1" dirty="0" smtClean="0">
                <a:latin typeface="Times New Roman" pitchFamily="18" charset="0"/>
                <a:ea typeface="Calibri" pitchFamily="34" charset="0"/>
                <a:cs typeface="Times New Roman" pitchFamily="18" charset="0"/>
                <a:hlinkClick r:id="rId11"/>
              </a:rPr>
              <a:t>device</a:t>
            </a:r>
            <a:r>
              <a:rPr lang="en-US" sz="2400" b="1" dirty="0" smtClean="0">
                <a:solidFill>
                  <a:srgbClr val="000000"/>
                </a:solidFill>
                <a:latin typeface="Times New Roman" pitchFamily="18" charset="0"/>
                <a:ea typeface="Calibri" pitchFamily="34" charset="0"/>
                <a:cs typeface="Times New Roman" pitchFamily="18" charset="0"/>
              </a:rPr>
              <a:t> for coping with foreseeable </a:t>
            </a:r>
            <a:r>
              <a:rPr lang="en-US" sz="2400" b="1" dirty="0" smtClean="0">
                <a:latin typeface="Times New Roman" pitchFamily="18" charset="0"/>
                <a:ea typeface="Calibri" pitchFamily="34" charset="0"/>
                <a:cs typeface="Times New Roman" pitchFamily="18" charset="0"/>
                <a:hlinkClick r:id="rId12"/>
              </a:rPr>
              <a:t>adverse</a:t>
            </a:r>
            <a:r>
              <a:rPr lang="en-US" sz="2400" b="1" dirty="0" smtClean="0">
                <a:solidFill>
                  <a:srgbClr val="000000"/>
                </a:solidFill>
                <a:latin typeface="Times New Roman" pitchFamily="18" charset="0"/>
                <a:ea typeface="Calibri" pitchFamily="34" charset="0"/>
                <a:cs typeface="Times New Roman" pitchFamily="18" charset="0"/>
              </a:rPr>
              <a:t> situations.</a:t>
            </a:r>
            <a:r>
              <a:rPr lang="en-US" sz="2400" b="1" dirty="0" smtClean="0">
                <a:latin typeface="Times New Roman" pitchFamily="18" charset="0"/>
                <a:cs typeface="Times New Roman" pitchFamily="18" charset="0"/>
              </a:rPr>
              <a:t> </a:t>
            </a:r>
            <a:endParaRPr lang="en-US" sz="2400" b="1" i="1" dirty="0" smtClean="0">
              <a:latin typeface="Times New Roman" pitchFamily="18" charset="0"/>
              <a:cs typeface="Times New Roman" pitchFamily="18" charset="0"/>
            </a:endParaRPr>
          </a:p>
        </p:txBody>
      </p:sp>
      <p:sp>
        <p:nvSpPr>
          <p:cNvPr id="5" name="Rectangle 4"/>
          <p:cNvSpPr/>
          <p:nvPr/>
        </p:nvSpPr>
        <p:spPr>
          <a:xfrm>
            <a:off x="4800600" y="745153"/>
            <a:ext cx="4191000" cy="4893647"/>
          </a:xfrm>
          <a:prstGeom prst="rect">
            <a:avLst/>
          </a:prstGeom>
        </p:spPr>
        <p:txBody>
          <a:bodyPr wrap="square">
            <a:spAutoFit/>
          </a:bodyPr>
          <a:lstStyle/>
          <a:p>
            <a:r>
              <a:rPr lang="en-US" sz="2400" b="1" dirty="0" smtClean="0"/>
              <a:t>	</a:t>
            </a:r>
            <a:r>
              <a:rPr lang="hi-IN" sz="2400" b="1" dirty="0" smtClean="0"/>
              <a:t>सबसे महत्वपूर्ण प्रशासनिक उपकरणों में से एक, एक बजट के रूप में भी कार्य करता है</a:t>
            </a:r>
            <a:br>
              <a:rPr lang="hi-IN" sz="2400" b="1" dirty="0" smtClean="0"/>
            </a:br>
            <a:r>
              <a:rPr lang="hi-IN" sz="2400" b="1" dirty="0" smtClean="0"/>
              <a:t/>
            </a:r>
            <a:br>
              <a:rPr lang="hi-IN" sz="2400" b="1" dirty="0" smtClean="0"/>
            </a:br>
            <a:r>
              <a:rPr lang="hi-IN" sz="2400" b="1" dirty="0" smtClean="0"/>
              <a:t>(1). कार्रवाई की मात्रा निर्धारित उद्देश्यों को प्राप्त करने के लिए योजना,</a:t>
            </a:r>
            <a:br>
              <a:rPr lang="hi-IN" sz="2400" b="1" dirty="0" smtClean="0"/>
            </a:br>
            <a:r>
              <a:rPr lang="hi-IN" sz="2400" b="1" dirty="0" smtClean="0"/>
              <a:t>(2). प्रदर्शन को मापने के लिए मानक है, और</a:t>
            </a:r>
            <a:br>
              <a:rPr lang="hi-IN" sz="2400" b="1" dirty="0" smtClean="0"/>
            </a:br>
            <a:r>
              <a:rPr lang="hi-IN" sz="2400" b="1" dirty="0" smtClean="0"/>
              <a:t>(3). निकट प्रतिकूल परिस्थितियों के साथ मुकाबला करने के लिए डिवाइस.</a:t>
            </a:r>
            <a:endParaRPr lang="en-US" sz="2400" b="1"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
          <p:cNvSpPr/>
          <p:nvPr/>
        </p:nvSpPr>
        <p:spPr>
          <a:xfrm>
            <a:off x="152400" y="873443"/>
            <a:ext cx="4572000" cy="4832092"/>
          </a:xfrm>
          <a:prstGeom prst="rect">
            <a:avLst/>
          </a:prstGeom>
        </p:spPr>
        <p:txBody>
          <a:bodyPr wrap="square">
            <a:spAutoFit/>
          </a:bodyPr>
          <a:lstStyle/>
          <a:p>
            <a:pPr lvl="0" fontAlgn="base">
              <a:spcBef>
                <a:spcPct val="0"/>
              </a:spcBef>
              <a:spcAft>
                <a:spcPct val="0"/>
              </a:spcAft>
            </a:pPr>
            <a:r>
              <a:rPr lang="en-US" sz="2800" b="1" dirty="0" smtClean="0">
                <a:solidFill>
                  <a:srgbClr val="C00000"/>
                </a:solidFill>
                <a:latin typeface="Times New Roman" pitchFamily="18" charset="0"/>
                <a:ea typeface="Calibri" pitchFamily="34" charset="0"/>
                <a:cs typeface="Times New Roman" pitchFamily="18" charset="0"/>
              </a:rPr>
              <a:t>According to </a:t>
            </a:r>
            <a:r>
              <a:rPr lang="en-US" sz="2800" b="1" dirty="0" err="1" smtClean="0">
                <a:solidFill>
                  <a:srgbClr val="C00000"/>
                </a:solidFill>
                <a:latin typeface="Times New Roman" pitchFamily="18" charset="0"/>
                <a:ea typeface="Calibri" pitchFamily="34" charset="0"/>
                <a:cs typeface="Times New Roman" pitchFamily="18" charset="0"/>
              </a:rPr>
              <a:t>Tayler</a:t>
            </a:r>
            <a:r>
              <a:rPr lang="en-US" sz="2800" b="1" dirty="0" smtClean="0">
                <a:solidFill>
                  <a:srgbClr val="C00000"/>
                </a:solidFill>
                <a:latin typeface="Times New Roman" pitchFamily="18" charset="0"/>
                <a:ea typeface="Calibri" pitchFamily="34" charset="0"/>
                <a:cs typeface="Times New Roman" pitchFamily="18" charset="0"/>
              </a:rPr>
              <a:t>, </a:t>
            </a:r>
          </a:p>
          <a:p>
            <a:pPr lvl="0" fontAlgn="base">
              <a:spcBef>
                <a:spcPct val="0"/>
              </a:spcBef>
              <a:spcAft>
                <a:spcPct val="0"/>
              </a:spcAft>
            </a:pPr>
            <a:r>
              <a:rPr lang="en-US" sz="2800" b="1" dirty="0" smtClean="0">
                <a:solidFill>
                  <a:srgbClr val="002060"/>
                </a:solidFill>
                <a:latin typeface="Times New Roman" pitchFamily="18" charset="0"/>
                <a:ea typeface="Calibri" pitchFamily="34" charset="0"/>
                <a:cs typeface="Times New Roman" pitchFamily="18" charset="0"/>
              </a:rPr>
              <a:t>		</a:t>
            </a:r>
            <a:r>
              <a:rPr lang="en-US" sz="2800" b="1" i="1" dirty="0" smtClean="0">
                <a:solidFill>
                  <a:srgbClr val="002060"/>
                </a:solidFill>
                <a:latin typeface="Times New Roman" pitchFamily="18" charset="0"/>
                <a:ea typeface="Calibri" pitchFamily="34" charset="0"/>
                <a:cs typeface="Times New Roman" pitchFamily="18" charset="0"/>
              </a:rPr>
              <a:t>"Budget is a financial plan of government for a definite period".</a:t>
            </a:r>
          </a:p>
          <a:p>
            <a:pPr lvl="0" fontAlgn="base">
              <a:spcBef>
                <a:spcPct val="0"/>
              </a:spcBef>
              <a:spcAft>
                <a:spcPct val="0"/>
              </a:spcAft>
            </a:pPr>
            <a:endParaRPr lang="en-US" sz="28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en-US" sz="2800" b="1" dirty="0" smtClean="0">
                <a:solidFill>
                  <a:srgbClr val="C00000"/>
                </a:solidFill>
                <a:latin typeface="Times New Roman" pitchFamily="18" charset="0"/>
                <a:ea typeface="Calibri" pitchFamily="34" charset="0"/>
                <a:cs typeface="Times New Roman" pitchFamily="18" charset="0"/>
              </a:rPr>
              <a:t>According to Rene </a:t>
            </a:r>
            <a:r>
              <a:rPr lang="en-US" sz="2800" b="1" dirty="0" err="1" smtClean="0">
                <a:solidFill>
                  <a:srgbClr val="C00000"/>
                </a:solidFill>
                <a:latin typeface="Times New Roman" pitchFamily="18" charset="0"/>
                <a:ea typeface="Calibri" pitchFamily="34" charset="0"/>
                <a:cs typeface="Times New Roman" pitchFamily="18" charset="0"/>
              </a:rPr>
              <a:t>Stourm</a:t>
            </a:r>
            <a:r>
              <a:rPr lang="en-US" sz="2800" b="1" dirty="0" smtClean="0">
                <a:solidFill>
                  <a:srgbClr val="C00000"/>
                </a:solidFill>
                <a:latin typeface="Times New Roman" pitchFamily="18" charset="0"/>
                <a:ea typeface="Calibri" pitchFamily="34" charset="0"/>
                <a:cs typeface="Times New Roman" pitchFamily="18" charset="0"/>
              </a:rPr>
              <a:t>,</a:t>
            </a:r>
          </a:p>
          <a:p>
            <a:pPr lvl="0" eaLnBrk="0" fontAlgn="base" hangingPunct="0">
              <a:spcBef>
                <a:spcPct val="0"/>
              </a:spcBef>
              <a:spcAft>
                <a:spcPct val="0"/>
              </a:spcAft>
            </a:pPr>
            <a:r>
              <a:rPr lang="en-US" sz="2800" b="1" dirty="0" smtClean="0">
                <a:solidFill>
                  <a:srgbClr val="002060"/>
                </a:solidFill>
                <a:latin typeface="Times New Roman" pitchFamily="18" charset="0"/>
                <a:ea typeface="Calibri" pitchFamily="34" charset="0"/>
                <a:cs typeface="Times New Roman" pitchFamily="18" charset="0"/>
              </a:rPr>
              <a:t> 	</a:t>
            </a:r>
            <a:r>
              <a:rPr lang="en-US" sz="2800" b="1" i="1" dirty="0" smtClean="0">
                <a:solidFill>
                  <a:srgbClr val="002060"/>
                </a:solidFill>
                <a:latin typeface="Times New Roman" pitchFamily="18" charset="0"/>
                <a:ea typeface="Calibri" pitchFamily="34" charset="0"/>
                <a:cs typeface="Times New Roman" pitchFamily="18" charset="0"/>
              </a:rPr>
              <a:t>"A budget is a document containing a preliminary approved plan of public revenues and expenditure".</a:t>
            </a:r>
            <a:endParaRPr lang="en-US" sz="2800" b="1" dirty="0">
              <a:solidFill>
                <a:srgbClr val="002060"/>
              </a:solidFill>
            </a:endParaRPr>
          </a:p>
        </p:txBody>
      </p:sp>
      <p:sp>
        <p:nvSpPr>
          <p:cNvPr id="3" name="Rectangle 2"/>
          <p:cNvSpPr/>
          <p:nvPr/>
        </p:nvSpPr>
        <p:spPr>
          <a:xfrm>
            <a:off x="5181600" y="838200"/>
            <a:ext cx="3810000" cy="4154984"/>
          </a:xfrm>
          <a:prstGeom prst="rect">
            <a:avLst/>
          </a:prstGeom>
        </p:spPr>
        <p:txBody>
          <a:bodyPr wrap="square">
            <a:spAutoFit/>
          </a:bodyPr>
          <a:lstStyle/>
          <a:p>
            <a:r>
              <a:rPr lang="hi-IN" sz="2400" b="1" dirty="0" smtClean="0">
                <a:solidFill>
                  <a:srgbClr val="C00000"/>
                </a:solidFill>
              </a:rPr>
              <a:t>Tayler के लिए अनुसार,</a:t>
            </a:r>
            <a:r>
              <a:rPr lang="hi-IN" sz="2400" b="1" dirty="0" smtClean="0">
                <a:solidFill>
                  <a:srgbClr val="002060"/>
                </a:solidFill>
              </a:rPr>
              <a:t/>
            </a:r>
            <a:br>
              <a:rPr lang="hi-IN" sz="2400" b="1" dirty="0" smtClean="0">
                <a:solidFill>
                  <a:srgbClr val="002060"/>
                </a:solidFill>
              </a:rPr>
            </a:br>
            <a:r>
              <a:rPr lang="en-US" sz="2400" b="1" dirty="0" smtClean="0">
                <a:solidFill>
                  <a:srgbClr val="002060"/>
                </a:solidFill>
              </a:rPr>
              <a:t>	</a:t>
            </a:r>
            <a:r>
              <a:rPr lang="hi-IN" sz="2400" b="1" dirty="0" smtClean="0">
                <a:solidFill>
                  <a:srgbClr val="002060"/>
                </a:solidFill>
              </a:rPr>
              <a:t>"बजट में सरकार की एक निश्चित अवधि के लिए एक वित्तीय योजना है."</a:t>
            </a:r>
            <a:br>
              <a:rPr lang="hi-IN" sz="2400" b="1" dirty="0" smtClean="0">
                <a:solidFill>
                  <a:srgbClr val="002060"/>
                </a:solidFill>
              </a:rPr>
            </a:br>
            <a:r>
              <a:rPr lang="hi-IN" sz="2400" b="1" dirty="0" smtClean="0">
                <a:solidFill>
                  <a:srgbClr val="002060"/>
                </a:solidFill>
              </a:rPr>
              <a:t/>
            </a:r>
            <a:br>
              <a:rPr lang="hi-IN" sz="2400" b="1" dirty="0" smtClean="0">
                <a:solidFill>
                  <a:srgbClr val="002060"/>
                </a:solidFill>
              </a:rPr>
            </a:br>
            <a:r>
              <a:rPr lang="hi-IN" sz="2400" b="1" dirty="0" smtClean="0">
                <a:solidFill>
                  <a:srgbClr val="C00000"/>
                </a:solidFill>
              </a:rPr>
              <a:t>Rene Stourm के अनुसार,</a:t>
            </a:r>
            <a:r>
              <a:rPr lang="hi-IN" sz="2400" b="1" dirty="0" smtClean="0">
                <a:solidFill>
                  <a:srgbClr val="002060"/>
                </a:solidFill>
              </a:rPr>
              <a:t/>
            </a:r>
            <a:br>
              <a:rPr lang="hi-IN" sz="2400" b="1" dirty="0" smtClean="0">
                <a:solidFill>
                  <a:srgbClr val="002060"/>
                </a:solidFill>
              </a:rPr>
            </a:br>
            <a:r>
              <a:rPr lang="en-US" sz="2400" b="1" dirty="0" smtClean="0">
                <a:solidFill>
                  <a:srgbClr val="002060"/>
                </a:solidFill>
              </a:rPr>
              <a:t>	</a:t>
            </a:r>
            <a:r>
              <a:rPr lang="hi-IN" sz="2400" b="1" dirty="0" smtClean="0">
                <a:solidFill>
                  <a:srgbClr val="002060"/>
                </a:solidFill>
              </a:rPr>
              <a:t>"एक बजट वाले दस्तावेज़ सार्वजनिक राजस्व और व्यय के लिए एक प्रारंभिक योजना को मंजूरी दी है."</a:t>
            </a:r>
            <a:endParaRPr lang="en-US" sz="2400" b="1" dirty="0">
              <a:solidFill>
                <a:srgbClr val="00206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http://images.blogs.hindustantimes.com/dabs-and-jabs/BUDGET2013_small.jpg">
            <a:hlinkClick r:id="rId2"/>
          </p:cNvPr>
          <p:cNvPicPr>
            <a:picLocks noChangeAspect="1" noChangeArrowheads="1"/>
          </p:cNvPicPr>
          <p:nvPr/>
        </p:nvPicPr>
        <p:blipFill>
          <a:blip r:embed="rId3" cstate="print"/>
          <a:srcRect/>
          <a:stretch>
            <a:fillRect/>
          </a:stretch>
        </p:blipFill>
        <p:spPr bwMode="auto">
          <a:xfrm>
            <a:off x="0" y="0"/>
            <a:ext cx="9144000" cy="6901014"/>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5715000" y="304800"/>
            <a:ext cx="3211135" cy="461665"/>
          </a:xfrm>
          <a:prstGeom prst="rect">
            <a:avLst/>
          </a:prstGeom>
        </p:spPr>
        <p:txBody>
          <a:bodyPr wrap="none">
            <a:spAutoFit/>
          </a:bodyPr>
          <a:lstStyle/>
          <a:p>
            <a:r>
              <a:rPr lang="hi-IN" sz="2400" dirty="0" smtClean="0"/>
              <a:t>हम बजट क्यों करते हैं?</a:t>
            </a:r>
            <a:endParaRPr lang="en-US" sz="2400" dirty="0"/>
          </a:p>
        </p:txBody>
      </p:sp>
      <p:sp>
        <p:nvSpPr>
          <p:cNvPr id="3" name="Rectangle 2"/>
          <p:cNvSpPr/>
          <p:nvPr/>
        </p:nvSpPr>
        <p:spPr>
          <a:xfrm>
            <a:off x="381000" y="329625"/>
            <a:ext cx="4063164" cy="461665"/>
          </a:xfrm>
          <a:prstGeom prst="rect">
            <a:avLst/>
          </a:prstGeom>
        </p:spPr>
        <p:txBody>
          <a:bodyPr wrap="none">
            <a:spAutoFit/>
          </a:bodyPr>
          <a:lstStyle/>
          <a:p>
            <a:r>
              <a:rPr lang="en-US" sz="2400" b="1" dirty="0" smtClean="0">
                <a:latin typeface="Times New Roman" pitchFamily="18" charset="0"/>
                <a:cs typeface="Times New Roman" pitchFamily="18" charset="0"/>
              </a:rPr>
              <a:t>Why do we produce budgets?</a:t>
            </a:r>
            <a:endParaRPr lang="en-US" sz="2400" dirty="0">
              <a:latin typeface="Times New Roman" pitchFamily="18" charset="0"/>
              <a:cs typeface="Times New Roman" pitchFamily="18" charset="0"/>
            </a:endParaRPr>
          </a:p>
        </p:txBody>
      </p:sp>
      <p:sp>
        <p:nvSpPr>
          <p:cNvPr id="4" name="Rectangle 3"/>
          <p:cNvSpPr/>
          <p:nvPr/>
        </p:nvSpPr>
        <p:spPr>
          <a:xfrm>
            <a:off x="4648200" y="1051679"/>
            <a:ext cx="4343400" cy="4401205"/>
          </a:xfrm>
          <a:prstGeom prst="rect">
            <a:avLst/>
          </a:prstGeom>
        </p:spPr>
        <p:txBody>
          <a:bodyPr wrap="square">
            <a:spAutoFit/>
          </a:bodyPr>
          <a:lstStyle/>
          <a:p>
            <a:r>
              <a:rPr lang="en-US" sz="2000" dirty="0" smtClean="0"/>
              <a:t>	</a:t>
            </a:r>
            <a:r>
              <a:rPr lang="hi-IN" sz="2000" dirty="0" smtClean="0"/>
              <a:t>बजट प्रबंधकों कैसे की स्थिति को बदल सकता है पर विचार करने के लिए मजबूर है और क्या कदम अब लिया जाना चाहिए और प्रबंधकों को प्रोत्साहित करने के लिए समस्याओं पर विचार से पहले ही पैदा वास्तविक आपरेशनों के नियोजन में सहायता करने के लिए मदद करता है. यह भी मदद करता है सम्मोहक प्रबंधकों द्वारा संगठन के लिए अपने स्वयं के संचालन और अन्य विभागों के उन लोगों के बीच संबंधों की जांच के कार्यकलापों का समन्वयन. बजट के अन्य अनिवार्य शामिल हैं:</a:t>
            </a:r>
            <a:endParaRPr lang="en-US" sz="2000" dirty="0"/>
          </a:p>
        </p:txBody>
      </p:sp>
      <p:sp>
        <p:nvSpPr>
          <p:cNvPr id="5" name="Rectangle 4"/>
          <p:cNvSpPr/>
          <p:nvPr/>
        </p:nvSpPr>
        <p:spPr>
          <a:xfrm>
            <a:off x="228600" y="1066800"/>
            <a:ext cx="3886200" cy="4093428"/>
          </a:xfrm>
          <a:prstGeom prst="rect">
            <a:avLst/>
          </a:prstGeom>
        </p:spPr>
        <p:txBody>
          <a:bodyPr wrap="square">
            <a:spAutoFit/>
          </a:bodyPr>
          <a:lstStyle/>
          <a:p>
            <a:r>
              <a:rPr lang="en-US" sz="2000" dirty="0" smtClean="0">
                <a:latin typeface="Times New Roman" pitchFamily="18" charset="0"/>
                <a:cs typeface="Times New Roman" pitchFamily="18" charset="0"/>
              </a:rPr>
              <a:t>Budget helps to aid the planning of actual operations by forcing managers to consider how the conditions might change and what steps should be taken now and by encouraging managers to consider problems before they arise. It also helps co-ordinate the activities of the organization by compelling managers to examine relationships between their own operation and those of other departments. Other essentials of budget include:</a:t>
            </a:r>
            <a:endParaRPr lang="en-US" sz="20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75000"/>
              </a:schemeClr>
            </a:gs>
            <a:gs pos="50000">
              <a:srgbClr val="9CB86E"/>
            </a:gs>
            <a:gs pos="100000">
              <a:srgbClr val="156B13"/>
            </a:gs>
          </a:gsLst>
          <a:lin ang="0" scaled="1"/>
          <a:tileRect/>
        </a:gradFill>
        <a:effectLst/>
      </p:bgPr>
    </p:bg>
    <p:spTree>
      <p:nvGrpSpPr>
        <p:cNvPr id="1" name=""/>
        <p:cNvGrpSpPr/>
        <p:nvPr/>
      </p:nvGrpSpPr>
      <p:grpSpPr>
        <a:xfrm>
          <a:off x="0" y="0"/>
          <a:ext cx="0" cy="0"/>
          <a:chOff x="0" y="0"/>
          <a:chExt cx="0" cy="0"/>
        </a:xfrm>
      </p:grpSpPr>
      <p:sp>
        <p:nvSpPr>
          <p:cNvPr id="3" name="Rectangle 2"/>
          <p:cNvSpPr/>
          <p:nvPr/>
        </p:nvSpPr>
        <p:spPr>
          <a:xfrm>
            <a:off x="228600" y="258901"/>
            <a:ext cx="4267200" cy="4154984"/>
          </a:xfrm>
          <a:prstGeom prst="rect">
            <a:avLst/>
          </a:prstGeom>
        </p:spPr>
        <p:txBody>
          <a:bodyPr wrap="square">
            <a:spAutoFit/>
          </a:bodyPr>
          <a:lstStyle/>
          <a:p>
            <a:r>
              <a:rPr lang="en-US" sz="2400" dirty="0" smtClean="0">
                <a:latin typeface="Times New Roman" pitchFamily="18" charset="0"/>
                <a:cs typeface="Times New Roman" pitchFamily="18" charset="0"/>
              </a:rPr>
              <a:t>	</a:t>
            </a:r>
          </a:p>
          <a:p>
            <a:pPr>
              <a:buFont typeface="Wingdings" pitchFamily="2" charset="2"/>
              <a:buChar char="Ø"/>
            </a:pPr>
            <a:r>
              <a:rPr lang="en-US" sz="2400" dirty="0" smtClean="0">
                <a:latin typeface="Times New Roman" pitchFamily="18" charset="0"/>
                <a:cs typeface="Times New Roman" pitchFamily="18" charset="0"/>
              </a:rPr>
              <a:t>To control resources </a:t>
            </a:r>
          </a:p>
          <a:p>
            <a:pPr>
              <a:buFont typeface="Wingdings" pitchFamily="2" charset="2"/>
              <a:buChar char="Ø"/>
            </a:pPr>
            <a:r>
              <a:rPr lang="en-US" sz="2400" dirty="0" smtClean="0">
                <a:latin typeface="Times New Roman" pitchFamily="18" charset="0"/>
                <a:cs typeface="Times New Roman" pitchFamily="18" charset="0"/>
              </a:rPr>
              <a:t>To communicate plans to various responsibility center managers. </a:t>
            </a:r>
          </a:p>
          <a:p>
            <a:pPr>
              <a:buFont typeface="Wingdings" pitchFamily="2" charset="2"/>
              <a:buChar char="Ø"/>
            </a:pPr>
            <a:r>
              <a:rPr lang="en-US" sz="2400" dirty="0" smtClean="0">
                <a:latin typeface="Times New Roman" pitchFamily="18" charset="0"/>
                <a:cs typeface="Times New Roman" pitchFamily="18" charset="0"/>
              </a:rPr>
              <a:t>To motivate managers to strive to achieve budget goals. </a:t>
            </a:r>
          </a:p>
          <a:p>
            <a:pPr>
              <a:buFont typeface="Wingdings" pitchFamily="2" charset="2"/>
              <a:buChar char="Ø"/>
            </a:pPr>
            <a:r>
              <a:rPr lang="en-US" sz="2400" dirty="0" smtClean="0">
                <a:latin typeface="Times New Roman" pitchFamily="18" charset="0"/>
                <a:cs typeface="Times New Roman" pitchFamily="18" charset="0"/>
              </a:rPr>
              <a:t>To evaluate the performance of 	managers </a:t>
            </a:r>
          </a:p>
          <a:p>
            <a:pPr>
              <a:buFont typeface="Wingdings" pitchFamily="2" charset="2"/>
              <a:buChar char="Ø"/>
            </a:pPr>
            <a:r>
              <a:rPr lang="en-US" sz="2400" dirty="0" smtClean="0">
                <a:latin typeface="Times New Roman" pitchFamily="18" charset="0"/>
                <a:cs typeface="Times New Roman" pitchFamily="18" charset="0"/>
              </a:rPr>
              <a:t>To provide visibility into the 	company's performance </a:t>
            </a:r>
            <a:endParaRPr lang="en-US" sz="2400" dirty="0">
              <a:latin typeface="Times New Roman" pitchFamily="18" charset="0"/>
              <a:cs typeface="Times New Roman" pitchFamily="18" charset="0"/>
            </a:endParaRPr>
          </a:p>
        </p:txBody>
      </p:sp>
      <p:sp>
        <p:nvSpPr>
          <p:cNvPr id="4" name="Rectangle 3"/>
          <p:cNvSpPr/>
          <p:nvPr/>
        </p:nvSpPr>
        <p:spPr>
          <a:xfrm>
            <a:off x="4724400" y="609600"/>
            <a:ext cx="4191000" cy="3785652"/>
          </a:xfrm>
          <a:prstGeom prst="rect">
            <a:avLst/>
          </a:prstGeom>
        </p:spPr>
        <p:txBody>
          <a:bodyPr wrap="square">
            <a:spAutoFit/>
          </a:bodyPr>
          <a:lstStyle/>
          <a:p>
            <a:pPr>
              <a:buFont typeface="Wingdings" pitchFamily="2" charset="2"/>
              <a:buChar char="q"/>
            </a:pPr>
            <a:r>
              <a:rPr lang="en-US" sz="2400" dirty="0" smtClean="0"/>
              <a:t>   </a:t>
            </a:r>
            <a:r>
              <a:rPr lang="hi-IN" sz="2400" dirty="0" smtClean="0"/>
              <a:t>संसाधनों पर नियंत्रण</a:t>
            </a:r>
            <a:endParaRPr lang="en-US" sz="2400" dirty="0" smtClean="0"/>
          </a:p>
          <a:p>
            <a:pPr>
              <a:buFont typeface="Wingdings" pitchFamily="2" charset="2"/>
              <a:buChar char="q"/>
            </a:pPr>
            <a:r>
              <a:rPr lang="en-US" sz="2400" dirty="0" smtClean="0"/>
              <a:t>   </a:t>
            </a:r>
            <a:r>
              <a:rPr lang="hi-IN" sz="2400" dirty="0" smtClean="0"/>
              <a:t>विभिन्न जिम्मेदारी सेंटर प्रबंधकों योजनाओं को संवाद.</a:t>
            </a:r>
            <a:endParaRPr lang="en-US" sz="2400" dirty="0" smtClean="0"/>
          </a:p>
          <a:p>
            <a:pPr>
              <a:buFont typeface="Wingdings" pitchFamily="2" charset="2"/>
              <a:buChar char="q"/>
            </a:pPr>
            <a:r>
              <a:rPr lang="en-US" sz="2400" dirty="0" smtClean="0"/>
              <a:t>   </a:t>
            </a:r>
            <a:r>
              <a:rPr lang="hi-IN" sz="2400" dirty="0" smtClean="0"/>
              <a:t>प्रबंधकों को प्रेरित करने के लिए बजट के लक्ष्यों को प्राप्त करने का प्रयास करते हैं.</a:t>
            </a:r>
            <a:endParaRPr lang="en-US" sz="2400" dirty="0" smtClean="0"/>
          </a:p>
          <a:p>
            <a:pPr>
              <a:buFont typeface="Wingdings" pitchFamily="2" charset="2"/>
              <a:buChar char="q"/>
            </a:pPr>
            <a:r>
              <a:rPr lang="en-US" sz="2400" dirty="0" smtClean="0"/>
              <a:t>   </a:t>
            </a:r>
            <a:r>
              <a:rPr lang="hi-IN" sz="2400" dirty="0" smtClean="0"/>
              <a:t>प्रबंधकों के प्रदर्शन का मूल्यांक</a:t>
            </a:r>
            <a:endParaRPr lang="en-US" sz="2400" dirty="0" smtClean="0"/>
          </a:p>
          <a:p>
            <a:pPr>
              <a:buFont typeface="Wingdings" pitchFamily="2" charset="2"/>
              <a:buChar char="q"/>
            </a:pPr>
            <a:r>
              <a:rPr lang="en-US" sz="2400" dirty="0" smtClean="0"/>
              <a:t>  </a:t>
            </a:r>
            <a:r>
              <a:rPr lang="hi-IN" sz="2400" dirty="0" smtClean="0"/>
              <a:t>कंपनी के प्रदर्शन में दृश्यता प्रदान</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2" cstate="print"/>
          <a:srcRect/>
          <a:stretch>
            <a:fillRect/>
          </a:stretch>
        </p:blipFill>
        <p:spPr bwMode="auto">
          <a:xfrm>
            <a:off x="76200" y="609600"/>
            <a:ext cx="9067800" cy="6248400"/>
          </a:xfrm>
          <a:prstGeom prst="rect">
            <a:avLst/>
          </a:prstGeom>
          <a:noFill/>
          <a:ln w="9525">
            <a:noFill/>
            <a:miter lim="800000"/>
            <a:headEnd/>
            <a:tailEnd/>
          </a:ln>
          <a:effectLst/>
        </p:spPr>
      </p:pic>
      <p:pic>
        <p:nvPicPr>
          <p:cNvPr id="69636" name="Picture 4"/>
          <p:cNvPicPr>
            <a:picLocks noChangeAspect="1" noChangeArrowheads="1"/>
          </p:cNvPicPr>
          <p:nvPr/>
        </p:nvPicPr>
        <p:blipFill>
          <a:blip r:embed="rId3" cstate="print"/>
          <a:srcRect/>
          <a:stretch>
            <a:fillRect/>
          </a:stretch>
        </p:blipFill>
        <p:spPr bwMode="auto">
          <a:xfrm>
            <a:off x="1981200" y="0"/>
            <a:ext cx="5257800" cy="53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p:cNvPicPr>
            <a:picLocks noChangeAspect="1" noChangeArrowheads="1"/>
          </p:cNvPicPr>
          <p:nvPr/>
        </p:nvPicPr>
        <p:blipFill>
          <a:blip r:embed="rId3" cstate="print"/>
          <a:srcRect/>
          <a:stretch>
            <a:fillRect/>
          </a:stretch>
        </p:blipFill>
        <p:spPr bwMode="auto">
          <a:xfrm>
            <a:off x="0" y="838200"/>
            <a:ext cx="9144000" cy="6019799"/>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70661" name="Picture 5"/>
          <p:cNvPicPr>
            <a:picLocks noChangeAspect="1" noChangeArrowheads="1"/>
          </p:cNvPicPr>
          <p:nvPr/>
        </p:nvPicPr>
        <p:blipFill>
          <a:blip r:embed="rId4" cstate="print"/>
          <a:srcRect/>
          <a:stretch>
            <a:fillRect/>
          </a:stretch>
        </p:blipFill>
        <p:spPr bwMode="auto">
          <a:xfrm>
            <a:off x="1295400" y="76200"/>
            <a:ext cx="6705600" cy="68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Union Budget 2016 India"/>
          <p:cNvPicPr>
            <a:picLocks noChangeAspect="1" noChangeArrowheads="1"/>
          </p:cNvPicPr>
          <p:nvPr/>
        </p:nvPicPr>
        <p:blipFill>
          <a:blip r:embed="rId2" cstate="print"/>
          <a:srcRect/>
          <a:stretch>
            <a:fillRect/>
          </a:stretch>
        </p:blipFill>
        <p:spPr bwMode="auto">
          <a:xfrm>
            <a:off x="0" y="914400"/>
            <a:ext cx="9143999" cy="562927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6" name="Picture 6" descr="http://mediad.publicbroadcasting.net/p/kmuw/files/styles/placed_wide/public/201209/Budget%20Deal.jpg">
            <a:hlinkClick r:id="rId2"/>
          </p:cNvPr>
          <p:cNvPicPr>
            <a:picLocks noChangeAspect="1" noChangeArrowheads="1"/>
          </p:cNvPicPr>
          <p:nvPr/>
        </p:nvPicPr>
        <p:blipFill>
          <a:blip r:embed="rId3" cstate="print"/>
          <a:srcRect/>
          <a:stretch>
            <a:fillRect/>
          </a:stretch>
        </p:blipFill>
        <p:spPr bwMode="auto">
          <a:xfrm>
            <a:off x="0" y="0"/>
            <a:ext cx="916145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http://evanstonnow.com/files/budget-buck-110328.jpg">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1.bp.blogspot.com/-kFH7Y607QZ0/UTAsUSE4TfI/AAAAAAAADFQ/7Y1TI0CY38k/s320/chidbram.jpg">
            <a:hlinkClick r:id="rId2"/>
          </p:cNvPr>
          <p:cNvPicPr>
            <a:picLocks noChangeAspect="1" noChangeArrowheads="1"/>
          </p:cNvPicPr>
          <p:nvPr/>
        </p:nvPicPr>
        <p:blipFill>
          <a:blip r:embed="rId3" cstate="print"/>
          <a:srcRect/>
          <a:stretch>
            <a:fillRect/>
          </a:stretch>
        </p:blipFill>
        <p:spPr bwMode="auto">
          <a:xfrm>
            <a:off x="0" y="0"/>
            <a:ext cx="9144000" cy="680085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farm6.staticflickr.com/5142/5553562694_82c1ac964b_z.jpg">
            <a:hlinkClick r:id="rId2"/>
          </p:cNvPr>
          <p:cNvPicPr>
            <a:picLocks noChangeAspect="1" noChangeArrowheads="1"/>
          </p:cNvPicPr>
          <p:nvPr/>
        </p:nvPicPr>
        <p:blipFill>
          <a:blip r:embed="rId3" cstate="print"/>
          <a:srcRect/>
          <a:stretch>
            <a:fillRect/>
          </a:stretch>
        </p:blipFill>
        <p:spPr bwMode="auto">
          <a:xfrm>
            <a:off x="0" y="-9525"/>
            <a:ext cx="9144000" cy="686752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http://mysayin.files.wordpress.com/2013/02/chidambaram.jpg?w=490">
            <a:hlinkClick r:id="rId2"/>
          </p:cNvPr>
          <p:cNvPicPr>
            <a:picLocks noChangeAspect="1" noChangeArrowheads="1"/>
          </p:cNvPicPr>
          <p:nvPr/>
        </p:nvPicPr>
        <p:blipFill>
          <a:blip r:embed="rId3" cstate="print"/>
          <a:srcRect/>
          <a:stretch>
            <a:fillRect/>
          </a:stretch>
        </p:blipFill>
        <p:spPr bwMode="auto">
          <a:xfrm>
            <a:off x="0" y="0"/>
            <a:ext cx="9144000" cy="686483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http://www.toonpool.com/user/856/files/budget_742645.jpg">
            <a:hlinkClick r:id="rId2"/>
          </p:cNvPr>
          <p:cNvPicPr>
            <a:picLocks noChangeAspect="1" noChangeArrowheads="1"/>
          </p:cNvPicPr>
          <p:nvPr/>
        </p:nvPicPr>
        <p:blipFill>
          <a:blip r:embed="rId3" cstate="print"/>
          <a:srcRect/>
          <a:stretch>
            <a:fillRect/>
          </a:stretch>
        </p:blipFill>
        <p:spPr bwMode="auto">
          <a:xfrm>
            <a:off x="0" y="0"/>
            <a:ext cx="9144000" cy="681990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3276600"/>
          </a:xfrm>
          <a:prstGeom prst="rect">
            <a:avLst/>
          </a:prstGeom>
          <a:noFill/>
          <a:ln w="9525">
            <a:noFill/>
            <a:miter lim="800000"/>
            <a:headEnd/>
            <a:tailEnd/>
          </a:ln>
          <a:effectLst/>
        </p:spPr>
      </p:pic>
      <p:pic>
        <p:nvPicPr>
          <p:cNvPr id="22532" name="Picture 4" descr="http://t1.gstatic.com/images?q=tbn:ANd9GcRWvj65DyZEbXGUNFO5HFAYaDg7vG9057POQ3AlDsDWg_vab1JmeocqvAw5Uw">
            <a:hlinkClick r:id="rId3"/>
          </p:cNvPr>
          <p:cNvPicPr>
            <a:picLocks noChangeAspect="1" noChangeArrowheads="1"/>
          </p:cNvPicPr>
          <p:nvPr/>
        </p:nvPicPr>
        <p:blipFill>
          <a:blip r:embed="rId4" cstate="print"/>
          <a:srcRect/>
          <a:stretch>
            <a:fillRect/>
          </a:stretch>
        </p:blipFill>
        <p:spPr bwMode="auto">
          <a:xfrm>
            <a:off x="5562600" y="5629274"/>
            <a:ext cx="2590800" cy="1228726"/>
          </a:xfrm>
          <a:prstGeom prst="rect">
            <a:avLst/>
          </a:prstGeom>
          <a:ln>
            <a:noFill/>
          </a:ln>
          <a:effectLst>
            <a:softEdge rad="112500"/>
          </a:effectLst>
        </p:spPr>
      </p:pic>
      <p:pic>
        <p:nvPicPr>
          <p:cNvPr id="10" name="Picture 10" descr="http://sphotos-a.xx.fbcdn.net/hphotos-ash3/c100.0.403.403/p403x403/574721_10151444872648826_1991150146_n.jpg"/>
          <p:cNvPicPr>
            <a:picLocks noChangeAspect="1" noChangeArrowheads="1"/>
          </p:cNvPicPr>
          <p:nvPr/>
        </p:nvPicPr>
        <p:blipFill>
          <a:blip r:embed="rId5" cstate="print"/>
          <a:srcRect/>
          <a:stretch>
            <a:fillRect/>
          </a:stretch>
        </p:blipFill>
        <p:spPr bwMode="auto">
          <a:xfrm>
            <a:off x="4267200" y="1676399"/>
            <a:ext cx="4953000" cy="2895601"/>
          </a:xfrm>
          <a:prstGeom prst="rect">
            <a:avLst/>
          </a:prstGeom>
          <a:ln>
            <a:noFill/>
          </a:ln>
          <a:effectLst>
            <a:softEdge rad="112500"/>
          </a:effectLst>
        </p:spPr>
      </p:pic>
      <p:pic>
        <p:nvPicPr>
          <p:cNvPr id="22544" name="Picture 16" descr="http://sim.in.com/2/4d5ba7c421ccff29885aed40eff86340_ls_t.jpg"/>
          <p:cNvPicPr>
            <a:picLocks noChangeAspect="1" noChangeArrowheads="1"/>
          </p:cNvPicPr>
          <p:nvPr/>
        </p:nvPicPr>
        <p:blipFill>
          <a:blip r:embed="rId6" cstate="print"/>
          <a:srcRect/>
          <a:stretch>
            <a:fillRect/>
          </a:stretch>
        </p:blipFill>
        <p:spPr bwMode="auto">
          <a:xfrm>
            <a:off x="5638800" y="4232275"/>
            <a:ext cx="3505200" cy="1558925"/>
          </a:xfrm>
          <a:prstGeom prst="rect">
            <a:avLst/>
          </a:prstGeom>
          <a:ln>
            <a:noFill/>
          </a:ln>
          <a:effectLst>
            <a:softEdge rad="112500"/>
          </a:effectLst>
        </p:spPr>
      </p:pic>
      <p:pic>
        <p:nvPicPr>
          <p:cNvPr id="11" name="Picture 18" descr="http://www.facenfacts.com/NewsDetails/36503/daily_img/36503_S_agriculture.jpg-l.jpg"/>
          <p:cNvPicPr>
            <a:picLocks noChangeAspect="1" noChangeArrowheads="1"/>
          </p:cNvPicPr>
          <p:nvPr/>
        </p:nvPicPr>
        <p:blipFill>
          <a:blip r:embed="rId7" cstate="print"/>
          <a:srcRect/>
          <a:stretch>
            <a:fillRect/>
          </a:stretch>
        </p:blipFill>
        <p:spPr bwMode="auto">
          <a:xfrm>
            <a:off x="-76200" y="2514600"/>
            <a:ext cx="5181600" cy="3276600"/>
          </a:xfrm>
          <a:prstGeom prst="rect">
            <a:avLst/>
          </a:prstGeom>
          <a:ln>
            <a:noFill/>
          </a:ln>
          <a:effectLst>
            <a:softEdge rad="112500"/>
          </a:effectLst>
        </p:spPr>
      </p:pic>
      <p:pic>
        <p:nvPicPr>
          <p:cNvPr id="12" name="Picture 6" descr="http://t3.gstatic.com/images?q=tbn:ANd9GcSOKkssmSvo38npLh289ESSjHSfx58bZxVKnvBOCSeRG--dPoukA7dCsqVmEA">
            <a:hlinkClick r:id="rId8"/>
          </p:cNvPr>
          <p:cNvPicPr>
            <a:picLocks noChangeAspect="1" noChangeArrowheads="1"/>
          </p:cNvPicPr>
          <p:nvPr/>
        </p:nvPicPr>
        <p:blipFill>
          <a:blip r:embed="rId9" cstate="print"/>
          <a:srcRect/>
          <a:stretch>
            <a:fillRect/>
          </a:stretch>
        </p:blipFill>
        <p:spPr bwMode="auto">
          <a:xfrm flipH="1">
            <a:off x="-76200" y="5715000"/>
            <a:ext cx="3048000" cy="1143000"/>
          </a:xfrm>
          <a:prstGeom prst="rect">
            <a:avLst/>
          </a:prstGeom>
          <a:ln>
            <a:noFill/>
          </a:ln>
          <a:effectLst>
            <a:softEdge rad="112500"/>
          </a:effectLst>
        </p:spPr>
      </p:pic>
      <p:pic>
        <p:nvPicPr>
          <p:cNvPr id="13" name="Picture 2" descr="http://3.bp.blogspot.com/-Y15fzEXttaA/US7pRgnCG3I/AAAAAAAAFu0/u53i6E8GI_k/s1600/General_Budget_2013-14_P_Chidambaram.jpg"/>
          <p:cNvPicPr>
            <a:picLocks noChangeAspect="1" noChangeArrowheads="1"/>
          </p:cNvPicPr>
          <p:nvPr/>
        </p:nvPicPr>
        <p:blipFill>
          <a:blip r:embed="rId10" cstate="print"/>
          <a:srcRect/>
          <a:stretch>
            <a:fillRect/>
          </a:stretch>
        </p:blipFill>
        <p:spPr bwMode="auto">
          <a:xfrm>
            <a:off x="2990850" y="4190999"/>
            <a:ext cx="2647950" cy="2667001"/>
          </a:xfrm>
          <a:prstGeom prst="rect">
            <a:avLst/>
          </a:prstGeom>
          <a:ln>
            <a:noFill/>
          </a:ln>
          <a:effectLst>
            <a:softEdge rad="112500"/>
          </a:effectLst>
        </p:spPr>
      </p:pic>
      <p:pic>
        <p:nvPicPr>
          <p:cNvPr id="65538" name="Picture 2" descr="http://timesofindia.indiatimes.com/thumb/msid-12197833,width-300,resizemode-4/Budget.jpg">
            <a:hlinkClick r:id="rId11"/>
          </p:cNvPr>
          <p:cNvPicPr>
            <a:picLocks noChangeAspect="1" noChangeArrowheads="1"/>
          </p:cNvPicPr>
          <p:nvPr/>
        </p:nvPicPr>
        <p:blipFill>
          <a:blip r:embed="rId12" cstate="print"/>
          <a:srcRect/>
          <a:stretch>
            <a:fillRect/>
          </a:stretch>
        </p:blipFill>
        <p:spPr bwMode="auto">
          <a:xfrm>
            <a:off x="3733800" y="533400"/>
            <a:ext cx="2514600" cy="2819400"/>
          </a:xfrm>
          <a:prstGeom prst="rect">
            <a:avLst/>
          </a:prstGeom>
          <a:ln>
            <a:noFill/>
          </a:ln>
          <a:effectLst>
            <a:softEdge rad="112500"/>
          </a:effectLst>
        </p:spPr>
      </p:pic>
      <p:pic>
        <p:nvPicPr>
          <p:cNvPr id="65540" name="Picture 4" descr="http://www.timescontent.com/photos/preview/152047/Union-Budget.jpg">
            <a:hlinkClick r:id="rId13"/>
          </p:cNvPr>
          <p:cNvPicPr>
            <a:picLocks noChangeAspect="1" noChangeArrowheads="1"/>
          </p:cNvPicPr>
          <p:nvPr/>
        </p:nvPicPr>
        <p:blipFill>
          <a:blip r:embed="rId14" cstate="print"/>
          <a:srcRect/>
          <a:stretch>
            <a:fillRect/>
          </a:stretch>
        </p:blipFill>
        <p:spPr bwMode="auto">
          <a:xfrm>
            <a:off x="0" y="609600"/>
            <a:ext cx="3657600" cy="3276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s://encrypted-tbn2.gstatic.com/images?q=tbn:ANd9GcTeKcBBLCPRumA-8tdEiu18h8T5V6z11nkk4AYaQhMg-3BQ9pwm9w">
            <a:hlinkClick r:id="rId2"/>
          </p:cNvPr>
          <p:cNvPicPr>
            <a:picLocks noChangeAspect="1" noChangeArrowheads="1"/>
          </p:cNvPicPr>
          <p:nvPr/>
        </p:nvPicPr>
        <p:blipFill>
          <a:blip r:embed="rId3" cstate="print"/>
          <a:srcRect/>
          <a:stretch>
            <a:fillRect/>
          </a:stretch>
        </p:blipFill>
        <p:spPr bwMode="auto">
          <a:xfrm>
            <a:off x="76200" y="10668"/>
            <a:ext cx="8991600" cy="692353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https://encrypted-tbn1.gstatic.com/images?q=tbn:ANd9GcQJ4SsAjCUwPx7YZUG5AkTLiXeYQ4cFZy6u2mC34qEdqafX84P2rQ">
            <a:hlinkClick r:id="rId2"/>
          </p:cNvPr>
          <p:cNvPicPr>
            <a:picLocks noChangeAspect="1" noChangeArrowheads="1"/>
          </p:cNvPicPr>
          <p:nvPr/>
        </p:nvPicPr>
        <p:blipFill>
          <a:blip r:embed="rId3" cstate="print"/>
          <a:srcRect/>
          <a:stretch>
            <a:fillRect/>
          </a:stretch>
        </p:blipFill>
        <p:spPr bwMode="auto">
          <a:xfrm>
            <a:off x="76200" y="0"/>
            <a:ext cx="89916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s://encrypted-tbn3.gstatic.com/images?q=tbn:ANd9GcQiVfs4dQOuwRNfrOFJ3T3DHEERcRxbX0EoEpMyw8VvEiTyR9U11g">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https://encrypted-tbn1.gstatic.com/images?q=tbn:ANd9GcQkfF2xK4UqgSOT6_kIkWd4cTqM93nluILxkt24hfxeIk6YmnkJ">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http://dev.ijreview.com/wp-content/uploads/2012/11/071.jpg">
            <a:hlinkClick r:id="rId2"/>
          </p:cNvPr>
          <p:cNvPicPr>
            <a:picLocks noChangeAspect="1" noChangeArrowheads="1"/>
          </p:cNvPicPr>
          <p:nvPr/>
        </p:nvPicPr>
        <p:blipFill>
          <a:blip r:embed="rId3" cstate="print"/>
          <a:srcRect/>
          <a:stretch>
            <a:fillRect/>
          </a:stretch>
        </p:blipFill>
        <p:spPr bwMode="auto">
          <a:xfrm>
            <a:off x="0" y="-9525"/>
            <a:ext cx="9144000" cy="686752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www.toonpool.com/user/5126/files/budget_1840455.jpg">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8" name="Picture 4" descr="http://www.toonpool.com/user/997/files/budget_surplus_king_esperanto_783955.jpg">
            <a:hlinkClick r:id="rId2"/>
          </p:cNvPr>
          <p:cNvPicPr>
            <a:picLocks noChangeAspect="1" noChangeArrowheads="1"/>
          </p:cNvPicPr>
          <p:nvPr/>
        </p:nvPicPr>
        <p:blipFill>
          <a:blip r:embed="rId3" cstate="print"/>
          <a:srcRect/>
          <a:stretch>
            <a:fillRect/>
          </a:stretch>
        </p:blipFill>
        <p:spPr bwMode="auto">
          <a:xfrm>
            <a:off x="-1" y="0"/>
            <a:ext cx="9178149"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https://encrypted-tbn0.gstatic.com/images?q=tbn:ANd9GcR5QWweV6J3YRYVJqPLBi_juQhaxthZPchIOIoq56lazH14CJI-">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http://www.ccsuvt.org/ccsu/wp-content/uploads/2013/01/U46-Budget-Pic3.jpg">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https://encrypted-tbn2.gstatic.com/images?q=tbn:ANd9GcS9VyrW9SGKZ4Zlbbmw5VRvFwWy7iS56SeAO2xx87IX6RDgOU3Ofg">
            <a:hlinkClick r:id="rId2"/>
          </p:cNvPr>
          <p:cNvPicPr>
            <a:picLocks noChangeAspect="1" noChangeArrowheads="1"/>
          </p:cNvPicPr>
          <p:nvPr/>
        </p:nvPicPr>
        <p:blipFill>
          <a:blip r:embed="rId3" cstate="print"/>
          <a:srcRect/>
          <a:stretch>
            <a:fillRect/>
          </a:stretch>
        </p:blipFill>
        <p:spPr bwMode="auto">
          <a:xfrm>
            <a:off x="0" y="28575"/>
            <a:ext cx="9144000" cy="688428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manjul.com/cartoons/wp-content/uploads/2013/03/Manjul_Cartoon_030313pol_chidambarm_budget.jpg"/>
          <p:cNvPicPr>
            <a:picLocks noChangeAspect="1" noChangeArrowheads="1"/>
          </p:cNvPicPr>
          <p:nvPr/>
        </p:nvPicPr>
        <p:blipFill>
          <a:blip r:embed="rId2" cstate="print"/>
          <a:srcRect/>
          <a:stretch>
            <a:fillRect/>
          </a:stretch>
        </p:blipFill>
        <p:spPr bwMode="auto">
          <a:xfrm>
            <a:off x="76200" y="0"/>
            <a:ext cx="8991600"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s://encrypted-tbn2.gstatic.com/images?q=tbn:ANd9GcSggvgaNEWq6qU0MNZgL9WXp1e7JJZQFRcVtMmmSQhrYGJzgZ_D">
            <a:hlinkClick r:id="rId2"/>
          </p:cNvPr>
          <p:cNvPicPr>
            <a:picLocks noChangeAspect="1" noChangeArrowheads="1"/>
          </p:cNvPicPr>
          <p:nvPr/>
        </p:nvPicPr>
        <p:blipFill>
          <a:blip r:embed="rId3" cstate="print"/>
          <a:srcRect/>
          <a:stretch>
            <a:fillRect/>
          </a:stretch>
        </p:blipFill>
        <p:spPr bwMode="auto">
          <a:xfrm>
            <a:off x="0" y="-47626"/>
            <a:ext cx="9144000" cy="690562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http://mnlabor.files.wordpress.com/2012/07/5.jpeg?w=593">
            <a:hlinkClick r:id="rId2"/>
          </p:cNvPr>
          <p:cNvPicPr>
            <a:picLocks noChangeAspect="1" noChangeArrowheads="1"/>
          </p:cNvPicPr>
          <p:nvPr/>
        </p:nvPicPr>
        <p:blipFill>
          <a:blip r:embed="rId3" cstate="print"/>
          <a:srcRect/>
          <a:stretch>
            <a:fillRect/>
          </a:stretch>
        </p:blipFill>
        <p:spPr bwMode="auto">
          <a:xfrm>
            <a:off x="0" y="-9526"/>
            <a:ext cx="9144000" cy="686752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https://encrypted-tbn3.gstatic.com/images?q=tbn:ANd9GcSX2XEgLkWNx_AApe-cH39foraoLrEtbC-Gh75JOrfWapt9XgLP">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https://encrypted-tbn0.gstatic.com/images?q=tbn:ANd9GcSmebQ9qMm6sEbyKed6uin3ouP1kpNkE859et2UroWTywaoPUsH">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https://encrypted-tbn0.gstatic.com/images?q=tbn:ANd9GcROobyVyIiUOSJ1Z6tccXV5DEo5stLB75M9ueCJ36Zj_mKjy_1V">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https://encrypted-tbn3.gstatic.com/images?q=tbn:ANd9GcTpJwEDNDFxJIYjwG-izJhPetQdaUZd-DvU4CzyT8MNChj6TMWv">
            <a:hlinkClick r:id="rId2"/>
          </p:cNvPr>
          <p:cNvPicPr>
            <a:picLocks noChangeAspect="1" noChangeArrowheads="1"/>
          </p:cNvPicPr>
          <p:nvPr/>
        </p:nvPicPr>
        <p:blipFill>
          <a:blip r:embed="rId3" cstate="print"/>
          <a:srcRect/>
          <a:stretch>
            <a:fillRect/>
          </a:stretch>
        </p:blipFill>
        <p:spPr bwMode="auto">
          <a:xfrm>
            <a:off x="0" y="-9525"/>
            <a:ext cx="9144000" cy="682057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https://encrypted-tbn0.gstatic.com/images?q=tbn:ANd9GcSXslrlKRB3JUEY8MyQkSX93b-T5vy5gcsq7RIstIg2yiFyVk7J">
            <a:hlinkClick r:id="rId2"/>
          </p:cNvPr>
          <p:cNvPicPr>
            <a:picLocks noChangeAspect="1" noChangeArrowheads="1"/>
          </p:cNvPicPr>
          <p:nvPr/>
        </p:nvPicPr>
        <p:blipFill>
          <a:blip r:embed="rId3" cstate="print"/>
          <a:srcRect/>
          <a:stretch>
            <a:fillRect/>
          </a:stretch>
        </p:blipFill>
        <p:spPr bwMode="auto">
          <a:xfrm>
            <a:off x="0" y="28574"/>
            <a:ext cx="9144000" cy="682942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s://encrypted-tbn0.gstatic.com/images?q=tbn:ANd9GcSAJ5erJwpPTZ4OEAUbkEHBe9b2D7IWb6cVyywYVfWMZjzsAUfl-A">
            <a:hlinkClick r:id="rId2"/>
          </p:cNvPr>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https://encrypted-tbn3.gstatic.com/images?q=tbn:ANd9GcQ3qfvnz7sd_yK2Msrcb69CnK8B3GvXjSGoZj5OXTCB5CjCSInkmg">
            <a:hlinkClick r:id="rId2"/>
          </p:cNvPr>
          <p:cNvPicPr>
            <a:picLocks noChangeAspect="1" noChangeArrowheads="1"/>
          </p:cNvPicPr>
          <p:nvPr/>
        </p:nvPicPr>
        <p:blipFill>
          <a:blip r:embed="rId3" cstate="print"/>
          <a:srcRect/>
          <a:stretch>
            <a:fillRect/>
          </a:stretch>
        </p:blipFill>
        <p:spPr bwMode="auto">
          <a:xfrm>
            <a:off x="-1" y="-76200"/>
            <a:ext cx="9120733" cy="69342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https://encrypted-tbn3.gstatic.com/images?q=tbn:ANd9GcRCqRjvLCp5Kp47WxmjCPAgxFYH4nyCW9DanDYUy4HC_qYgrhFz">
            <a:hlinkClick r:id="rId2"/>
          </p:cNvPr>
          <p:cNvPicPr>
            <a:picLocks noChangeAspect="1" noChangeArrowheads="1"/>
          </p:cNvPicPr>
          <p:nvPr/>
        </p:nvPicPr>
        <p:blipFill>
          <a:blip r:embed="rId3" cstate="print"/>
          <a:srcRect/>
          <a:stretch>
            <a:fillRect/>
          </a:stretch>
        </p:blipFill>
        <p:spPr bwMode="auto">
          <a:xfrm>
            <a:off x="0" y="-1"/>
            <a:ext cx="9144000" cy="681323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http://www.sowetanlive.co.za/incoming/2013/02/28/yalo.gif/RESIZED/Big/yalo.gif"/>
          <p:cNvPicPr>
            <a:picLocks noChangeAspect="1" noChangeArrowheads="1"/>
          </p:cNvPicPr>
          <p:nvPr/>
        </p:nvPicPr>
        <p:blipFill>
          <a:blip r:embed="rId3" cstate="print"/>
          <a:srcRect/>
          <a:stretch>
            <a:fillRect/>
          </a:stretch>
        </p:blipFill>
        <p:spPr bwMode="auto">
          <a:xfrm>
            <a:off x="0" y="0"/>
            <a:ext cx="9144000" cy="67659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https://encrypted-tbn3.gstatic.com/images?q=tbn:ANd9GcTdkgy6os1beG28I-0V6x0IpJH3_35GqTJ0AsKGp8L7ymZru9un">
            <a:hlinkClick r:id="rId2"/>
          </p:cNvPr>
          <p:cNvPicPr>
            <a:picLocks noChangeAspect="1" noChangeArrowheads="1"/>
          </p:cNvPicPr>
          <p:nvPr/>
        </p:nvPicPr>
        <p:blipFill>
          <a:blip r:embed="rId3" cstate="print"/>
          <a:srcRect/>
          <a:stretch>
            <a:fillRect/>
          </a:stretch>
        </p:blipFill>
        <p:spPr bwMode="auto">
          <a:xfrm>
            <a:off x="0" y="-9525"/>
            <a:ext cx="9144000" cy="6858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https://encrypted-tbn3.gstatic.com/images?q=tbn:ANd9GcSNzZPwiQr6MB9vjDpxfDEfy74k9f2UeeisjIqmGg5_k2Vv0QDZYw">
            <a:hlinkClick r:id="rId2"/>
          </p:cNvPr>
          <p:cNvPicPr>
            <a:picLocks noChangeAspect="1" noChangeArrowheads="1"/>
          </p:cNvPicPr>
          <p:nvPr/>
        </p:nvPicPr>
        <p:blipFill>
          <a:blip r:embed="rId3" cstate="print"/>
          <a:srcRect/>
          <a:stretch>
            <a:fillRect/>
          </a:stretch>
        </p:blipFill>
        <p:spPr bwMode="auto">
          <a:xfrm>
            <a:off x="0" y="-9526"/>
            <a:ext cx="9144000" cy="686752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https://encrypted-tbn2.gstatic.com/images?q=tbn:ANd9GcQlODDXde-dTZi7j5gYoMiNWveS04p4IZEOfjWbquvz5XAbo86d">
            <a:hlinkClick r:id="rId2"/>
          </p:cNvPr>
          <p:cNvPicPr>
            <a:picLocks noChangeAspect="1" noChangeArrowheads="1"/>
          </p:cNvPicPr>
          <p:nvPr/>
        </p:nvPicPr>
        <p:blipFill>
          <a:blip r:embed="rId3" cstate="print"/>
          <a:srcRect/>
          <a:stretch>
            <a:fillRect/>
          </a:stretch>
        </p:blipFill>
        <p:spPr bwMode="auto">
          <a:xfrm>
            <a:off x="0" y="25627"/>
            <a:ext cx="8915399" cy="6832373"/>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https://encrypted-tbn2.gstatic.com/images?q=tbn:ANd9GcTtTY-FAD01xpGbAd2__zMgUfg8Rfd0UjpwbkI0EZdzVsz9cWu_">
            <a:hlinkClick r:id="rId2"/>
          </p:cNvPr>
          <p:cNvPicPr>
            <a:picLocks noChangeAspect="1" noChangeArrowheads="1"/>
          </p:cNvPicPr>
          <p:nvPr/>
        </p:nvPicPr>
        <p:blipFill>
          <a:blip r:embed="rId3" cstate="print"/>
          <a:srcRect/>
          <a:stretch>
            <a:fillRect/>
          </a:stretch>
        </p:blipFill>
        <p:spPr bwMode="auto">
          <a:xfrm>
            <a:off x="0" y="0"/>
            <a:ext cx="9109492"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https://encrypted-tbn0.gstatic.com/images?q=tbn:ANd9GcTjqvS-abzIZ_9Ps8Ac54Qw9sWTgs5mB0ThTJUimQQ4qugjVML5">
            <a:hlinkClick r:id="rId2"/>
          </p:cNvPr>
          <p:cNvPicPr>
            <a:picLocks noChangeAspect="1" noChangeArrowheads="1"/>
          </p:cNvPicPr>
          <p:nvPr/>
        </p:nvPicPr>
        <p:blipFill>
          <a:blip r:embed="rId3" cstate="print"/>
          <a:srcRect/>
          <a:stretch>
            <a:fillRect/>
          </a:stretch>
        </p:blipFill>
        <p:spPr bwMode="auto">
          <a:xfrm>
            <a:off x="0" y="-28576"/>
            <a:ext cx="9144000" cy="6886576"/>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ION BUDGET&#10;HIGHLIGHTS&#10;2017-2018 2nd February ‘17&#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OPENING REMARKS&#10;• Govt has continued with steady path of&#10;fiscal consolidation: FM&#10;• There are two tectonic policy initiati..."/>
          <p:cNvPicPr>
            <a:picLocks noChangeAspect="1" noChangeArrowheads="1"/>
          </p:cNvPicPr>
          <p:nvPr/>
        </p:nvPicPr>
        <p:blipFill>
          <a:blip r:embed="rId2" cstate="print"/>
          <a:srcRect/>
          <a:stretch>
            <a:fillRect/>
          </a:stretch>
        </p:blipFill>
        <p:spPr bwMode="auto">
          <a:xfrm>
            <a:off x="0" y="0"/>
            <a:ext cx="9367024"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DEMONITIZATION&#10;• An epoch making decision&#10;• A bold and decisive result of&#10;measures taken in last two years&#10;• The effects o..."/>
          <p:cNvPicPr>
            <a:picLocks noChangeAspect="1" noChangeArrowheads="1"/>
          </p:cNvPicPr>
          <p:nvPr/>
        </p:nvPicPr>
        <p:blipFill>
          <a:blip r:embed="rId2" cstate="print"/>
          <a:srcRect/>
          <a:stretch>
            <a:fillRect/>
          </a:stretch>
        </p:blipFill>
        <p:spPr bwMode="auto">
          <a:xfrm>
            <a:off x="-1" y="0"/>
            <a:ext cx="9324975" cy="685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AGRICULTURAL&#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 Farmer credit fixed at record&#10;level of Rs10 trillion; will ensure&#10;adequate flow to underserved&#10;areas.&#10;• A sum of Rs. 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http://www.mindthenews.com/wp-content/uploads/2013/02/chidambaram-chennai-super-king-cartoon-budget2013_thumb.jpg"/>
          <p:cNvPicPr>
            <a:picLocks noChangeAspect="1" noChangeArrowheads="1"/>
          </p:cNvPicPr>
          <p:nvPr/>
        </p:nvPicPr>
        <p:blipFill>
          <a:blip r:embed="rId2" cstate="print"/>
          <a:srcRect/>
          <a:stretch>
            <a:fillRect/>
          </a:stretch>
        </p:blipFill>
        <p:spPr bwMode="auto">
          <a:xfrm>
            <a:off x="0" y="0"/>
            <a:ext cx="9381652" cy="7024688"/>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 Mission Antyodaya to bring 1&#10;crore households out of poverty&#10;by 2019&#10;• During 2017-18, five lakh farm&#10;ponds will be take..."/>
          <p:cNvPicPr>
            <a:picLocks noChangeAspect="1" noChangeArrowheads="1"/>
          </p:cNvPicPr>
          <p:nvPr/>
        </p:nvPicPr>
        <p:blipFill>
          <a:blip r:embed="rId2" cstate="print"/>
          <a:srcRect/>
          <a:stretch>
            <a:fillRect/>
          </a:stretch>
        </p:blipFill>
        <p:spPr bwMode="auto">
          <a:xfrm>
            <a:off x="0" y="0"/>
            <a:ext cx="9144000" cy="71628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 Will allocate Rs. 19,000 crore for&#10;Pradhan Mantri Gram Sadak&#10;Yojana in 2017-18.&#10;• The country well on way to&#10;achieve 100..."/>
          <p:cNvPicPr>
            <a:picLocks noChangeAspect="1" noChangeArrowheads="1"/>
          </p:cNvPicPr>
          <p:nvPr/>
        </p:nvPicPr>
        <p:blipFill>
          <a:blip r:embed="rId2" cstate="print"/>
          <a:srcRect/>
          <a:stretch>
            <a:fillRect/>
          </a:stretch>
        </p:blipFill>
        <p:spPr bwMode="auto">
          <a:xfrm>
            <a:off x="0" y="0"/>
            <a:ext cx="9144000" cy="6945923"/>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YOUTH&#10; "/>
          <p:cNvPicPr>
            <a:picLocks noChangeAspect="1" noChangeArrowheads="1"/>
          </p:cNvPicPr>
          <p:nvPr/>
        </p:nvPicPr>
        <p:blipFill>
          <a:blip r:embed="rId2" cstate="print"/>
          <a:srcRect/>
          <a:stretch>
            <a:fillRect/>
          </a:stretch>
        </p:blipFill>
        <p:spPr bwMode="auto">
          <a:xfrm>
            <a:off x="0" y="0"/>
            <a:ext cx="9809544" cy="6858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 Education: System of measuring&#10;annual learning outcomes,&#10;emphasis on science&#10;• Innovation fund for secondary&#10;education&#1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 National testing agency to be&#10;established for all entrance exams,&#10;freeing up CBSE, AICTE and other&#10;bodies.&#10;• 100 Indian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RURAL&#10; "/>
          <p:cNvPicPr>
            <a:picLocks noChangeAspect="1" noChangeArrowheads="1"/>
          </p:cNvPicPr>
          <p:nvPr/>
        </p:nvPicPr>
        <p:blipFill>
          <a:blip r:embed="rId2" cstate="print"/>
          <a:srcRect/>
          <a:stretch>
            <a:fillRect/>
          </a:stretch>
        </p:blipFill>
        <p:spPr bwMode="auto">
          <a:xfrm>
            <a:off x="0" y="-1"/>
            <a:ext cx="9144000" cy="6846047"/>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 Soil health cards: Govt to set up&#10;mini-labs in Krishi Vigyan&#10;Kendras for soil testing.&#10;• A dedicated micro irrigation&#10;fu..."/>
          <p:cNvPicPr>
            <a:picLocks noChangeAspect="1" noChangeArrowheads="1"/>
          </p:cNvPicPr>
          <p:nvPr/>
        </p:nvPicPr>
        <p:blipFill>
          <a:blip r:embed="rId2" cstate="print"/>
          <a:srcRect/>
          <a:stretch>
            <a:fillRect/>
          </a:stretch>
        </p:blipFill>
        <p:spPr bwMode="auto">
          <a:xfrm>
            <a:off x="0" y="0"/>
            <a:ext cx="9144000" cy="7046752"/>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POOR &amp;&#10;UNDERPRIVILEDGED&#10; "/>
          <p:cNvPicPr>
            <a:picLocks noChangeAspect="1" noChangeArrowheads="1"/>
          </p:cNvPicPr>
          <p:nvPr/>
        </p:nvPicPr>
        <p:blipFill>
          <a:blip r:embed="rId2" cstate="print"/>
          <a:srcRect/>
          <a:stretch>
            <a:fillRect/>
          </a:stretch>
        </p:blipFill>
        <p:spPr bwMode="auto">
          <a:xfrm>
            <a:off x="0" y="0"/>
            <a:ext cx="9073662" cy="68580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 Women: Mahila Shakti Kendras&#10;with Rs 500 crore corpus&#10;• Stepped up allocation to&#10;Rs1.84 trillion for various&#10;schemes for..."/>
          <p:cNvPicPr>
            <a:picLocks noChangeAspect="1" noChangeArrowheads="1"/>
          </p:cNvPicPr>
          <p:nvPr/>
        </p:nvPicPr>
        <p:blipFill>
          <a:blip r:embed="rId2" cstate="print"/>
          <a:srcRect/>
          <a:stretch>
            <a:fillRect/>
          </a:stretch>
        </p:blipFill>
        <p:spPr bwMode="auto">
          <a:xfrm>
            <a:off x="0" y="0"/>
            <a:ext cx="9216292" cy="6858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 To create additional PG medical&#10;seats per annum&#10;• Two new AIIMS in Jharkhand and&#10;Gujarat&#10;• Labour rights: Legislative re..."/>
          <p:cNvPicPr>
            <a:picLocks noChangeAspect="1" noChangeArrowheads="1"/>
          </p:cNvPicPr>
          <p:nvPr/>
        </p:nvPicPr>
        <p:blipFill>
          <a:blip r:embed="rId2" cstate="print"/>
          <a:srcRect/>
          <a:stretch>
            <a:fillRect/>
          </a:stretch>
        </p:blipFill>
        <p:spPr bwMode="auto">
          <a:xfrm>
            <a:off x="0" y="0"/>
            <a:ext cx="908685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http://mysayin.files.wordpress.com/2013/03/super-rich-to-pay-extra-tax.jpg"/>
          <p:cNvPicPr>
            <a:picLocks noChangeAspect="1" noChangeArrowheads="1"/>
          </p:cNvPicPr>
          <p:nvPr/>
        </p:nvPicPr>
        <p:blipFill>
          <a:blip r:embed="rId2" cstate="print"/>
          <a:srcRect/>
          <a:stretch>
            <a:fillRect/>
          </a:stretch>
        </p:blipFill>
        <p:spPr bwMode="auto">
          <a:xfrm>
            <a:off x="-1" y="-76200"/>
            <a:ext cx="9144001" cy="69342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INFRA&#10;STRUCTURE&#10; "/>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 Total capex and development&#10;expenditure of railways pegged at&#10;Rs1.31 trillion&#10;• Railways: Passenger safety—Safety&#10;fund c..."/>
          <p:cNvPicPr>
            <a:picLocks noChangeAspect="1" noChangeArrowheads="1"/>
          </p:cNvPicPr>
          <p:nvPr/>
        </p:nvPicPr>
        <p:blipFill>
          <a:blip r:embed="rId2" cstate="print"/>
          <a:srcRect/>
          <a:stretch>
            <a:fillRect/>
          </a:stretch>
        </p:blipFill>
        <p:spPr bwMode="auto">
          <a:xfrm>
            <a:off x="-1" y="0"/>
            <a:ext cx="9201873" cy="6858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 Railways to offer competitive ticket-&#10;booking facility; service charge&#10;withdrawn for tickets booked on IRCTC&#10;• New metro..."/>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 FDI policy reforms - more than 90% of&#10;FDI inflows are now automated.&#10;• Shares of Railway PSE like IRCTC will&#10;be listed o..."/>
          <p:cNvPicPr>
            <a:picLocks noChangeAspect="1" noChangeArrowheads="1"/>
          </p:cNvPicPr>
          <p:nvPr/>
        </p:nvPicPr>
        <p:blipFill>
          <a:blip r:embed="rId2" cstate="print"/>
          <a:srcRect/>
          <a:stretch>
            <a:fillRect/>
          </a:stretch>
        </p:blipFill>
        <p:spPr bwMode="auto">
          <a:xfrm>
            <a:off x="0" y="228600"/>
            <a:ext cx="9144000" cy="66294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 Negotiable Instruments Act might be&#10;amended.&#10;• DBT to LPG consumers , Chandigarh is&#10;kerosene-free, 84 government&#10;scheme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https://image.slidesharecdn.com/unionbudgetofindia-170205191313/85/highlights-of-union-budget-201718-of-india-22-320.jpg?cb=1486323260"/>
          <p:cNvPicPr>
            <a:picLocks noChangeAspect="1" noChangeArrowheads="1"/>
          </p:cNvPicPr>
          <p:nvPr/>
        </p:nvPicPr>
        <p:blipFill>
          <a:blip r:embed="rId2" cstate="print"/>
          <a:srcRect/>
          <a:stretch>
            <a:fillRect/>
          </a:stretch>
        </p:blipFill>
        <p:spPr bwMode="auto">
          <a:xfrm>
            <a:off x="228600" y="228600"/>
            <a:ext cx="8686800" cy="64008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 Govt to launch two new schemes&#10;to promote BHIM app, including&#10;cashback scheme for merchants&#10;and referral bonus scheme fo..."/>
          <p:cNvPicPr>
            <a:picLocks noChangeAspect="1" noChangeArrowheads="1"/>
          </p:cNvPicPr>
          <p:nvPr/>
        </p:nvPicPr>
        <p:blipFill>
          <a:blip r:embed="rId2" cstate="print"/>
          <a:srcRect/>
          <a:stretch>
            <a:fillRect/>
          </a:stretch>
        </p:blipFill>
        <p:spPr bwMode="auto">
          <a:xfrm>
            <a:off x="762000" y="838200"/>
            <a:ext cx="7696200" cy="5334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 Aadhaar-card based smart cards&#10;proposed for the older citizens in&#10;regards to Healthcare and other&#10;benefits&#10;• Products pr..."/>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 To use head post-office for passport&#10;services&#10;• Defence: centralized defence travel&#10;system developed&#10;• Defence: Central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 Total expenditure is Rs. 21, 47,000&#10;crore.&#10;• Plan, non-plan expenditure to be&#10;abolished; focus will be on capital&#10;expend..."/>
          <p:cNvPicPr>
            <a:picLocks noChangeAspect="1" noChangeArrowheads="1"/>
          </p:cNvPicPr>
          <p:nvPr/>
        </p:nvPicPr>
        <p:blipFill>
          <a:blip r:embed="rId2" cstate="print"/>
          <a:srcRect/>
          <a:stretch>
            <a:fillRect/>
          </a:stretch>
        </p:blipFill>
        <p:spPr bwMode="auto">
          <a:xfrm>
            <a:off x="0" y="0"/>
            <a:ext cx="9073106"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www.heraldtimesonline.com/stories/2013/02/24/toon_0224.jpg"/>
          <p:cNvPicPr>
            <a:picLocks noChangeAspect="1" noChangeArrowheads="1"/>
          </p:cNvPicPr>
          <p:nvPr/>
        </p:nvPicPr>
        <p:blipFill>
          <a:blip r:embed="rId2" cstate="print"/>
          <a:srcRect/>
          <a:stretch>
            <a:fillRect/>
          </a:stretch>
        </p:blipFill>
        <p:spPr bwMode="auto">
          <a:xfrm>
            <a:off x="-76200" y="-1"/>
            <a:ext cx="9339511" cy="6858001"/>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 Total resources transferred to States&#10;and Union Territories is Rs 4.11&#10;lakh crore.&#10;• Recommended 3% fiscal deficit for&#10;t..."/>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 The maximum amount of cash&#10;donation for a political party will&#10;be Rs. 2,000 from any one&#10;source.&#10;• Political parties wil..."/>
          <p:cNvPicPr>
            <a:picLocks noChangeAspect="1" noChangeArrowheads="1"/>
          </p:cNvPicPr>
          <p:nvPr/>
        </p:nvPicPr>
        <p:blipFill>
          <a:blip r:embed="rId2" cstate="print"/>
          <a:srcRect/>
          <a:stretch>
            <a:fillRect/>
          </a:stretch>
        </p:blipFill>
        <p:spPr bwMode="auto">
          <a:xfrm>
            <a:off x="0" y="0"/>
            <a:ext cx="9073106" cy="68580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 A strategic policy for crude reserves&#10;will be set up.&#10;• Rs. 1.26,000 crore received as energy&#10;production based investmen..."/>
          <p:cNvPicPr>
            <a:picLocks noChangeAspect="1" noChangeArrowheads="1"/>
          </p:cNvPicPr>
          <p:nvPr/>
        </p:nvPicPr>
        <p:blipFill>
          <a:blip r:embed="rId2" cstate="print"/>
          <a:srcRect/>
          <a:stretch>
            <a:fillRect/>
          </a:stretch>
        </p:blipFill>
        <p:spPr bwMode="auto">
          <a:xfrm>
            <a:off x="0" y="9525"/>
            <a:ext cx="9144000" cy="684847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 The income tax on smaller companies&#10;with an annual turnover of up to Rs 50&#10;crore has been reduced to 25 percent&#10;• The pr..."/>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 Direct tax collection not&#10;commensurate with&#10;income/expenditure pattern of&#10;India&#10;• We are largely a tax non-&#10;compliant so..."/>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 Personal income tax: Rate reduced to&#10;5% for income bracket of Rs2.5-5&#10;lakh; All other categories to get&#10;uniform benefit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 Time period of revising tax returns&#10;reduced to 12 months&#10;• Real estate: to make changes in capital&#10;gains tax&#10;• Concessio..."/>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INCOME (Rupees) TAX (%)&#10;Individual tax payers&#10;Up to 2,50,000 No tax&#10;2,50,001 - 5,00,000 0.05&#10;5,00,001 – 10,00,000 0.2&#10;Mor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of the sectors, which are not part of the automatic route,&#10;are able to get clearances under a single window&#10;mechanism. A 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3&#10;Major&#10;Announcements&#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farm9.staticflickr.com/8483/8232256114_5372dfb016_z.jpg"/>
          <p:cNvPicPr>
            <a:picLocks noChangeAspect="1" noChangeArrowheads="1"/>
          </p:cNvPicPr>
          <p:nvPr/>
        </p:nvPicPr>
        <p:blipFill>
          <a:blip r:embed="rId2" cstate="print"/>
          <a:srcRect/>
          <a:stretch>
            <a:fillRect/>
          </a:stretch>
        </p:blipFill>
        <p:spPr bwMode="auto">
          <a:xfrm>
            <a:off x="0" y="-1"/>
            <a:ext cx="9144000" cy="6881853"/>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Government Will Rely on Public Expenditure; Social&#10;Sector Spend Could Have Been More Ambitious&#10;Breaking away from traditio..."/>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Highlights of Union Budget 2017-18 of Indi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Highlights of Union Budget 2017-18 of India"/>
          <p:cNvPicPr>
            <a:picLocks noChangeAspect="1" noChangeArrowheads="1"/>
          </p:cNvPicPr>
          <p:nvPr/>
        </p:nvPicPr>
        <p:blipFill>
          <a:blip r:embed="rId2" cstate="print"/>
          <a:srcRect/>
          <a:stretch>
            <a:fillRect/>
          </a:stretch>
        </p:blipFill>
        <p:spPr bwMode="auto">
          <a:xfrm>
            <a:off x="0" y="0"/>
            <a:ext cx="9208526" cy="68580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Highlights of Union Budget 2017-18 of Indi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 Personal finance.&#10; Tax.&#10; Health.&#10; Education.&#10; Social.&#10; Agriculture.&#10; Investment &amp; Infrastructure.&#10; Banking.&#10; En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 No Change in Tax Slabs but some relief for&#10;small tax payers.&#10; First-time home buyers to get additional&#10;deduction of Rs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4" name="Picture 4" descr=" Infrastructure and agriculture cess levied.&#10; Excise duty raised from 10% to 15% on tobacco&#10;products other than beedis.&#1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64" name="Picture 40" descr=" Rs. 38,500 crore for MGNREGA.&#10; Swacch Bharat Abhiyan allocated Rs.9,500&#10;crore.&#10; Hub to support SC/ST entrepreneurs.&#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 Total allocation for agriculture and farmer welfare&#10;at Rs 35,984 crore.&#10; 28.5 lakh heactares of land will be brought un..."/>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 Rs. 27,000 crore to be spent on roadways.&#10; 65 eligible habitats to be connected via 2.23&#10;lakh kms of road. Current con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http://www.mindthenews.com/wp-content/uploads/2013/02/union-budget-2013-india-cartoon-chidambaram_thumb.jpg"/>
          <p:cNvPicPr>
            <a:picLocks noChangeAspect="1" noChangeArrowheads="1"/>
          </p:cNvPicPr>
          <p:nvPr/>
        </p:nvPicPr>
        <p:blipFill>
          <a:blip r:embed="rId2" cstate="print"/>
          <a:srcRect/>
          <a:stretch>
            <a:fillRect/>
          </a:stretch>
        </p:blipFill>
        <p:spPr bwMode="auto">
          <a:xfrm>
            <a:off x="0" y="0"/>
            <a:ext cx="9144000" cy="6842721"/>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 New greenfield ports to be developed on east and&#10;west coasts.&#10; Revival of underserved airports. Centre to Partner&#10;with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 Banks get a big boost: Rs 25,000 crore towards&#10;recapitalisation of public sector banks. Jaitley&#10;says: Banking Board Bur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 Rs. 3000 crore earmarked for nuclear&#10;power generation.&#10; Govt drawing comprehensive plan to be&#10;implemented in next 15-2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Overall the budget is novel,&#10;reasonable and constructive with&#10;focus on agricultural and rural&#10;development. It has the ca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montrealgazette.com/7584771.bin"/>
          <p:cNvPicPr>
            <a:picLocks noChangeAspect="1" noChangeArrowheads="1"/>
          </p:cNvPicPr>
          <p:nvPr/>
        </p:nvPicPr>
        <p:blipFill>
          <a:blip r:embed="rId2" cstate="print"/>
          <a:srcRect/>
          <a:stretch>
            <a:fillRect/>
          </a:stretch>
        </p:blipFill>
        <p:spPr bwMode="auto">
          <a:xfrm>
            <a:off x="-1" y="0"/>
            <a:ext cx="9221321" cy="6858000"/>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1396</TotalTime>
  <Words>933</Words>
  <Application>Microsoft Office PowerPoint</Application>
  <PresentationFormat>On-screen Show (4:3)</PresentationFormat>
  <Paragraphs>160</Paragraphs>
  <Slides>134</Slides>
  <Notes>3</Notes>
  <HiddenSlides>0</HiddenSlides>
  <MMClips>0</MMClips>
  <ScaleCrop>false</ScaleCrop>
  <HeadingPairs>
    <vt:vector size="4" baseType="variant">
      <vt:variant>
        <vt:lpstr>Theme</vt:lpstr>
      </vt:variant>
      <vt:variant>
        <vt:i4>1</vt:i4>
      </vt:variant>
      <vt:variant>
        <vt:lpstr>Slide Titles</vt:lpstr>
      </vt:variant>
      <vt:variant>
        <vt:i4>134</vt:i4>
      </vt:variant>
    </vt:vector>
  </HeadingPairs>
  <TitlesOfParts>
    <vt:vector size="13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c:creator>
  <cp:lastModifiedBy>DELL</cp:lastModifiedBy>
  <cp:revision>260</cp:revision>
  <dcterms:created xsi:type="dcterms:W3CDTF">2013-03-06T20:40:04Z</dcterms:created>
  <dcterms:modified xsi:type="dcterms:W3CDTF">2017-11-09T12:03:51Z</dcterms:modified>
</cp:coreProperties>
</file>