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91" r:id="rId3"/>
    <p:sldId id="257" r:id="rId4"/>
    <p:sldId id="292" r:id="rId5"/>
    <p:sldId id="293" r:id="rId6"/>
    <p:sldId id="294" r:id="rId7"/>
    <p:sldId id="295" r:id="rId8"/>
    <p:sldId id="296" r:id="rId9"/>
    <p:sldId id="29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6525B-14C3-4A86-AA23-A457C955A6B4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62EAC-2876-4703-B13E-EC829F255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4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961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9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0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55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9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78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5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07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0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5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6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3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9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9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2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A09259-1FC1-4FC7-B057-4774618E95D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552DBF-FAEC-4FFE-91CE-2C40A3F0A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0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62" y="816481"/>
            <a:ext cx="7623322" cy="1836567"/>
          </a:xfrm>
        </p:spPr>
        <p:txBody>
          <a:bodyPr anchor="ctr">
            <a:noAutofit/>
          </a:bodyPr>
          <a:lstStyle/>
          <a:p>
            <a:r>
              <a:rPr lang="en-US" sz="6600" b="1" dirty="0" smtClean="0">
                <a:solidFill>
                  <a:srgbClr val="FF3300"/>
                </a:solidFill>
                <a:latin typeface="Tw Cen MT" panose="020B0602020104020603" pitchFamily="34" charset="0"/>
              </a:rPr>
              <a:t>Bench to Benchmark</a:t>
            </a:r>
            <a:endParaRPr lang="en-US" sz="6600" b="1" dirty="0">
              <a:solidFill>
                <a:srgbClr val="FF3300"/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269" y="4741014"/>
            <a:ext cx="2761592" cy="1186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6074" y="2413604"/>
            <a:ext cx="65939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Tw Cen MT" pitchFamily="34" charset="0"/>
              </a:rPr>
              <a:t>Report on </a:t>
            </a:r>
          </a:p>
          <a:p>
            <a:pPr algn="ctr"/>
            <a:r>
              <a:rPr lang="en-IN" sz="2400" b="1" dirty="0" smtClean="0">
                <a:latin typeface="Tw Cen MT" pitchFamily="34" charset="0"/>
              </a:rPr>
              <a:t>‘Value Added Course’ conducted at</a:t>
            </a:r>
          </a:p>
          <a:p>
            <a:pPr algn="ctr"/>
            <a:r>
              <a:rPr lang="en-IN" sz="2400" b="1" dirty="0" smtClean="0">
                <a:latin typeface="Tw Cen MT" pitchFamily="34" charset="0"/>
              </a:rPr>
              <a:t> </a:t>
            </a:r>
            <a:r>
              <a:rPr lang="en-IN" sz="2400" b="1" dirty="0" smtClean="0">
                <a:latin typeface="Tw Cen MT" pitchFamily="34" charset="0"/>
              </a:rPr>
              <a:t>Mathematics</a:t>
            </a:r>
            <a:r>
              <a:rPr lang="en-IN" sz="2400" b="1" dirty="0" smtClean="0">
                <a:latin typeface="Tw Cen MT" pitchFamily="34" charset="0"/>
              </a:rPr>
              <a:t> </a:t>
            </a:r>
            <a:r>
              <a:rPr lang="en-IN" sz="2400" b="1" dirty="0" smtClean="0">
                <a:latin typeface="Tw Cen MT" pitchFamily="34" charset="0"/>
              </a:rPr>
              <a:t>Department of </a:t>
            </a:r>
            <a:r>
              <a:rPr lang="en-IN" sz="2400" b="1" dirty="0" err="1">
                <a:latin typeface="Tw Cen MT" pitchFamily="34" charset="0"/>
              </a:rPr>
              <a:t>Dr.</a:t>
            </a:r>
            <a:r>
              <a:rPr lang="en-IN" sz="2400" b="1" dirty="0">
                <a:latin typeface="Tw Cen MT" pitchFamily="34" charset="0"/>
              </a:rPr>
              <a:t> B A M University</a:t>
            </a:r>
          </a:p>
          <a:p>
            <a:pPr algn="ctr"/>
            <a:r>
              <a:rPr lang="en-IN" sz="2400" b="1" dirty="0" smtClean="0">
                <a:latin typeface="Tw Cen MT" pitchFamily="34" charset="0"/>
              </a:rPr>
              <a:t> (16-19 January 2018)  </a:t>
            </a:r>
          </a:p>
          <a:p>
            <a:pPr algn="ctr"/>
            <a:r>
              <a:rPr lang="en-IN" sz="2400" b="1" dirty="0" smtClean="0">
                <a:latin typeface="Tw Cen MT" pitchFamily="34" charset="0"/>
              </a:rPr>
              <a:t>   </a:t>
            </a:r>
            <a:endParaRPr lang="en-IN" sz="2400" b="1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1775" y="4352596"/>
            <a:ext cx="682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by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1213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282" y="940154"/>
            <a:ext cx="63750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3800" b="1" dirty="0" smtClean="0">
                <a:latin typeface="Tw Cen MT" pitchFamily="34" charset="0"/>
              </a:rPr>
              <a:t>THANK</a:t>
            </a:r>
          </a:p>
          <a:p>
            <a:pPr algn="ctr"/>
            <a:r>
              <a:rPr lang="en-IN" sz="13800" b="1" dirty="0" smtClean="0">
                <a:latin typeface="Tw Cen MT" pitchFamily="34" charset="0"/>
              </a:rPr>
              <a:t> YOU </a:t>
            </a:r>
            <a:endParaRPr lang="en-IN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8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Flow 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68947" y="1081823"/>
            <a:ext cx="7934833" cy="52179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Objectives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Methodology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Observation &amp; Experience  </a:t>
            </a:r>
            <a:endParaRPr lang="en-US" sz="2800" b="1" dirty="0">
              <a:latin typeface="Tw Cen MT" panose="020B0602020104020603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Tw Cen MT" panose="020B0602020104020603" pitchFamily="34" charset="0"/>
              </a:rPr>
              <a:t>Outcome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>
                <a:latin typeface="Tw Cen MT" panose="020B0602020104020603" pitchFamily="34" charset="0"/>
              </a:rPr>
              <a:t>T</a:t>
            </a:r>
            <a:r>
              <a:rPr lang="en-US" sz="2800" b="1" dirty="0" smtClean="0">
                <a:latin typeface="Tw Cen MT" panose="020B0602020104020603" pitchFamily="34" charset="0"/>
              </a:rPr>
              <a:t>estimonials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Tw Cen MT" panose="020B0602020104020603" pitchFamily="34" charset="0"/>
              </a:rPr>
              <a:t>Conclusive Remarks</a:t>
            </a:r>
            <a:endParaRPr lang="en-US" b="1" dirty="0" smtClean="0">
              <a:solidFill>
                <a:srgbClr val="0E2683"/>
              </a:solidFill>
              <a:latin typeface="Agency FB" panose="020B0503020202020204" pitchFamily="34" charset="0"/>
            </a:endParaRPr>
          </a:p>
          <a:p>
            <a:endParaRPr lang="en-IN" b="1" dirty="0">
              <a:solidFill>
                <a:srgbClr val="0E2683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38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Objectives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81826" y="1133339"/>
            <a:ext cx="7934833" cy="521797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w Cen MT" pitchFamily="34" charset="0"/>
              </a:rPr>
              <a:t>To remove inhibitions, complex, fear &amp; doubts about the competitive world and make them more expressive</a:t>
            </a:r>
            <a:r>
              <a:rPr lang="en-US" sz="2800" b="1" dirty="0" smtClean="0">
                <a:latin typeface="Tw Cen MT" pitchFamily="34" charset="0"/>
              </a:rPr>
              <a:t>.</a:t>
            </a:r>
          </a:p>
          <a:p>
            <a:pPr lvl="0"/>
            <a:r>
              <a:rPr lang="en-US" sz="2800" b="1" dirty="0">
                <a:latin typeface="Tw Cen MT" pitchFamily="34" charset="0"/>
              </a:rPr>
              <a:t>To lay a foundation of Employability Skills by developing Soft Skills &amp; Life Skills.  </a:t>
            </a:r>
            <a:endParaRPr lang="en-IN" sz="2800" dirty="0">
              <a:latin typeface="Tw Cen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Know thyself &amp; realize potential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Goal Setting &amp; Decision Making abilities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Public Speaking Skills &amp; Stage Courage </a:t>
            </a:r>
            <a:endParaRPr lang="en-US" sz="2800" b="1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0E2683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892" y="0"/>
            <a:ext cx="2265108" cy="985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8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Methodology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210615" y="965912"/>
            <a:ext cx="7701566" cy="5217972"/>
          </a:xfrm>
        </p:spPr>
        <p:txBody>
          <a:bodyPr>
            <a:normAutofit/>
          </a:bodyPr>
          <a:lstStyle/>
          <a:p>
            <a:pPr lvl="0" fontAlgn="base">
              <a:lnSpc>
                <a:spcPct val="150000"/>
              </a:lnSpc>
            </a:pPr>
            <a:r>
              <a:rPr lang="en-US" sz="2800" b="1" dirty="0">
                <a:latin typeface="Tw Cen MT" pitchFamily="34" charset="0"/>
              </a:rPr>
              <a:t>Interactive Facilitation</a:t>
            </a:r>
            <a:endParaRPr lang="en-IN" sz="2800" dirty="0">
              <a:latin typeface="Tw Cen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Activity Based Learning</a:t>
            </a:r>
            <a:r>
              <a:rPr lang="en-US" sz="2800" b="1" dirty="0">
                <a:latin typeface="Tw Cen MT" pitchFamily="34" charset="0"/>
              </a:rPr>
              <a:t>	</a:t>
            </a:r>
            <a:endParaRPr lang="en-IN" sz="2800" dirty="0">
              <a:latin typeface="Tw Cen MT" pitchFamily="34" charset="0"/>
            </a:endParaRPr>
          </a:p>
          <a:p>
            <a:pPr lvl="0" fontAlgn="base">
              <a:lnSpc>
                <a:spcPct val="150000"/>
              </a:lnSpc>
            </a:pPr>
            <a:r>
              <a:rPr lang="en-US" sz="2800" b="1" dirty="0">
                <a:latin typeface="Tw Cen MT" pitchFamily="34" charset="0"/>
              </a:rPr>
              <a:t>Live Demo of each module with Role plays</a:t>
            </a:r>
            <a:endParaRPr lang="en-IN" sz="2800" dirty="0">
              <a:latin typeface="Tw Cen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Discussions over real life scenarios</a:t>
            </a:r>
            <a:r>
              <a:rPr lang="en-US" sz="2800" b="1" dirty="0">
                <a:latin typeface="Tw Cen MT" pitchFamily="34" charset="0"/>
              </a:rPr>
              <a:t> </a:t>
            </a:r>
            <a:endParaRPr lang="en-IN" sz="2800" dirty="0">
              <a:latin typeface="Tw Cen MT" pitchFamily="34" charset="0"/>
            </a:endParaRPr>
          </a:p>
          <a:p>
            <a:pPr lvl="0" fontAlgn="base">
              <a:lnSpc>
                <a:spcPct val="150000"/>
              </a:lnSpc>
            </a:pPr>
            <a:r>
              <a:rPr lang="en-US" sz="2800" b="1" dirty="0">
                <a:latin typeface="Tw Cen MT" pitchFamily="34" charset="0"/>
              </a:rPr>
              <a:t>Audio – Video Learning </a:t>
            </a:r>
            <a:r>
              <a:rPr lang="en-US" sz="2800" b="1" dirty="0" smtClean="0">
                <a:latin typeface="Tw Cen MT" pitchFamily="34" charset="0"/>
              </a:rPr>
              <a:t>Modules</a:t>
            </a:r>
            <a:r>
              <a:rPr lang="en-US" sz="2800" b="1" dirty="0">
                <a:latin typeface="Tw Cen MT" pitchFamily="34" charset="0"/>
              </a:rPr>
              <a:t> </a:t>
            </a:r>
            <a:endParaRPr lang="en-IN" sz="2800" dirty="0">
              <a:latin typeface="Tw Cen MT" pitchFamily="34" charset="0"/>
            </a:endParaRPr>
          </a:p>
          <a:p>
            <a:pPr lvl="0" fontAlgn="base">
              <a:lnSpc>
                <a:spcPct val="150000"/>
              </a:lnSpc>
            </a:pPr>
            <a:r>
              <a:rPr lang="en-US" sz="2800" b="1" dirty="0">
                <a:latin typeface="Tw Cen MT" pitchFamily="34" charset="0"/>
              </a:rPr>
              <a:t>Immediate Doubt clearing by facilitator.</a:t>
            </a:r>
            <a:endParaRPr lang="en-IN" sz="2800" dirty="0">
              <a:latin typeface="Tw Cen MT" pitchFamily="34" charset="0"/>
            </a:endParaRPr>
          </a:p>
          <a:p>
            <a:endParaRPr lang="en-IN" b="1" dirty="0">
              <a:solidFill>
                <a:srgbClr val="0E2683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24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Observation &amp; Experience 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210615" y="978791"/>
            <a:ext cx="7701566" cy="5217972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lnSpc>
                <a:spcPct val="110000"/>
              </a:lnSpc>
              <a:buSzPct val="100000"/>
              <a:buNone/>
            </a:pPr>
            <a:r>
              <a:rPr lang="en-US" sz="2800" b="1" dirty="0" smtClean="0">
                <a:latin typeface="Tw Cen MT" pitchFamily="34" charset="0"/>
              </a:rPr>
              <a:t> </a:t>
            </a:r>
          </a:p>
          <a:p>
            <a:pPr lvl="0" fontAlgn="base">
              <a:lnSpc>
                <a:spcPct val="110000"/>
              </a:lnSpc>
              <a:buSzPct val="100000"/>
              <a:buFont typeface="Wingdings" pitchFamily="2" charset="2"/>
              <a:buChar char="Ø"/>
            </a:pPr>
            <a:r>
              <a:rPr lang="en-US" sz="2800" b="1" dirty="0" smtClean="0">
                <a:latin typeface="Tw Cen MT" pitchFamily="34" charset="0"/>
              </a:rPr>
              <a:t>Student’s were confused especially in terms of   Career path</a:t>
            </a:r>
          </a:p>
          <a:p>
            <a:pPr lvl="0" fontAlgn="base">
              <a:lnSpc>
                <a:spcPct val="120000"/>
              </a:lnSpc>
              <a:buSzPct val="100000"/>
              <a:buFont typeface="Wingdings" pitchFamily="2" charset="2"/>
              <a:buChar char="Ø"/>
            </a:pPr>
            <a:r>
              <a:rPr lang="en-US" sz="2800" b="1" dirty="0" smtClean="0">
                <a:latin typeface="Tw Cen MT" pitchFamily="34" charset="0"/>
              </a:rPr>
              <a:t>Once taken in confidence, student’s share all their problems &amp; sincerely seek solutions for the same. </a:t>
            </a:r>
          </a:p>
          <a:p>
            <a:pPr lvl="0" fontAlgn="base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en-US" sz="2800" b="1" dirty="0" smtClean="0">
                <a:latin typeface="Tw Cen MT" pitchFamily="34" charset="0"/>
              </a:rPr>
              <a:t>Fear of English is evident. </a:t>
            </a:r>
          </a:p>
          <a:p>
            <a:pPr lvl="0" fontAlgn="base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en-US" sz="2800" b="1" dirty="0" smtClean="0">
                <a:latin typeface="Tw Cen MT" pitchFamily="34" charset="0"/>
              </a:rPr>
              <a:t>If encouraged, they love to perform on stage</a:t>
            </a:r>
            <a:endParaRPr lang="en-IN" sz="2800" dirty="0">
              <a:latin typeface="Tw Cen MT" pitchFamily="34" charset="0"/>
            </a:endParaRP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en-US" sz="2800" b="1" dirty="0" smtClean="0">
                <a:latin typeface="Tw Cen MT" pitchFamily="34" charset="0"/>
              </a:rPr>
              <a:t>Entrepreneurial instincts are observed during discussion.  </a:t>
            </a:r>
            <a:r>
              <a:rPr lang="en-US" sz="2800" b="1" dirty="0">
                <a:latin typeface="Tw Cen MT" pitchFamily="34" charset="0"/>
              </a:rPr>
              <a:t> </a:t>
            </a:r>
            <a:endParaRPr lang="en-IN" sz="2800" dirty="0">
              <a:latin typeface="Tw Cen MT" pitchFamily="34" charset="0"/>
            </a:endParaRPr>
          </a:p>
          <a:p>
            <a:pPr lvl="0" fontAlgn="base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endParaRPr lang="en-IN" b="1" dirty="0">
              <a:solidFill>
                <a:srgbClr val="0E2683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28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Outcome 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159099" y="1077416"/>
            <a:ext cx="7701566" cy="5217972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110000"/>
              </a:lnSpc>
            </a:pPr>
            <a:r>
              <a:rPr lang="en-US" sz="2800" b="1" dirty="0">
                <a:latin typeface="Tw Cen MT" pitchFamily="34" charset="0"/>
              </a:rPr>
              <a:t>Improved Listening </a:t>
            </a:r>
            <a:r>
              <a:rPr lang="en-US" sz="2800" b="1" dirty="0" smtClean="0">
                <a:latin typeface="Tw Cen MT" pitchFamily="34" charset="0"/>
              </a:rPr>
              <a:t>Skills &amp; Understanding of Communication Skills </a:t>
            </a:r>
          </a:p>
          <a:p>
            <a:pPr lvl="0" fontAlgn="base">
              <a:lnSpc>
                <a:spcPct val="120000"/>
              </a:lnSpc>
            </a:pPr>
            <a:r>
              <a:rPr lang="en-US" sz="2800" b="1" dirty="0" smtClean="0">
                <a:latin typeface="Tw Cen MT" pitchFamily="34" charset="0"/>
              </a:rPr>
              <a:t>Clear understanding about employability skills &amp; Life skills is ensured. </a:t>
            </a:r>
          </a:p>
          <a:p>
            <a:pPr lvl="0" fontAlgn="base"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Self Acceptance &amp; Self confidence is increased. </a:t>
            </a:r>
            <a:endParaRPr lang="en-IN" sz="2800" dirty="0">
              <a:latin typeface="Tw Cen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Speeches &amp; activities removed stage fear to a satisfactory extent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w Cen MT" pitchFamily="34" charset="0"/>
              </a:rPr>
              <a:t>Confidence to achieve success. </a:t>
            </a:r>
          </a:p>
          <a:p>
            <a:endParaRPr lang="en-IN" b="1" dirty="0">
              <a:solidFill>
                <a:srgbClr val="0E2683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23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Testimonials 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ular Callout 2"/>
          <p:cNvSpPr/>
          <p:nvPr/>
        </p:nvSpPr>
        <p:spPr>
          <a:xfrm>
            <a:off x="1210614" y="991671"/>
            <a:ext cx="4636394" cy="2369713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latin typeface="Tw Cen MT" pitchFamily="34" charset="0"/>
              </a:rPr>
              <a:t>  I enjoyed these 4 days a lot. This workshop has given me so many things which I would use in my life to get success which I deserve. We really got an inspiration to do great things in life. </a:t>
            </a:r>
            <a:endParaRPr lang="en-IN" sz="2400" b="1" dirty="0">
              <a:latin typeface="Tw Cen MT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645024" y="3436274"/>
            <a:ext cx="4365938" cy="236971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latin typeface="Tw Cen MT" pitchFamily="34" charset="0"/>
              </a:rPr>
              <a:t>Of all the workshops I attended, this was the best. I think I got this training at right time of my career. This kind of workshops are must for everyone &amp; should be given on regular intervals. </a:t>
            </a:r>
            <a:endParaRPr lang="en-IN" sz="2400" b="1" dirty="0">
              <a:latin typeface="Tw Cen MT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49250" y="3747751"/>
            <a:ext cx="3103809" cy="65682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err="1" smtClean="0">
                <a:latin typeface="Tw Cen MT" pitchFamily="34" charset="0"/>
              </a:rPr>
              <a:t>Aditya</a:t>
            </a:r>
            <a:r>
              <a:rPr lang="en-IN" sz="2000" b="1" dirty="0" smtClean="0">
                <a:latin typeface="Tw Cen MT" pitchFamily="34" charset="0"/>
              </a:rPr>
              <a:t> </a:t>
            </a:r>
            <a:r>
              <a:rPr lang="en-IN" sz="2000" b="1" dirty="0" err="1" smtClean="0">
                <a:latin typeface="Tw Cen MT" pitchFamily="34" charset="0"/>
              </a:rPr>
              <a:t>Patki</a:t>
            </a:r>
            <a:r>
              <a:rPr lang="en-IN" sz="2000" b="1" dirty="0" smtClean="0">
                <a:latin typeface="Tw Cen MT" pitchFamily="34" charset="0"/>
              </a:rPr>
              <a:t> </a:t>
            </a:r>
          </a:p>
          <a:p>
            <a:pPr algn="ctr"/>
            <a:r>
              <a:rPr lang="en-IN" sz="2000" b="1" dirty="0" smtClean="0">
                <a:latin typeface="Tw Cen MT" pitchFamily="34" charset="0"/>
              </a:rPr>
              <a:t>(M.sc) 2</a:t>
            </a:r>
            <a:r>
              <a:rPr lang="en-IN" sz="2000" b="1" baseline="30000" dirty="0" smtClean="0">
                <a:latin typeface="Tw Cen MT" pitchFamily="34" charset="0"/>
              </a:rPr>
              <a:t>nd</a:t>
            </a:r>
            <a:r>
              <a:rPr lang="en-IN" sz="2000" b="1" dirty="0" smtClean="0">
                <a:latin typeface="Tw Cen MT" pitchFamily="34" charset="0"/>
              </a:rPr>
              <a:t> Year </a:t>
            </a:r>
            <a:endParaRPr lang="en-IN" sz="2000" b="1" dirty="0">
              <a:latin typeface="Tw Cen MT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90795" y="6156101"/>
            <a:ext cx="2643346" cy="665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latin typeface="Tw Cen MT" pitchFamily="34" charset="0"/>
              </a:rPr>
              <a:t>Nita Joshi </a:t>
            </a:r>
          </a:p>
          <a:p>
            <a:pPr algn="ctr"/>
            <a:r>
              <a:rPr lang="en-IN" sz="2000" b="1" dirty="0" smtClean="0">
                <a:latin typeface="Tw Cen MT" pitchFamily="34" charset="0"/>
              </a:rPr>
              <a:t>M.Sc. 2</a:t>
            </a:r>
            <a:r>
              <a:rPr lang="en-IN" sz="2000" b="1" baseline="30000" dirty="0" smtClean="0">
                <a:latin typeface="Tw Cen MT" pitchFamily="34" charset="0"/>
              </a:rPr>
              <a:t>nd</a:t>
            </a:r>
            <a:r>
              <a:rPr lang="en-IN" sz="2000" b="1" dirty="0" smtClean="0">
                <a:latin typeface="Tw Cen MT" pitchFamily="34" charset="0"/>
              </a:rPr>
              <a:t> Year </a:t>
            </a:r>
            <a:endParaRPr lang="en-IN" sz="20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Testimonials 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ular Callout 2"/>
          <p:cNvSpPr/>
          <p:nvPr/>
        </p:nvSpPr>
        <p:spPr>
          <a:xfrm>
            <a:off x="1210614" y="991671"/>
            <a:ext cx="4636394" cy="2369713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latin typeface="Tw Cen MT" pitchFamily="34" charset="0"/>
              </a:rPr>
              <a:t>  This 4 days workshop was so excellent that it has changed my mind-set completely. I feel very lucky to be a part of it. Kindly conduct such workshops for more days. </a:t>
            </a:r>
            <a:endParaRPr lang="en-IN" sz="2400" b="1" dirty="0">
              <a:latin typeface="Tw Cen MT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645024" y="3436274"/>
            <a:ext cx="4365938" cy="236971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latin typeface="Tw Cen MT" pitchFamily="34" charset="0"/>
              </a:rPr>
              <a:t>This training has surpassed all my expectations. </a:t>
            </a:r>
            <a:r>
              <a:rPr lang="en-IN" sz="2400" b="1" dirty="0">
                <a:latin typeface="Tw Cen MT" pitchFamily="34" charset="0"/>
              </a:rPr>
              <a:t>Sumit sir shown us mirror but very </a:t>
            </a:r>
            <a:r>
              <a:rPr lang="en-IN" sz="2400" b="1" dirty="0" smtClean="0">
                <a:latin typeface="Tw Cen MT" pitchFamily="34" charset="0"/>
              </a:rPr>
              <a:t>gracefully, which helped us to see our strengths &amp; weaknesses. </a:t>
            </a:r>
            <a:endParaRPr lang="en-IN" sz="2400" b="1" dirty="0">
              <a:latin typeface="Tw Cen MT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49250" y="3747751"/>
            <a:ext cx="3103809" cy="65682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err="1" smtClean="0">
                <a:latin typeface="Tw Cen MT" pitchFamily="34" charset="0"/>
              </a:rPr>
              <a:t>Sanket</a:t>
            </a:r>
            <a:r>
              <a:rPr lang="en-IN" sz="2000" b="1" dirty="0" smtClean="0">
                <a:latin typeface="Tw Cen MT" pitchFamily="34" charset="0"/>
              </a:rPr>
              <a:t> </a:t>
            </a:r>
            <a:r>
              <a:rPr lang="en-IN" sz="2000" b="1" dirty="0" err="1" smtClean="0">
                <a:latin typeface="Tw Cen MT" pitchFamily="34" charset="0"/>
              </a:rPr>
              <a:t>Patil</a:t>
            </a:r>
            <a:r>
              <a:rPr lang="en-IN" sz="2000" b="1" dirty="0" smtClean="0">
                <a:latin typeface="Tw Cen MT" pitchFamily="34" charset="0"/>
              </a:rPr>
              <a:t>  </a:t>
            </a:r>
          </a:p>
          <a:p>
            <a:pPr algn="ctr"/>
            <a:r>
              <a:rPr lang="en-IN" sz="2000" b="1" dirty="0" smtClean="0">
                <a:latin typeface="Tw Cen MT" pitchFamily="34" charset="0"/>
              </a:rPr>
              <a:t>(M.sc) 2</a:t>
            </a:r>
            <a:r>
              <a:rPr lang="en-IN" sz="2000" b="1" baseline="30000" dirty="0" smtClean="0">
                <a:latin typeface="Tw Cen MT" pitchFamily="34" charset="0"/>
              </a:rPr>
              <a:t>nd</a:t>
            </a:r>
            <a:r>
              <a:rPr lang="en-IN" sz="2000" b="1" dirty="0" smtClean="0">
                <a:latin typeface="Tw Cen MT" pitchFamily="34" charset="0"/>
              </a:rPr>
              <a:t> Year </a:t>
            </a:r>
            <a:endParaRPr lang="en-IN" sz="2000" b="1" dirty="0">
              <a:latin typeface="Tw Cen MT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90795" y="6156101"/>
            <a:ext cx="2643346" cy="665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err="1" smtClean="0">
                <a:latin typeface="Tw Cen MT" pitchFamily="34" charset="0"/>
              </a:rPr>
              <a:t>Shilpa</a:t>
            </a:r>
            <a:r>
              <a:rPr lang="en-IN" sz="2000" b="1" dirty="0" smtClean="0">
                <a:latin typeface="Tw Cen MT" pitchFamily="34" charset="0"/>
              </a:rPr>
              <a:t> Amble</a:t>
            </a:r>
          </a:p>
          <a:p>
            <a:pPr algn="ctr"/>
            <a:r>
              <a:rPr lang="en-IN" sz="2000" b="1" dirty="0" smtClean="0">
                <a:latin typeface="Tw Cen MT" pitchFamily="34" charset="0"/>
              </a:rPr>
              <a:t>M.Sc. 2</a:t>
            </a:r>
            <a:r>
              <a:rPr lang="en-IN" sz="2000" b="1" baseline="30000" dirty="0" smtClean="0">
                <a:latin typeface="Tw Cen MT" pitchFamily="34" charset="0"/>
              </a:rPr>
              <a:t>nd</a:t>
            </a:r>
            <a:r>
              <a:rPr lang="en-IN" sz="2000" b="1" dirty="0" smtClean="0">
                <a:latin typeface="Tw Cen MT" pitchFamily="34" charset="0"/>
              </a:rPr>
              <a:t> Year </a:t>
            </a:r>
            <a:endParaRPr lang="en-IN" sz="20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01" y="118998"/>
            <a:ext cx="7704667" cy="718129"/>
          </a:xfrm>
          <a:ln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  <a:latin typeface="Tw Cen MT" pitchFamily="34" charset="0"/>
              </a:rPr>
              <a:t>Conclusive Remarks  </a:t>
            </a:r>
            <a:endParaRPr lang="en-US" sz="4400" b="1" dirty="0">
              <a:solidFill>
                <a:srgbClr val="FF3300"/>
              </a:solidFill>
              <a:latin typeface="Tw Cen MT" pitchFamily="34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159099" y="1051658"/>
            <a:ext cx="7701566" cy="52179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110000"/>
              </a:lnSpc>
              <a:buNone/>
            </a:pPr>
            <a:r>
              <a:rPr lang="en-US" sz="2800" b="1" dirty="0" smtClean="0">
                <a:latin typeface="Tw Cen MT" pitchFamily="34" charset="0"/>
              </a:rPr>
              <a:t>   Value Added Courses are a ‘must’ kind of workshop for all the students on regular intervals. This courses would certainly increase employability ratio of university to a greater extent. </a:t>
            </a:r>
          </a:p>
          <a:p>
            <a:pPr marL="0" lvl="0" indent="0" algn="ctr" fontAlgn="base">
              <a:lnSpc>
                <a:spcPct val="110000"/>
              </a:lnSpc>
              <a:buNone/>
            </a:pPr>
            <a:r>
              <a:rPr lang="en-US" sz="2800" b="1" dirty="0" smtClean="0">
                <a:latin typeface="Tw Cen MT" pitchFamily="34" charset="0"/>
              </a:rPr>
              <a:t>Few more laser </a:t>
            </a:r>
            <a:r>
              <a:rPr lang="en-US" sz="2800" b="1" dirty="0">
                <a:latin typeface="Tw Cen MT" pitchFamily="34" charset="0"/>
              </a:rPr>
              <a:t>f</a:t>
            </a:r>
            <a:r>
              <a:rPr lang="en-US" sz="2800" b="1" dirty="0" smtClean="0">
                <a:latin typeface="Tw Cen MT" pitchFamily="34" charset="0"/>
              </a:rPr>
              <a:t>ocused  sessions on ‘English’ and  ‘Interview Skills’ can be designed. </a:t>
            </a:r>
          </a:p>
          <a:p>
            <a:pPr marL="0" lvl="0" indent="0" algn="ctr" fontAlgn="base">
              <a:lnSpc>
                <a:spcPct val="110000"/>
              </a:lnSpc>
              <a:buNone/>
            </a:pPr>
            <a:r>
              <a:rPr lang="en-US" sz="2800" b="1" dirty="0" smtClean="0">
                <a:latin typeface="Tw Cen MT" pitchFamily="34" charset="0"/>
              </a:rPr>
              <a:t>Indeed, a great initiative. </a:t>
            </a:r>
          </a:p>
          <a:p>
            <a:pPr marL="0" indent="0">
              <a:buNone/>
            </a:pPr>
            <a:endParaRPr lang="en-IN" b="1" dirty="0">
              <a:solidFill>
                <a:srgbClr val="0E2683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86" y="6256751"/>
            <a:ext cx="1399414" cy="60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54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554</TotalTime>
  <Words>431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Bench to Benchmark</vt:lpstr>
      <vt:lpstr>Flow </vt:lpstr>
      <vt:lpstr>Objectives</vt:lpstr>
      <vt:lpstr>Methodology</vt:lpstr>
      <vt:lpstr>Observation &amp; Experience </vt:lpstr>
      <vt:lpstr>Outcome </vt:lpstr>
      <vt:lpstr>Testimonials </vt:lpstr>
      <vt:lpstr>Testimonials </vt:lpstr>
      <vt:lpstr>Conclusive Remarks 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THE TRAINER</dc:title>
  <dc:creator>Sumeet</dc:creator>
  <cp:lastModifiedBy>Sumit Udaygiri</cp:lastModifiedBy>
  <cp:revision>41</cp:revision>
  <dcterms:created xsi:type="dcterms:W3CDTF">2017-05-22T07:40:01Z</dcterms:created>
  <dcterms:modified xsi:type="dcterms:W3CDTF">2018-03-15T09:09:31Z</dcterms:modified>
</cp:coreProperties>
</file>